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</p:sldMasterIdLst>
  <p:notesMasterIdLst>
    <p:notesMasterId r:id="rId32"/>
  </p:notesMasterIdLst>
  <p:handoutMasterIdLst>
    <p:handoutMasterId r:id="rId33"/>
  </p:handoutMasterIdLst>
  <p:sldIdLst>
    <p:sldId id="256" r:id="rId2"/>
    <p:sldId id="324" r:id="rId3"/>
    <p:sldId id="353" r:id="rId4"/>
    <p:sldId id="325" r:id="rId5"/>
    <p:sldId id="326" r:id="rId6"/>
    <p:sldId id="327" r:id="rId7"/>
    <p:sldId id="328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20396D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315" autoAdjust="0"/>
    <p:restoredTop sz="86452" autoAdjust="0"/>
  </p:normalViewPr>
  <p:slideViewPr>
    <p:cSldViewPr>
      <p:cViewPr varScale="1">
        <p:scale>
          <a:sx n="111" d="100"/>
          <a:sy n="111" d="100"/>
        </p:scale>
        <p:origin x="113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633A84-D730-4DB1-B585-7559B92CE5D8}" type="datetimeFigureOut">
              <a:rPr lang="en-US"/>
              <a:pPr>
                <a:defRPr/>
              </a:pPr>
              <a:t>3/18/2021</a:t>
            </a:fld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C669EC8-97E7-4C24-A864-1853E7508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85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2C5A2EE-74B4-4329-B2EC-6DFE0575E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556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numb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1143000"/>
            <a:ext cx="7772400" cy="553998"/>
          </a:xfrm>
        </p:spPr>
        <p:txBody>
          <a:bodyPr lIns="0" tIns="0" rIns="0" bIns="0" anchor="t" anchorCtr="0">
            <a:spAutoFit/>
          </a:bodyPr>
          <a:lstStyle>
            <a:lvl1pPr>
              <a:defRPr sz="3600" b="1" i="0" baseline="0">
                <a:solidFill>
                  <a:srgbClr val="000099"/>
                </a:solidFill>
              </a:defRPr>
            </a:lvl1pPr>
          </a:lstStyle>
          <a:p>
            <a:r>
              <a:rPr lang="en-US" dirty="0"/>
              <a:t>Chapter number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0" y="2209800"/>
            <a:ext cx="5334000" cy="2971800"/>
          </a:xfrm>
        </p:spPr>
        <p:txBody>
          <a:bodyPr/>
          <a:lstStyle>
            <a:lvl1pPr marL="0" indent="0" algn="ctr">
              <a:buNone/>
              <a:defRPr sz="4800" b="1" baseline="0"/>
            </a:lvl1pPr>
          </a:lstStyle>
          <a:p>
            <a:pPr lvl="0"/>
            <a:r>
              <a:rPr lang="en-US" dirty="0"/>
              <a:t>Chapter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05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22138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3319598"/>
            <a:ext cx="7315200" cy="2438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97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17566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2895600"/>
            <a:ext cx="7315200" cy="163340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812800" y="4605202"/>
            <a:ext cx="7391400" cy="1414598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2460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gur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08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8768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3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143000"/>
            <a:ext cx="7315200" cy="4800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2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743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3892100"/>
            <a:ext cx="6934200" cy="2049956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1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9906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1295400" y="2150899"/>
            <a:ext cx="6934200" cy="815635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38200" y="3347534"/>
            <a:ext cx="7391400" cy="1496734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4982112"/>
            <a:ext cx="6934200" cy="885288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9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Console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9906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1295400" y="2150899"/>
            <a:ext cx="6934200" cy="815635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38200" y="3347534"/>
            <a:ext cx="7391400" cy="457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9029" y="4047587"/>
            <a:ext cx="6934200" cy="457200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5D42471F-F368-4C09-B277-1AA46692658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4571" y="4633947"/>
            <a:ext cx="7391400" cy="457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659A4449-EAA7-40FC-98DA-A1CEDC63F01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5334000"/>
            <a:ext cx="6934200" cy="457200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7243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934200" cy="3200400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01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38200" y="3733800"/>
            <a:ext cx="7391400" cy="2209799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02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730079"/>
            <a:ext cx="7391400" cy="457200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00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heading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914400" y="4267200"/>
            <a:ext cx="7315200" cy="1676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47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2039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 bwMode="auto">
          <a:xfrm>
            <a:off x="2667000" y="6248400"/>
            <a:ext cx="3886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800" b="1" i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76200" y="6248400"/>
            <a:ext cx="2743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5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 Narrow" pitchFamily="34" charset="0"/>
              </a:defRPr>
            </a:lvl1pPr>
          </a:lstStyle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0" y="6397412"/>
            <a:ext cx="1228170" cy="2319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3" r:id="rId5"/>
    <p:sldLayoutId id="2147483686" r:id="rId6"/>
    <p:sldLayoutId id="2147483681" r:id="rId7"/>
    <p:sldLayoutId id="2147483674" r:id="rId8"/>
    <p:sldLayoutId id="2147483676" r:id="rId9"/>
    <p:sldLayoutId id="2147483675" r:id="rId10"/>
    <p:sldLayoutId id="2147483684" r:id="rId11"/>
    <p:sldLayoutId id="2147483685" r:id="rId12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8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handle </a:t>
            </a:r>
            <a:b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exceptions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856CE0-B3A8-4EA4-A352-F061843E3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6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Total Calculator program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F715068-1F22-4536-B606-4272C2C976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get_price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try: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price = float(input("Enter price: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return price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except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print("Invalid decimal number. Please try again.")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get_quantity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try: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quantity = int(input("Enter quantity: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return quantity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except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print("Invalid integer. Please try again.")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895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Total Calculator program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7D18B8-4527-49CA-A52F-AB63E0435F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print("The Total Calculator program\n")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get the price and quantity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price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get_price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quantity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get_quantity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calculate the total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total = price * quantity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display the results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fr-FR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fr-FR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fr-FR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fr-FR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fr-FR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("PRICE:    ", </a:t>
            </a:r>
            <a:r>
              <a:rPr lang="fr-FR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</a:t>
            </a:r>
            <a:r>
              <a:rPr lang="fr-FR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fr-FR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fr-FR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fr-FR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("QUANTITY: ", </a:t>
            </a:r>
            <a:r>
              <a:rPr lang="fr-FR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</a:t>
            </a:r>
            <a:r>
              <a:rPr lang="fr-FR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fr-FR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print("TOTAL:    ", total)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326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hierarchy for five common exceptions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17285A8-A88A-44F8-A386-DD7B40A1FF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Exception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OSError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FileExistsError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FileNotFoundError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4773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The syntax for a try statement </a:t>
            </a:r>
            <a:br>
              <a:rPr lang="en-US" dirty="0"/>
            </a:br>
            <a:r>
              <a:rPr lang="en-US" dirty="0"/>
              <a:t>with multiple except clauses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FA2207-D9CB-44CF-9125-D2DB8BB58C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524000"/>
            <a:ext cx="7391400" cy="44196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statements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 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ExceptionName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statements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[except 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ExceptionName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statements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...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956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handles multiple exceptions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CA97E2-919D-4580-8DD0-C938D57890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990601"/>
            <a:ext cx="7391400" cy="30480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filename = input("Enter filename: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open(filename)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line in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line =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line.replace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("\n", "")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movies.append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(line)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 </a:t>
            </a:r>
            <a:r>
              <a:rPr lang="en-US" sz="13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FileNotFoundError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f"Could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not find the file named {filename}")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 </a:t>
            </a:r>
            <a:r>
              <a:rPr lang="en-US" sz="13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OSError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print("File found - error reading file")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 </a:t>
            </a:r>
            <a:r>
              <a:rPr lang="en-US" sz="13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Exception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print("An unexpected error occurred")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 when a </a:t>
            </a:r>
            <a:r>
              <a:rPr lang="en-US" b="1" spc="-10" dirty="0" err="1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FileNotFoundError</a:t>
            </a: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occurs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4C51607-A64D-4122-BF07-E32CE281E6A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95400" y="4069080"/>
            <a:ext cx="5105400" cy="2743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Could not find the file named films.txt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2487504-63A4-4FB8-AA45-9D1EAC443A8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4419600"/>
            <a:ext cx="7391400" cy="457200"/>
          </a:xfrm>
        </p:spPr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 when an </a:t>
            </a:r>
            <a:r>
              <a:rPr lang="en-US" b="1" spc="-10" dirty="0" err="1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OSError</a:t>
            </a: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occurs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2353265-997F-4C85-A294-16EE554580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9029" y="4831080"/>
            <a:ext cx="5101771" cy="2743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 found – error reading file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D8E6359-9B37-4BC6-8588-0A45CC9868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4571" y="5181600"/>
            <a:ext cx="7391400" cy="404240"/>
          </a:xfrm>
        </p:spPr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 when any other Exception occurs</a:t>
            </a:r>
          </a:p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C0B76F0-62A5-4BC3-9EBD-74EC0330F23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5572778"/>
            <a:ext cx="5105400" cy="2743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unexpected error occurred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3188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built-in type() function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9AFA600-BA72-46A1-83D0-7921287DC5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8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type(</a:t>
            </a:r>
            <a:r>
              <a:rPr lang="en-US" sz="18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object</a:t>
            </a:r>
            <a:r>
              <a:rPr lang="en-US" sz="18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8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exit() function of the sys module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8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exit()</a:t>
            </a:r>
            <a:endParaRPr lang="en-US" sz="18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5871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complete syntax for the except clause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82F03CC-0CDF-419A-AEFB-83D4224693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9530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 [</a:t>
            </a:r>
            <a:r>
              <a:rPr lang="en-US" sz="14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ExceptionName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[as </a:t>
            </a:r>
            <a:r>
              <a:rPr lang="en-US" sz="14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statements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handles multiple exceptions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sys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filename = input("Enter filename: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open(filename)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line in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line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line.replace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("\n", "")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movies.append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(line)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FileNotFoundError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FileNotFoundError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:",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sys.exit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OSError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OSError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:",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sys.exit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 Exception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s-ES_tradnl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es-ES_tradnl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s-ES_tradnl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type</a:t>
            </a:r>
            <a:r>
              <a:rPr lang="es-ES_tradnl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(e)</a:t>
            </a:r>
            <a:r>
              <a:rPr lang="es-ES_tradnl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_tradnl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s-ES_tradnl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sys.exit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273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console when a </a:t>
            </a:r>
            <a:r>
              <a:rPr lang="en-US" dirty="0" err="1"/>
              <a:t>FileNotFoundError</a:t>
            </a:r>
            <a:r>
              <a:rPr lang="en-US" dirty="0"/>
              <a:t> occurs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29AC043-898E-4B7F-B30E-1534A37A3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95400" y="1143000"/>
            <a:ext cx="6934200" cy="59230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FileNotFoundError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[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Errno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2] No such file or directory: 'films'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70A2948-BE9D-4D1E-8568-0C4A558C3F7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1975935"/>
            <a:ext cx="7391400" cy="457200"/>
          </a:xfrm>
        </p:spPr>
        <p:txBody>
          <a:bodyPr/>
          <a:lstStyle/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 when an </a:t>
            </a:r>
            <a:r>
              <a:rPr lang="en-US" sz="2400" b="1" dirty="0" err="1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OSError</a:t>
            </a: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occurs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10CB248-E71A-45A4-AE78-CA2961F480B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514600"/>
            <a:ext cx="6934200" cy="35188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OSError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[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Errno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13] Permission denied: 'movies.csv'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2673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9808"/>
          </a:xfrm>
        </p:spPr>
        <p:txBody>
          <a:bodyPr/>
          <a:lstStyle/>
          <a:p>
            <a:r>
              <a:rPr lang="en-US" dirty="0"/>
              <a:t>The user interface for the Movie List 2.0 program </a:t>
            </a:r>
            <a:br>
              <a:rPr lang="en-US" dirty="0"/>
            </a:br>
            <a:r>
              <a:rPr lang="en-US" dirty="0"/>
              <a:t>with exception handling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C5EEC58-A54A-4837-A13D-BF57878B4CF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447800"/>
            <a:ext cx="6477000" cy="4419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 MENU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 - List all movies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-  Add a movie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 -  Delete a movie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 - Exit program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Monty Python and the Holy Grail (1975)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Cat on a Hot Tin Roof (1958)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On the Waterfront (1954)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Gone with the Wind (1939)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Wizard of Oz (1939)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Invalid integer. Please try again.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There is no movie with that number. Please try again.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Gone with the Wind was deleted.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7245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console that handles a file I/O exception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866BA49-72A3-4883-9E92-F9B0A719CA1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019800" cy="2133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 MENU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 - List all movies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-  Add a movie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 -  Delete a movie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 - Exit 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Could not find movies.csv file.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Terminating program.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408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Applied 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9F4075E-BDD8-4561-A136-8B9B61EFA2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Add the proper level of exception handling to your programs.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raise statements to test the exception handling in your programs.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648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2.0 program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6CDEE75-C96A-449F-A209-75059B5B99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csv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sys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FILENAME = "movies.csv"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read_movies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try: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movies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with open(FILENAME, newline="")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reader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csv.reader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for row in reader: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movies.append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(row)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movies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FileNotFoundError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f"Could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not find {FILENAME} file.")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exit_program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 Exception as e: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print(type(e), 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exit_program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5854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2.0 program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BD70F7-B25A-40F9-BB04-6F26F59886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write_movies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try: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with open(FILENAME, "w", newline="")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writer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csv.writer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writer.writerows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 Exception as e: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print(type(e), 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exit_program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exit_program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print("Terminating program.")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sys.exit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1541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2.0 program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AA5D0BE-173F-41F9-B6A1-A71ED7DC99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delete_movie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index = int(input("Number: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print("Invalid integer. Please try again.")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continue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index &lt; 1 or index &gt;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print("There is no movie with that number. " +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"Please try again.")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break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movie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movies.pop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(index - 1)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write_movies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print(f"{movie[0]} was deleted.\n")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0439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2.0 program (part 4)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6745AAB-ABA4-4735-8401-B0AF67299F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display_menu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movies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read_movies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command = input("Command: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"list":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list_movies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"add":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add_movie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"del":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delete_movie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"exit":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break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print("Not a valid command. Please try again.\n")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print("Bye!")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0321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complete syntax for a try statement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181398F-2943-4EF8-81AE-14CF409424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statements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 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ExceptionName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[as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statements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[except [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ExceptionName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[as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statements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[finally: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statements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6723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A function that uses a with statement </a:t>
            </a:r>
            <a:br>
              <a:rPr lang="en-US" dirty="0"/>
            </a:br>
            <a:r>
              <a:rPr lang="en-US" dirty="0"/>
              <a:t>to clean up resources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B461E0F-3AB0-47A7-B872-CA983B4BBC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5720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read_movies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(filename):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with open(filename, newline="")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movies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reader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csv.reader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for row in reader: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movies.append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(row)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movies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except Exception as 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print(e)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6288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A function that uses a finally clause </a:t>
            </a:r>
            <a:br>
              <a:rPr lang="en-US" dirty="0"/>
            </a:br>
            <a:r>
              <a:rPr lang="en-US" dirty="0"/>
              <a:t>to clean up resources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E7B4A36-F69B-444D-AAE5-97E326354A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4196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read_movies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(filename):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file = open(filename, newline="")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try: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movies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reader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csv.reader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for row in reader: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movies.append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(row)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return movies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except Exception as 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print(type(e), 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finally: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file.close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except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FileNotFoundError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as 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print(e)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9054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for the raise statement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3D60B62-56C2-45CD-92E4-A1496174F9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raise 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ExceptionName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Error message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Raising a </a:t>
            </a:r>
            <a:r>
              <a:rPr lang="en-US" sz="2400" b="1" dirty="0" err="1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exception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raise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("Invalid value")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369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9808"/>
          </a:xfrm>
        </p:spPr>
        <p:txBody>
          <a:bodyPr/>
          <a:lstStyle/>
          <a:p>
            <a:r>
              <a:rPr lang="en-US" dirty="0"/>
              <a:t>Raising an exception </a:t>
            </a:r>
            <a:br>
              <a:rPr lang="en-US" dirty="0"/>
            </a:br>
            <a:r>
              <a:rPr lang="en-US" dirty="0"/>
              <a:t>for testing an exception handler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7AE1C3D-E680-4196-9161-A52C5F48F7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495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get_movies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(filename):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with open(filename, newline="")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raise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OSError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OSError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    # for testing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movies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reader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csv.reader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for row in reader: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movies.append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(row)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movies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except Exception as 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s-ES_tradnl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es-ES_tradnl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s-ES_tradnl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type</a:t>
            </a:r>
            <a:r>
              <a:rPr lang="es-ES_tradnl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(e), e)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7939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9808"/>
          </a:xfrm>
        </p:spPr>
        <p:txBody>
          <a:bodyPr/>
          <a:lstStyle/>
          <a:p>
            <a:r>
              <a:rPr lang="en-US" dirty="0"/>
              <a:t>Raising an exception that should be handled </a:t>
            </a:r>
            <a:br>
              <a:rPr lang="en-US" dirty="0"/>
            </a:br>
            <a:r>
              <a:rPr lang="en-US" dirty="0"/>
              <a:t>by the calling function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080B911-7106-43C2-8B6C-C1396A67B8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524000"/>
            <a:ext cx="7391400" cy="44196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get_movies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(filename):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(filename) ==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raise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("The filename argument is required.")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open(filename, newline="")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movies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reader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csv.reader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row in reader: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movies.append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(row)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movies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187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 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9FDAA48-1D56-4CAA-A536-89A69FF713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types of exceptions that need to be handled by a program.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operation of a try statement with one or more except clauses.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an exception object in your exception handling routines.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the exit() function in the sys module.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a finally clause in a try statement. 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Explain why you may need to raise exceptions when testing your exception handling routines. 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2256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9808"/>
          </a:xfrm>
        </p:spPr>
        <p:txBody>
          <a:bodyPr/>
          <a:lstStyle/>
          <a:p>
            <a:r>
              <a:rPr lang="en-US" dirty="0"/>
              <a:t>Logging an exception and raising </a:t>
            </a:r>
            <a:br>
              <a:rPr lang="en-US" dirty="0"/>
            </a:br>
            <a:r>
              <a:rPr lang="en-US" dirty="0"/>
              <a:t>it for the calling function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F1E5F21-A653-4E1E-B186-A1989DB449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495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get_movies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(filename):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with open(filename, newline="")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movies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reader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csv.reader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for row in reader: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movies.append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(row)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movies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except Exception as 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log_exception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raise 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862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can cause a </a:t>
            </a:r>
            <a:r>
              <a:rPr lang="en-US" dirty="0" err="1"/>
              <a:t>ValueError</a:t>
            </a:r>
            <a:r>
              <a:rPr lang="en-US" dirty="0"/>
              <a:t> exception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D80D423-CDC5-4730-96DA-F9465B125A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799"/>
            <a:ext cx="7696200" cy="1496733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 = int(input("Enter an integer: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f"You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entered a valid integer of {number}.")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print("Thanks!")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 for a valid integer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A845CF9-7C4E-47BE-AF7C-4C0225F7AAF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95400" y="2285999"/>
            <a:ext cx="6934200" cy="60960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an integer: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 entered a valid integer of 5.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Thanks!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C4D3092-CA9A-4B29-9411-06BC8E855A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3048000"/>
            <a:ext cx="7391400" cy="515249"/>
          </a:xfrm>
        </p:spPr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 for an invalid integer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C6536C4-DBF0-425E-9697-092224084DD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3505201"/>
            <a:ext cx="6934200" cy="106679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an integer: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five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Traceback (most recent call last):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File "C:\murach\python\book_figs\ch07\fig1.py", line 1, in &lt;module&gt;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number = int(input("Enter a valid integer: "))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invalid literal for int() with base 10: 'five'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540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Two functions that can cause a </a:t>
            </a:r>
            <a:r>
              <a:rPr lang="en-US" dirty="0" err="1"/>
              <a:t>ValueError</a:t>
            </a:r>
            <a:r>
              <a:rPr lang="en-US" dirty="0"/>
              <a:t> exception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678D689-6F99-47F3-999D-31DB671D46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524000"/>
            <a:ext cx="7391400" cy="4419600"/>
          </a:xfrm>
        </p:spPr>
        <p:txBody>
          <a:bodyPr/>
          <a:lstStyle/>
          <a:p>
            <a:pPr marL="2060575" marR="0" indent="-2060575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29718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Function	Reason for exception</a:t>
            </a:r>
          </a:p>
          <a:p>
            <a:pPr marL="2060575" marR="0" indent="-2060575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29718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int(</a:t>
            </a:r>
            <a:r>
              <a:rPr lang="en-US" sz="1600" b="1" i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Can’t convert the data argument to an int value.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060575" marR="0" indent="-2060575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29718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float(</a:t>
            </a:r>
            <a:r>
              <a:rPr lang="en-US" sz="1600" b="1" i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Can’t convert the data argument to a float value.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448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9808"/>
          </a:xfrm>
        </p:spPr>
        <p:txBody>
          <a:bodyPr/>
          <a:lstStyle/>
          <a:p>
            <a:r>
              <a:rPr lang="en-US" dirty="0"/>
              <a:t>The syntax for a try statement </a:t>
            </a:r>
            <a:br>
              <a:rPr lang="en-US" dirty="0"/>
            </a:br>
            <a:r>
              <a:rPr lang="en-US" dirty="0"/>
              <a:t>that catches an exception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B945286-261C-42BC-AB10-374506E273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495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statements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 [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ExceptionName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statements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009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handle a </a:t>
            </a:r>
            <a:r>
              <a:rPr lang="en-US" dirty="0" err="1"/>
              <a:t>ValueError</a:t>
            </a:r>
            <a:r>
              <a:rPr lang="en-US" dirty="0"/>
              <a:t> exception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5B8C4F-921B-43F9-A22F-CC8EB5D748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1"/>
            <a:ext cx="7391400" cy="1778886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number = int(input("Enter an integer: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f"You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entered a valid integer of {number}.")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print("You entered an invalid integer. Please try again.")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print("Thanks!")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 for a valid integer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0E2F28E-859C-4817-9821-DED6545AE33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302657" y="2895600"/>
            <a:ext cx="6012543" cy="762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an integer: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 entered a valid integer of 5.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Thanks!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81D54CD-8D62-471B-A8AE-EDAE4C73978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3762913"/>
            <a:ext cx="7391400" cy="381000"/>
          </a:xfrm>
        </p:spPr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 for an invalid integer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25CE233-77D2-4DD7-89C0-04651A1F370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4191001"/>
            <a:ext cx="6019800" cy="76199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an integer: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five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 entered an invalid integer. Please try again.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Thanks!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369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handle all exceptions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EE50FA-DCB6-426A-9701-2A7974DE05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6962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number = int(input("Enter an integer: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f"You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entered a valid integer of {number}.")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print("You entered an invalid integer. Please try again.")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print("Thanks!")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207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1792"/>
            <a:ext cx="7391400" cy="365760"/>
          </a:xfrm>
        </p:spPr>
        <p:txBody>
          <a:bodyPr/>
          <a:lstStyle/>
          <a:p>
            <a:r>
              <a:rPr lang="en-US" dirty="0"/>
              <a:t>The user interface for the Total Calculator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EA78F99-CE28-41B5-948F-909AA2E0B8A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019800" cy="30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Total Calculator 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price: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ten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Invalid decimal number. Please try again.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price: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9.99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quantity: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Invalid integer. Please try again.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quantity: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PRICE:    9.99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QUANTITY: 3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TOTAL:    29.97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203763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slides_with_titles_logo">
  <a:themeElements>
    <a:clrScheme name="Mast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st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sli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MA accessible slides.potx" id="{50B7D1D4-3F7E-4579-B166-09A2FAC5C745}" vid="{7C365D12-5A37-45DA-A43C-A906C0D97DD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MMA accessible slides</Template>
  <TotalTime>92</TotalTime>
  <Words>2775</Words>
  <Application>Microsoft Office PowerPoint</Application>
  <PresentationFormat>On-screen Show (4:3)</PresentationFormat>
  <Paragraphs>460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Arial Narrow</vt:lpstr>
      <vt:lpstr>Courier New</vt:lpstr>
      <vt:lpstr>Times New Roman</vt:lpstr>
      <vt:lpstr>Master slides_with_titles_logo</vt:lpstr>
      <vt:lpstr>Chapter 8</vt:lpstr>
      <vt:lpstr>Applied objectives</vt:lpstr>
      <vt:lpstr>Knowledge objectives</vt:lpstr>
      <vt:lpstr>Code that can cause a ValueError exception</vt:lpstr>
      <vt:lpstr>Two functions that can cause a ValueError exception</vt:lpstr>
      <vt:lpstr>The syntax for a try statement  that catches an exception</vt:lpstr>
      <vt:lpstr>How to handle a ValueError exception</vt:lpstr>
      <vt:lpstr>How to handle all exceptions</vt:lpstr>
      <vt:lpstr>The user interface for the Total Calculator program</vt:lpstr>
      <vt:lpstr>The code for the Total Calculator program (part 1)</vt:lpstr>
      <vt:lpstr>The code for the Total Calculator program (part 2)</vt:lpstr>
      <vt:lpstr>The hierarchy for five common exceptions</vt:lpstr>
      <vt:lpstr>The syntax for a try statement  with multiple except clauses</vt:lpstr>
      <vt:lpstr>Code that handles multiple exceptions</vt:lpstr>
      <vt:lpstr>The built-in type() function</vt:lpstr>
      <vt:lpstr>The complete syntax for the except clause</vt:lpstr>
      <vt:lpstr>The console when a FileNotFoundError occurs</vt:lpstr>
      <vt:lpstr>The user interface for the Movie List 2.0 program  with exception handling</vt:lpstr>
      <vt:lpstr>A console that handles a file I/O exception</vt:lpstr>
      <vt:lpstr>The code for the Movie List 2.0 program (part 1)</vt:lpstr>
      <vt:lpstr>The code for the Movie List 2.0 program (part 2)</vt:lpstr>
      <vt:lpstr>The code for the Movie List 2.0 program (part 3)</vt:lpstr>
      <vt:lpstr>The code for the Movie List 2.0 program (part 4)</vt:lpstr>
      <vt:lpstr>The complete syntax for a try statement</vt:lpstr>
      <vt:lpstr>A function that uses a with statement  to clean up resources</vt:lpstr>
      <vt:lpstr>A function that uses a finally clause  to clean up resources</vt:lpstr>
      <vt:lpstr>The syntax for the raise statement</vt:lpstr>
      <vt:lpstr>Raising an exception  for testing an exception handler</vt:lpstr>
      <vt:lpstr>Raising an exception that should be handled  by the calling function</vt:lpstr>
      <vt:lpstr>Logging an exception and raising  it for the calling function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</dc:title>
  <dc:creator>Judy Taylor</dc:creator>
  <cp:lastModifiedBy>Anne Boehm</cp:lastModifiedBy>
  <cp:revision>16</cp:revision>
  <cp:lastPrinted>2016-01-14T23:03:16Z</cp:lastPrinted>
  <dcterms:created xsi:type="dcterms:W3CDTF">2019-07-24T21:23:45Z</dcterms:created>
  <dcterms:modified xsi:type="dcterms:W3CDTF">2021-03-18T16:08:29Z</dcterms:modified>
</cp:coreProperties>
</file>