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69" r:id="rId1"/>
  </p:sldMasterIdLst>
  <p:notesMasterIdLst>
    <p:notesMasterId r:id="rId34"/>
  </p:notesMasterIdLst>
  <p:handoutMasterIdLst>
    <p:handoutMasterId r:id="rId35"/>
  </p:handoutMasterIdLst>
  <p:sldIdLst>
    <p:sldId id="256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54" r:id="rId19"/>
    <p:sldId id="340" r:id="rId20"/>
    <p:sldId id="341" r:id="rId21"/>
    <p:sldId id="342" r:id="rId22"/>
    <p:sldId id="343" r:id="rId23"/>
    <p:sldId id="344" r:id="rId24"/>
    <p:sldId id="345" r:id="rId25"/>
    <p:sldId id="346" r:id="rId26"/>
    <p:sldId id="347" r:id="rId27"/>
    <p:sldId id="348" r:id="rId28"/>
    <p:sldId id="349" r:id="rId29"/>
    <p:sldId id="350" r:id="rId30"/>
    <p:sldId id="351" r:id="rId31"/>
    <p:sldId id="352" r:id="rId32"/>
    <p:sldId id="353" r:id="rId33"/>
  </p:sldIdLst>
  <p:sldSz cx="9144000" cy="6858000" type="screen4x3"/>
  <p:notesSz cx="7010400" cy="92964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99"/>
    <a:srgbClr val="20396D"/>
    <a:srgbClr val="00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63" autoAdjust="0"/>
    <p:restoredTop sz="86452" autoAdjust="0"/>
  </p:normalViewPr>
  <p:slideViewPr>
    <p:cSldViewPr>
      <p:cViewPr varScale="1">
        <p:scale>
          <a:sx n="111" d="100"/>
          <a:sy n="111" d="100"/>
        </p:scale>
        <p:origin x="1278" y="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7840" cy="4648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0938" y="0"/>
            <a:ext cx="3037840" cy="4648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94633A84-D730-4DB1-B585-7559B92CE5D8}" type="datetimeFigureOut">
              <a:rPr lang="en-US"/>
              <a:pPr>
                <a:defRPr/>
              </a:pPr>
              <a:t>3/18/2021</a:t>
            </a:fld>
            <a:endParaRPr lang="en-US"/>
          </a:p>
        </p:txBody>
      </p:sp>
      <p:sp>
        <p:nvSpPr>
          <p:cNvPr id="2765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29967"/>
            <a:ext cx="3037840" cy="4648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765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0938" y="8829967"/>
            <a:ext cx="3037840" cy="4648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1C669EC8-97E7-4C24-A864-1853E75085D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8985757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784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32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2560" y="0"/>
            <a:ext cx="303784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53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6913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4720" y="4415790"/>
            <a:ext cx="5140960" cy="4183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32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1580"/>
            <a:ext cx="303784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32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2560" y="8831580"/>
            <a:ext cx="303784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82C5A2EE-74B4-4329-B2EC-6DFE0575EDC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245560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number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 hasCustomPrompt="1"/>
          </p:nvPr>
        </p:nvSpPr>
        <p:spPr>
          <a:xfrm>
            <a:off x="685800" y="1143000"/>
            <a:ext cx="7772400" cy="553998"/>
          </a:xfrm>
        </p:spPr>
        <p:txBody>
          <a:bodyPr lIns="0" tIns="0" rIns="0" bIns="0" anchor="t" anchorCtr="0">
            <a:spAutoFit/>
          </a:bodyPr>
          <a:lstStyle>
            <a:lvl1pPr>
              <a:defRPr sz="3600" b="1" i="0" baseline="0">
                <a:solidFill>
                  <a:srgbClr val="000099"/>
                </a:solidFill>
              </a:defRPr>
            </a:lvl1pPr>
          </a:lstStyle>
          <a:p>
            <a:r>
              <a:rPr lang="en-US" dirty="0"/>
              <a:t>Chapter number</a:t>
            </a:r>
          </a:p>
        </p:txBody>
      </p:sp>
      <p:sp>
        <p:nvSpPr>
          <p:cNvPr id="7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1905000" y="2209800"/>
            <a:ext cx="5334000" cy="2971800"/>
          </a:xfrm>
        </p:spPr>
        <p:txBody>
          <a:bodyPr/>
          <a:lstStyle>
            <a:lvl1pPr marL="0" indent="0" algn="ctr">
              <a:buNone/>
              <a:defRPr sz="4800" b="1" baseline="0"/>
            </a:lvl1pPr>
          </a:lstStyle>
          <a:p>
            <a:pPr lvl="0"/>
            <a:r>
              <a:rPr lang="en-US" dirty="0"/>
              <a:t>Chapter title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>
              <a:defRPr/>
            </a:pPr>
            <a:endParaRPr lang="en-US" sz="1400" dirty="0">
              <a:latin typeface="Times New Roman"/>
            </a:endParaRPr>
          </a:p>
          <a:p>
            <a:pPr>
              <a:defRPr/>
            </a:pPr>
            <a:r>
              <a:rPr lang="en-US" dirty="0">
                <a:solidFill>
                  <a:schemeClr val="bg1"/>
                </a:solidFill>
              </a:rPr>
              <a:t>C7, Slide </a:t>
            </a:r>
            <a:fld id="{BF5C1183-B085-4070-A402-C03A3F977D3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32058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_Image_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624989"/>
            <a:ext cx="73152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algn="l">
              <a:defRPr sz="2400" b="1" i="0" baseline="0">
                <a:solidFill>
                  <a:srgbClr val="000099"/>
                </a:solidFill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812800" y="1062758"/>
            <a:ext cx="7391400" cy="2213842"/>
          </a:xfrm>
        </p:spPr>
        <p:txBody>
          <a:bodyPr/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sz="quarter" idx="13"/>
          </p:nvPr>
        </p:nvSpPr>
        <p:spPr>
          <a:xfrm>
            <a:off x="812800" y="3319598"/>
            <a:ext cx="7315200" cy="24384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1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 sz="1800"/>
            </a:lvl1pPr>
          </a:lstStyle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 algn="l">
              <a:defRPr sz="1400">
                <a:latin typeface="Times New Roman"/>
              </a:defRPr>
            </a:lvl1pPr>
          </a:lstStyle>
          <a:p>
            <a:pPr>
              <a:defRPr/>
            </a:pPr>
            <a:endParaRPr lang="en-US" dirty="0"/>
          </a:p>
          <a:p>
            <a:pPr algn="r">
              <a:defRPr/>
            </a:pPr>
            <a:r>
              <a:rPr lang="en-US" sz="900" dirty="0">
                <a:solidFill>
                  <a:schemeClr val="bg1"/>
                </a:solidFill>
                <a:latin typeface="Arial Narrow" pitchFamily="34" charset="0"/>
              </a:rPr>
              <a:t>C7,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‹#›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40972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_Image_Text_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624989"/>
            <a:ext cx="73152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algn="l">
              <a:defRPr sz="2400" b="1" i="0" baseline="0">
                <a:solidFill>
                  <a:srgbClr val="000099"/>
                </a:solidFill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812800" y="1062758"/>
            <a:ext cx="7391400" cy="1756642"/>
          </a:xfrm>
        </p:spPr>
        <p:txBody>
          <a:bodyPr/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sz="quarter" idx="13"/>
          </p:nvPr>
        </p:nvSpPr>
        <p:spPr>
          <a:xfrm>
            <a:off x="812800" y="2895600"/>
            <a:ext cx="7315200" cy="1633402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812800" y="4605202"/>
            <a:ext cx="7391400" cy="1414598"/>
          </a:xfrm>
        </p:spPr>
        <p:txBody>
          <a:bodyPr/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1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 sz="1800"/>
            </a:lvl1pPr>
          </a:lstStyle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 algn="l">
              <a:defRPr sz="1400">
                <a:latin typeface="Times New Roman"/>
              </a:defRPr>
            </a:lvl1pPr>
          </a:lstStyle>
          <a:p>
            <a:pPr>
              <a:defRPr/>
            </a:pPr>
            <a:endParaRPr lang="en-US" dirty="0"/>
          </a:p>
          <a:p>
            <a:pPr algn="r">
              <a:defRPr/>
            </a:pPr>
            <a:r>
              <a:rPr lang="en-US" sz="900" dirty="0">
                <a:solidFill>
                  <a:schemeClr val="bg1"/>
                </a:solidFill>
                <a:latin typeface="Arial Narrow" pitchFamily="34" charset="0"/>
              </a:rPr>
              <a:t>C7,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‹#›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22460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Figure_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624989"/>
            <a:ext cx="73152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algn="l">
              <a:defRPr sz="2400" b="1" i="0" baseline="0">
                <a:solidFill>
                  <a:srgbClr val="000099"/>
                </a:solidFill>
              </a:defRPr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3" name="Date Placeholder 1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 sz="1800"/>
            </a:lvl1pPr>
          </a:lstStyle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 algn="l">
              <a:defRPr sz="1400">
                <a:latin typeface="Times New Roman"/>
              </a:defRPr>
            </a:lvl1pPr>
          </a:lstStyle>
          <a:p>
            <a:pPr>
              <a:defRPr/>
            </a:pPr>
            <a:endParaRPr lang="en-US" dirty="0"/>
          </a:p>
          <a:p>
            <a:pPr algn="r">
              <a:defRPr/>
            </a:pPr>
            <a:r>
              <a:rPr lang="en-US" sz="900" dirty="0">
                <a:solidFill>
                  <a:schemeClr val="bg1"/>
                </a:solidFill>
                <a:latin typeface="Arial Narrow" pitchFamily="34" charset="0"/>
              </a:rPr>
              <a:t>C7,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‹#›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83249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_layou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624989"/>
            <a:ext cx="73152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algn="l">
              <a:defRPr sz="2400" b="1" i="0" baseline="0">
                <a:solidFill>
                  <a:srgbClr val="000099"/>
                </a:solidFill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838200" y="1066800"/>
            <a:ext cx="7391400" cy="4876800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>
              <a:defRPr/>
            </a:pPr>
            <a:endParaRPr lang="en-US" sz="1400" dirty="0">
              <a:latin typeface="Times New Roman"/>
            </a:endParaRPr>
          </a:p>
          <a:p>
            <a:pPr>
              <a:defRPr/>
            </a:pPr>
            <a:r>
              <a:rPr lang="en-US" dirty="0">
                <a:solidFill>
                  <a:schemeClr val="bg1"/>
                </a:solidFill>
              </a:rPr>
              <a:t>C7, Slide </a:t>
            </a:r>
            <a:fld id="{BF5C1183-B085-4070-A402-C03A3F977D3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1737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_layou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624989"/>
            <a:ext cx="73152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algn="l">
              <a:defRPr sz="2400" b="1" i="0" baseline="0">
                <a:solidFill>
                  <a:srgbClr val="000099"/>
                </a:solidFill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3"/>
          </p:nvPr>
        </p:nvSpPr>
        <p:spPr>
          <a:xfrm>
            <a:off x="914400" y="1143000"/>
            <a:ext cx="7315200" cy="48006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>
              <a:defRPr/>
            </a:pPr>
            <a:endParaRPr lang="en-US" sz="1400" dirty="0">
              <a:latin typeface="Times New Roman"/>
            </a:endParaRPr>
          </a:p>
          <a:p>
            <a:pPr>
              <a:defRPr/>
            </a:pPr>
            <a:r>
              <a:rPr lang="en-US" dirty="0">
                <a:solidFill>
                  <a:schemeClr val="bg1"/>
                </a:solidFill>
              </a:rPr>
              <a:t>C7, Slide </a:t>
            </a:r>
            <a:fld id="{BF5C1183-B085-4070-A402-C03A3F977D3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52221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_Console_layou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624989"/>
            <a:ext cx="73152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algn="l">
              <a:defRPr sz="2400" b="1" i="0" baseline="0">
                <a:solidFill>
                  <a:srgbClr val="000099"/>
                </a:solidFill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838200" y="1066800"/>
            <a:ext cx="7391400" cy="2743200"/>
          </a:xfrm>
          <a:solidFill>
            <a:schemeClr val="bg1"/>
          </a:solidFill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14"/>
          <p:cNvSpPr>
            <a:spLocks noGrp="1"/>
          </p:cNvSpPr>
          <p:nvPr>
            <p:ph type="body" sz="quarter" idx="15"/>
          </p:nvPr>
        </p:nvSpPr>
        <p:spPr>
          <a:xfrm>
            <a:off x="1295400" y="3892100"/>
            <a:ext cx="6934200" cy="2049956"/>
          </a:xfrm>
          <a:solidFill>
            <a:schemeClr val="bg1">
              <a:lumMod val="95000"/>
            </a:schemeClr>
          </a:solidFill>
          <a:ln w="31750" cmpd="thickThin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>
              <a:defRPr/>
            </a:pPr>
            <a:endParaRPr lang="en-US" sz="1400" dirty="0">
              <a:latin typeface="Times New Roman"/>
            </a:endParaRPr>
          </a:p>
          <a:p>
            <a:pPr>
              <a:defRPr/>
            </a:pPr>
            <a:r>
              <a:rPr lang="en-US" dirty="0">
                <a:solidFill>
                  <a:schemeClr val="bg1"/>
                </a:solidFill>
              </a:rPr>
              <a:t>C7, Slide </a:t>
            </a:r>
            <a:fld id="{BF5C1183-B085-4070-A402-C03A3F977D3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31122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_Console_Text_Console_layou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624989"/>
            <a:ext cx="73152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algn="l">
              <a:defRPr sz="2400" b="1" i="0" baseline="0">
                <a:solidFill>
                  <a:srgbClr val="000099"/>
                </a:solidFill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838200" y="1066800"/>
            <a:ext cx="7391400" cy="990600"/>
          </a:xfrm>
          <a:solidFill>
            <a:schemeClr val="bg1"/>
          </a:solidFill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14"/>
          <p:cNvSpPr>
            <a:spLocks noGrp="1"/>
          </p:cNvSpPr>
          <p:nvPr>
            <p:ph type="body" sz="quarter" idx="16"/>
          </p:nvPr>
        </p:nvSpPr>
        <p:spPr>
          <a:xfrm>
            <a:off x="1295400" y="2150899"/>
            <a:ext cx="6934200" cy="815635"/>
          </a:xfrm>
          <a:solidFill>
            <a:schemeClr val="bg1">
              <a:lumMod val="95000"/>
            </a:schemeClr>
          </a:solidFill>
          <a:ln w="31750" cmpd="thickThin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7"/>
          </p:nvPr>
        </p:nvSpPr>
        <p:spPr>
          <a:xfrm>
            <a:off x="838200" y="3347534"/>
            <a:ext cx="7391400" cy="1496734"/>
          </a:xfrm>
          <a:solidFill>
            <a:schemeClr val="bg1"/>
          </a:solidFill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14"/>
          <p:cNvSpPr>
            <a:spLocks noGrp="1"/>
          </p:cNvSpPr>
          <p:nvPr>
            <p:ph type="body" sz="quarter" idx="15"/>
          </p:nvPr>
        </p:nvSpPr>
        <p:spPr>
          <a:xfrm>
            <a:off x="1295400" y="4982112"/>
            <a:ext cx="6934200" cy="885288"/>
          </a:xfrm>
          <a:solidFill>
            <a:schemeClr val="bg1">
              <a:lumMod val="95000"/>
            </a:schemeClr>
          </a:solidFill>
          <a:ln w="31750" cmpd="thickThin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>
              <a:defRPr/>
            </a:pPr>
            <a:endParaRPr lang="en-US" sz="1400" dirty="0">
              <a:latin typeface="Times New Roman"/>
            </a:endParaRPr>
          </a:p>
          <a:p>
            <a:pPr>
              <a:defRPr/>
            </a:pPr>
            <a:r>
              <a:rPr lang="en-US" dirty="0">
                <a:solidFill>
                  <a:schemeClr val="bg1"/>
                </a:solidFill>
              </a:rPr>
              <a:t>C7, Slide </a:t>
            </a:r>
            <a:fld id="{BF5C1183-B085-4070-A402-C03A3F977D3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42912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sole_layou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624989"/>
            <a:ext cx="73152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algn="l">
              <a:defRPr sz="2400" b="1" i="0" baseline="0">
                <a:solidFill>
                  <a:srgbClr val="000099"/>
                </a:solidFill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14"/>
          <p:cNvSpPr>
            <a:spLocks noGrp="1"/>
          </p:cNvSpPr>
          <p:nvPr>
            <p:ph type="body" sz="quarter" idx="15"/>
          </p:nvPr>
        </p:nvSpPr>
        <p:spPr>
          <a:xfrm>
            <a:off x="1295400" y="1143000"/>
            <a:ext cx="6934200" cy="3200400"/>
          </a:xfrm>
          <a:solidFill>
            <a:schemeClr val="bg1">
              <a:lumMod val="95000"/>
            </a:schemeClr>
          </a:solidFill>
          <a:ln w="31750" cmpd="thickThin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>
              <a:defRPr/>
            </a:pPr>
            <a:endParaRPr lang="en-US" sz="1400" dirty="0">
              <a:latin typeface="Times New Roman"/>
            </a:endParaRPr>
          </a:p>
          <a:p>
            <a:pPr>
              <a:defRPr/>
            </a:pPr>
            <a:r>
              <a:rPr lang="en-US" dirty="0">
                <a:solidFill>
                  <a:schemeClr val="bg1"/>
                </a:solidFill>
              </a:rPr>
              <a:t>C7, Slide </a:t>
            </a:r>
            <a:fld id="{BF5C1183-B085-4070-A402-C03A3F977D3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09015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_Text_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624989"/>
            <a:ext cx="73152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algn="l">
              <a:defRPr sz="2400" b="1" i="0" baseline="0">
                <a:solidFill>
                  <a:srgbClr val="000099"/>
                </a:solidFill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3"/>
          </p:nvPr>
        </p:nvSpPr>
        <p:spPr>
          <a:xfrm>
            <a:off x="914400" y="1066800"/>
            <a:ext cx="7315200" cy="25146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838200" y="3733800"/>
            <a:ext cx="7391400" cy="2209799"/>
          </a:xfrm>
        </p:spPr>
        <p:txBody>
          <a:bodyPr/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1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 sz="1800"/>
            </a:lvl1pPr>
          </a:lstStyle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 algn="l">
              <a:defRPr sz="1400">
                <a:latin typeface="Times New Roman"/>
              </a:defRPr>
            </a:lvl1pPr>
          </a:lstStyle>
          <a:p>
            <a:pPr>
              <a:defRPr/>
            </a:pPr>
            <a:endParaRPr lang="en-US" dirty="0"/>
          </a:p>
          <a:p>
            <a:pPr algn="r">
              <a:defRPr/>
            </a:pPr>
            <a:r>
              <a:rPr lang="en-US" sz="900" dirty="0">
                <a:solidFill>
                  <a:schemeClr val="bg1"/>
                </a:solidFill>
                <a:latin typeface="Arial Narrow" pitchFamily="34" charset="0"/>
              </a:rPr>
              <a:t>C7,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‹#›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12028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_Image_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624989"/>
            <a:ext cx="73152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algn="l">
              <a:defRPr sz="2400" b="1" i="0" baseline="0">
                <a:solidFill>
                  <a:srgbClr val="000099"/>
                </a:solidFill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3"/>
          </p:nvPr>
        </p:nvSpPr>
        <p:spPr>
          <a:xfrm>
            <a:off x="914400" y="1066800"/>
            <a:ext cx="7315200" cy="25146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4" hasCustomPrompt="1"/>
          </p:nvPr>
        </p:nvSpPr>
        <p:spPr>
          <a:xfrm>
            <a:off x="838200" y="3730079"/>
            <a:ext cx="7391400" cy="457200"/>
          </a:xfrm>
        </p:spPr>
        <p:txBody>
          <a:bodyPr/>
          <a:lstStyle>
            <a:lvl1pPr marL="0" indent="0">
              <a:buNone/>
              <a:defRPr sz="2400" b="1">
                <a:solidFill>
                  <a:srgbClr val="000099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Master heading style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5" hasCustomPrompt="1"/>
          </p:nvPr>
        </p:nvSpPr>
        <p:spPr>
          <a:xfrm>
            <a:off x="914400" y="4267200"/>
            <a:ext cx="7315200" cy="16764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 dirty="0"/>
              <a:t>Object</a:t>
            </a:r>
          </a:p>
        </p:txBody>
      </p:sp>
      <p:sp>
        <p:nvSpPr>
          <p:cNvPr id="3" name="Date Placeholder 1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 sz="1800"/>
            </a:lvl1pPr>
          </a:lstStyle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 algn="l">
              <a:defRPr sz="1400">
                <a:latin typeface="Times New Roman"/>
              </a:defRPr>
            </a:lvl1pPr>
          </a:lstStyle>
          <a:p>
            <a:pPr>
              <a:defRPr/>
            </a:pPr>
            <a:endParaRPr lang="en-US" dirty="0"/>
          </a:p>
          <a:p>
            <a:pPr algn="r">
              <a:defRPr/>
            </a:pPr>
            <a:r>
              <a:rPr lang="en-US" sz="900" dirty="0">
                <a:solidFill>
                  <a:schemeClr val="bg1"/>
                </a:solidFill>
                <a:latin typeface="Arial Narrow" pitchFamily="34" charset="0"/>
              </a:rPr>
              <a:t>C7,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‹#›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81478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_Image_Image_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624989"/>
            <a:ext cx="73152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algn="l">
              <a:defRPr sz="2400" b="1" i="0" baseline="0">
                <a:solidFill>
                  <a:srgbClr val="000099"/>
                </a:solidFill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3"/>
          </p:nvPr>
        </p:nvSpPr>
        <p:spPr>
          <a:xfrm>
            <a:off x="914400" y="2133600"/>
            <a:ext cx="7315200" cy="14478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4" hasCustomPrompt="1"/>
          </p:nvPr>
        </p:nvSpPr>
        <p:spPr>
          <a:xfrm>
            <a:off x="838200" y="3730079"/>
            <a:ext cx="7391400" cy="457200"/>
          </a:xfrm>
        </p:spPr>
        <p:txBody>
          <a:bodyPr/>
          <a:lstStyle>
            <a:lvl1pPr marL="0" indent="0">
              <a:buNone/>
              <a:defRPr sz="2400" b="1">
                <a:solidFill>
                  <a:srgbClr val="000099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Master heading style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5" hasCustomPrompt="1"/>
          </p:nvPr>
        </p:nvSpPr>
        <p:spPr>
          <a:xfrm>
            <a:off x="914400" y="4267200"/>
            <a:ext cx="7315200" cy="16764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 dirty="0"/>
              <a:t>Object</a:t>
            </a:r>
          </a:p>
        </p:txBody>
      </p:sp>
      <p:sp>
        <p:nvSpPr>
          <p:cNvPr id="3" name="Date Placeholder 1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 sz="1800"/>
            </a:lvl1pPr>
          </a:lstStyle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 algn="l">
              <a:defRPr sz="1400">
                <a:latin typeface="Times New Roman"/>
              </a:defRPr>
            </a:lvl1pPr>
          </a:lstStyle>
          <a:p>
            <a:pPr>
              <a:defRPr/>
            </a:pPr>
            <a:endParaRPr lang="en-US" dirty="0"/>
          </a:p>
          <a:p>
            <a:pPr algn="r">
              <a:defRPr/>
            </a:pPr>
            <a:r>
              <a:rPr lang="en-US" sz="900" dirty="0">
                <a:solidFill>
                  <a:schemeClr val="bg1"/>
                </a:solidFill>
                <a:latin typeface="Arial Narrow" pitchFamily="34" charset="0"/>
              </a:rPr>
              <a:t>C7,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‹#›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11" name="Text Placeholder 6">
            <a:extLst>
              <a:ext uri="{FF2B5EF4-FFF2-40B4-BE49-F238E27FC236}">
                <a16:creationId xmlns:a16="http://schemas.microsoft.com/office/drawing/2014/main" id="{4E431898-FA05-47E4-BC1F-810D3C5E7E95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914400" y="1066800"/>
            <a:ext cx="7315200" cy="918121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888662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Rectangle 1"/>
          <p:cNvSpPr/>
          <p:nvPr/>
        </p:nvSpPr>
        <p:spPr bwMode="auto">
          <a:xfrm>
            <a:off x="0" y="6172200"/>
            <a:ext cx="9144000" cy="685800"/>
          </a:xfrm>
          <a:prstGeom prst="rect">
            <a:avLst/>
          </a:prstGeom>
          <a:solidFill>
            <a:srgbClr val="20396D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7" name="Date Placeholder 1"/>
          <p:cNvSpPr>
            <a:spLocks noGrp="1"/>
          </p:cNvSpPr>
          <p:nvPr>
            <p:ph type="dt" sz="half" idx="2"/>
          </p:nvPr>
        </p:nvSpPr>
        <p:spPr bwMode="auto">
          <a:xfrm>
            <a:off x="2667000" y="6248400"/>
            <a:ext cx="38862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800" b="1" i="1">
                <a:solidFill>
                  <a:schemeClr val="bg1"/>
                </a:solidFill>
                <a:latin typeface="Arial Narrow" panose="020B060602020203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r>
              <a:rPr lang="en-US" dirty="0" err="1"/>
              <a:t>Murach's</a:t>
            </a:r>
            <a:r>
              <a:rPr lang="en-US" dirty="0"/>
              <a:t> Python Programming (2nd Ed.)</a:t>
            </a:r>
          </a:p>
        </p:txBody>
      </p:sp>
      <p:sp>
        <p:nvSpPr>
          <p:cNvPr id="8" name="Footer Placeholder 2"/>
          <p:cNvSpPr>
            <a:spLocks noGrp="1"/>
          </p:cNvSpPr>
          <p:nvPr>
            <p:ph type="ftr" sz="quarter" idx="3"/>
          </p:nvPr>
        </p:nvSpPr>
        <p:spPr bwMode="auto">
          <a:xfrm>
            <a:off x="76200" y="6248400"/>
            <a:ext cx="27432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500">
                <a:solidFill>
                  <a:schemeClr val="bg1"/>
                </a:solidFill>
                <a:latin typeface="Arial Narrow" pitchFamily="34" charset="0"/>
              </a:defRPr>
            </a:lvl1pPr>
          </a:lstStyle>
          <a:p>
            <a:pPr>
              <a:defRPr/>
            </a:pPr>
            <a:r>
              <a:rPr lang="en-US"/>
              <a:t>© 2021, Mike Murach &amp; Associates, Inc.</a:t>
            </a:r>
            <a:endParaRPr lang="en-US" dirty="0"/>
          </a:p>
        </p:txBody>
      </p:sp>
      <p:sp>
        <p:nvSpPr>
          <p:cNvPr id="9" name="Slide Number Placeholder 3"/>
          <p:cNvSpPr>
            <a:spLocks noGrp="1"/>
          </p:cNvSpPr>
          <p:nvPr>
            <p:ph type="sldNum" sz="quarter" idx="4"/>
          </p:nvPr>
        </p:nvSpPr>
        <p:spPr bwMode="auto">
          <a:xfrm>
            <a:off x="6629400" y="6248400"/>
            <a:ext cx="19050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900">
                <a:latin typeface="Arial Narrow" pitchFamily="34" charset="0"/>
              </a:defRPr>
            </a:lvl1pPr>
          </a:lstStyle>
          <a:p>
            <a:pPr algn="l">
              <a:defRPr/>
            </a:pPr>
            <a:endParaRPr lang="en-US" sz="1400" dirty="0">
              <a:latin typeface="Times New Roman"/>
            </a:endParaRPr>
          </a:p>
          <a:p>
            <a:pPr>
              <a:defRPr/>
            </a:pPr>
            <a:r>
              <a:rPr lang="en-US" dirty="0">
                <a:solidFill>
                  <a:schemeClr val="bg1"/>
                </a:solidFill>
              </a:rPr>
              <a:t>C7, Slide </a:t>
            </a:r>
            <a:fld id="{BF5C1183-B085-4070-A402-C03A3F977D3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830" y="6397412"/>
            <a:ext cx="1228170" cy="231988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3" r:id="rId5"/>
    <p:sldLayoutId id="2147483681" r:id="rId6"/>
    <p:sldLayoutId id="2147483674" r:id="rId7"/>
    <p:sldLayoutId id="2147483676" r:id="rId8"/>
    <p:sldLayoutId id="2147483686" r:id="rId9"/>
    <p:sldLayoutId id="2147483675" r:id="rId10"/>
    <p:sldLayoutId id="2147483684" r:id="rId11"/>
    <p:sldLayoutId id="2147483685" r:id="rId12"/>
  </p:sldLayoutIdLst>
  <p:hf hdr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9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Chapter 7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>
              <a:spcBef>
                <a:spcPts val="2400"/>
              </a:spcBef>
              <a:spcAft>
                <a:spcPts val="600"/>
              </a:spcAft>
              <a:tabLst>
                <a:tab pos="1371600" algn="l"/>
              </a:tabLst>
            </a:pP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How to work </a:t>
            </a:r>
            <a:b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with file I/O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30C4FF9-2982-4257-8925-A6D04A6FD9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>
              <a:defRPr/>
            </a:pPr>
            <a:endParaRPr lang="en-US" sz="1400" dirty="0">
              <a:latin typeface="Times New Roman"/>
            </a:endParaRPr>
          </a:p>
          <a:p>
            <a:pPr>
              <a:defRPr/>
            </a:pPr>
            <a:r>
              <a:rPr lang="en-US" dirty="0">
                <a:solidFill>
                  <a:schemeClr val="bg1"/>
                </a:solidFill>
              </a:rPr>
              <a:t>C7, Slide </a:t>
            </a:r>
            <a:fld id="{BF5C1183-B085-4070-A402-C03A3F977D3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1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22649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Three read methods of a file object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EA864DCC-D055-4B01-B19E-94FD33F22BB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347345" marR="274320">
              <a:spcBef>
                <a:spcPts val="0"/>
              </a:spcBef>
              <a:spcAft>
                <a:spcPts val="600"/>
              </a:spcAft>
            </a:pPr>
            <a:r>
              <a:rPr lang="en-US" sz="1600" b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read()</a:t>
            </a:r>
            <a:endParaRPr lang="en-US" sz="1600" spc="-1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7345" marR="274320">
              <a:spcBef>
                <a:spcPts val="0"/>
              </a:spcBef>
              <a:spcAft>
                <a:spcPts val="600"/>
              </a:spcAft>
            </a:pPr>
            <a:r>
              <a:rPr lang="en-US" sz="1600" b="1" spc="-1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readlines</a:t>
            </a:r>
            <a:r>
              <a:rPr lang="en-US" sz="1600" b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()</a:t>
            </a:r>
            <a:endParaRPr lang="en-US" sz="1600" spc="-1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7345" marR="274320">
              <a:spcBef>
                <a:spcPts val="0"/>
              </a:spcBef>
              <a:spcAft>
                <a:spcPts val="600"/>
              </a:spcAft>
            </a:pPr>
            <a:r>
              <a:rPr lang="en-US" sz="1600" b="1" spc="-1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readline</a:t>
            </a:r>
            <a:r>
              <a:rPr lang="en-US" sz="1600" b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()</a:t>
            </a:r>
            <a:endParaRPr lang="en-US" sz="1600" spc="-1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C7,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10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26663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to use a loop to read each line of the file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6A57B91F-792B-42D4-BED5-A182B071F23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0" y="1066800"/>
            <a:ext cx="7391400" cy="3048000"/>
          </a:xfrm>
        </p:spPr>
        <p:txBody>
          <a:bodyPr/>
          <a:lstStyle/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with open("members.txt") as file: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for line in file: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print(line, end="")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print()</a:t>
            </a:r>
          </a:p>
          <a:p>
            <a:pPr>
              <a:spcBef>
                <a:spcPts val="1500"/>
              </a:spcBef>
              <a:spcAft>
                <a:spcPts val="600"/>
              </a:spcAft>
              <a:tabLst>
                <a:tab pos="1371600" algn="l"/>
              </a:tabLst>
            </a:pPr>
            <a:r>
              <a:rPr lang="en-US" sz="2400" b="1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How to read the entire file as a string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with open("members.txt") as file: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contents =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file.read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print(contents)</a:t>
            </a:r>
          </a:p>
          <a:p>
            <a:pPr>
              <a:spcBef>
                <a:spcPts val="1500"/>
              </a:spcBef>
              <a:spcAft>
                <a:spcPts val="600"/>
              </a:spcAft>
              <a:tabLst>
                <a:tab pos="1371600" algn="l"/>
              </a:tabLst>
            </a:pPr>
            <a:r>
              <a:rPr lang="en-US" sz="2400" b="1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 result that’s printed to the console</a:t>
            </a:r>
          </a:p>
          <a:p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1B8DD76A-B5F3-4DCC-8E36-C75C77EA9A6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295400" y="4114800"/>
            <a:ext cx="5105400" cy="533400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John Cleese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Eric Idle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16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C7,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11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917721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to read the entire file as a list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85A94B41-D72C-4AE1-A8F2-18A5F9D9157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0" y="1066800"/>
            <a:ext cx="7391400" cy="3505200"/>
          </a:xfrm>
        </p:spPr>
        <p:txBody>
          <a:bodyPr/>
          <a:lstStyle/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with open("members.txt") as file: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members =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file.readlines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print(members[0], end="")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print(members[1])</a:t>
            </a:r>
          </a:p>
          <a:p>
            <a:pPr>
              <a:spcBef>
                <a:spcPts val="1500"/>
              </a:spcBef>
              <a:spcAft>
                <a:spcPts val="600"/>
              </a:spcAft>
              <a:tabLst>
                <a:tab pos="1371600" algn="l"/>
              </a:tabLst>
            </a:pPr>
            <a:r>
              <a:rPr lang="en-US" sz="2400" b="1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How to read each line of the file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with open("members.txt") as file: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member1 =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file.readline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print(member1, end="")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member2 =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file.readline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print(member2)</a:t>
            </a:r>
          </a:p>
          <a:p>
            <a:pPr>
              <a:spcBef>
                <a:spcPts val="1500"/>
              </a:spcBef>
              <a:spcAft>
                <a:spcPts val="600"/>
              </a:spcAft>
              <a:tabLst>
                <a:tab pos="1371600" algn="l"/>
              </a:tabLst>
            </a:pPr>
            <a:r>
              <a:rPr lang="en-US" sz="2400" b="1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 result that’s printed to the console</a:t>
            </a:r>
          </a:p>
          <a:p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DCBE18A7-CF88-40CB-813D-B7D75686D1A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295400" y="4572000"/>
            <a:ext cx="5105400" cy="613322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John Cleese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Eric Idle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16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C7,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12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47347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to write and read a list of strings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033AA1C3-6BF7-48FC-BAC2-2A5CA0AA3E6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0" y="1066800"/>
            <a:ext cx="7391400" cy="3810000"/>
          </a:xfrm>
        </p:spPr>
        <p:txBody>
          <a:bodyPr/>
          <a:lstStyle/>
          <a:p>
            <a:pPr marL="347345" marR="0">
              <a:spcBef>
                <a:spcPts val="900"/>
              </a:spcBef>
              <a:spcAft>
                <a:spcPts val="600"/>
              </a:spcAft>
              <a:tabLst>
                <a:tab pos="1371600" algn="l"/>
                <a:tab pos="2743200" algn="l"/>
              </a:tabLst>
            </a:pPr>
            <a:r>
              <a:rPr lang="en-US" b="1" spc="-10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How to write the items in a list to a file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members = ["John Cleese", "Eric Idle"]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with open("members.txt", "w") as file: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for m in members: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file.write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(f"{m}\n")          # adds new line</a:t>
            </a:r>
          </a:p>
          <a:p>
            <a:pPr marL="347345" marR="0">
              <a:spcBef>
                <a:spcPts val="900"/>
              </a:spcBef>
              <a:spcAft>
                <a:spcPts val="600"/>
              </a:spcAft>
              <a:tabLst>
                <a:tab pos="1371600" algn="l"/>
                <a:tab pos="2743200" algn="l"/>
              </a:tabLst>
            </a:pPr>
            <a:r>
              <a:rPr lang="en-US" b="1" spc="-10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How to read the lines in a file into a list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members = []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with open("members.txt") as file: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for line in file: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line =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line.replace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("\n", "") # removes new line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members.append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(line)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print(members)</a:t>
            </a:r>
          </a:p>
          <a:p>
            <a:pPr marL="347345" marR="0">
              <a:spcBef>
                <a:spcPts val="900"/>
              </a:spcBef>
              <a:spcAft>
                <a:spcPts val="600"/>
              </a:spcAft>
              <a:tabLst>
                <a:tab pos="1371600" algn="l"/>
                <a:tab pos="2743200" algn="l"/>
              </a:tabLst>
            </a:pPr>
            <a:r>
              <a:rPr lang="en-US" b="1" spc="-10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 result that’s printed to the console</a:t>
            </a:r>
          </a:p>
          <a:p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EF3E16A-64C8-4885-A601-D1D84114900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295401" y="4881282"/>
            <a:ext cx="5105400" cy="300318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['John Cleese', 'Eric Idle']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16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C7,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13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60715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to write and read a list of numbers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71CB32F5-33E6-4796-B6C5-0A2F8F71FEF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0" y="1066800"/>
            <a:ext cx="7391400" cy="4111712"/>
          </a:xfrm>
        </p:spPr>
        <p:txBody>
          <a:bodyPr/>
          <a:lstStyle/>
          <a:p>
            <a:pPr marL="347345" marR="0">
              <a:spcBef>
                <a:spcPts val="900"/>
              </a:spcBef>
              <a:spcAft>
                <a:spcPts val="600"/>
              </a:spcAft>
              <a:tabLst>
                <a:tab pos="1371600" algn="l"/>
                <a:tab pos="2743200" algn="l"/>
              </a:tabLst>
            </a:pPr>
            <a:r>
              <a:rPr lang="en-US" b="1" spc="-10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How to write the items in a list to a file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years = [1975, 1979, 1983]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with open("years.txt", "w") as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years_file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for year in years: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years_file.write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(f"{year}\n")  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# converts int to str</a:t>
            </a:r>
          </a:p>
          <a:p>
            <a:pPr marL="347345" marR="0">
              <a:spcBef>
                <a:spcPts val="900"/>
              </a:spcBef>
              <a:spcAft>
                <a:spcPts val="600"/>
              </a:spcAft>
              <a:tabLst>
                <a:tab pos="1371600" algn="l"/>
                <a:tab pos="2743200" algn="l"/>
              </a:tabLst>
            </a:pPr>
            <a:r>
              <a:rPr lang="en-US" b="1" spc="-10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How to read lines in a file into a list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years = []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with open("years.txt") as file: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for line in file: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line =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line.replace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("\n", "")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years.append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(int(line))    # converts str to int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print(years)</a:t>
            </a:r>
          </a:p>
          <a:p>
            <a:pPr marL="347345" marR="0">
              <a:spcBef>
                <a:spcPts val="900"/>
              </a:spcBef>
              <a:spcAft>
                <a:spcPts val="600"/>
              </a:spcAft>
              <a:tabLst>
                <a:tab pos="1371600" algn="l"/>
                <a:tab pos="2743200" algn="l"/>
              </a:tabLst>
            </a:pPr>
            <a:r>
              <a:rPr lang="en-US" b="1" spc="-10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 result that’s printed to the console</a:t>
            </a:r>
          </a:p>
          <a:p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851E73AC-BD10-467E-A312-1649487D39F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295400" y="5204012"/>
            <a:ext cx="5105400" cy="358588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[1975, 1979, 1983]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16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C7,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14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5564295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user interface for the Movie List 1.0 program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165CA284-1D8F-42F7-A24A-4E0D2900815F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295400" y="1143000"/>
            <a:ext cx="5105400" cy="4876800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2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 Movie List program</a:t>
            </a:r>
            <a:endParaRPr lang="en-US" sz="12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2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2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COMMAND MENU</a:t>
            </a:r>
            <a:endParaRPr lang="en-US" sz="12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2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list - List all movies</a:t>
            </a:r>
            <a:endParaRPr lang="en-US" sz="12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2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add -  Add a movie</a:t>
            </a:r>
            <a:endParaRPr lang="en-US" sz="12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s-ES" sz="12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del -  </a:t>
            </a:r>
            <a:r>
              <a:rPr lang="es-ES" sz="1200" b="1" dirty="0" err="1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Delete</a:t>
            </a:r>
            <a:r>
              <a:rPr lang="es-ES" sz="12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a </a:t>
            </a:r>
            <a:r>
              <a:rPr lang="es-ES" sz="1200" b="1" dirty="0" err="1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movie</a:t>
            </a:r>
            <a:endParaRPr lang="en-US" sz="12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s-ES" sz="1200" b="1" dirty="0" err="1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exit</a:t>
            </a:r>
            <a:r>
              <a:rPr lang="es-ES" sz="12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es-ES" sz="1200" b="1" dirty="0" err="1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Exit</a:t>
            </a:r>
            <a:r>
              <a:rPr lang="es-ES" sz="12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1200" b="1" dirty="0" err="1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program</a:t>
            </a:r>
            <a:endParaRPr lang="en-US" sz="12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s-ES" sz="12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US" sz="12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2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Command: </a:t>
            </a:r>
            <a:r>
              <a:rPr lang="en-US" sz="1200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list</a:t>
            </a:r>
            <a:endParaRPr lang="en-US" sz="12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2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1. Monty Python and the Holy Grail</a:t>
            </a:r>
            <a:endParaRPr lang="en-US" sz="12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2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 Cat on a Hot Tin Roof</a:t>
            </a:r>
            <a:endParaRPr lang="en-US" sz="12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2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3. On the Waterfront</a:t>
            </a:r>
            <a:endParaRPr lang="en-US" sz="12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2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2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Command: </a:t>
            </a:r>
            <a:r>
              <a:rPr lang="en-US" sz="1200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add</a:t>
            </a:r>
            <a:endParaRPr lang="en-US" sz="12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2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Movie: </a:t>
            </a:r>
            <a:r>
              <a:rPr lang="en-US" sz="1200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Casablanca</a:t>
            </a:r>
            <a:endParaRPr lang="en-US" sz="12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2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Casablanca was added.</a:t>
            </a:r>
            <a:endParaRPr lang="en-US" sz="12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2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2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Command: </a:t>
            </a:r>
            <a:r>
              <a:rPr lang="en-US" sz="1200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list</a:t>
            </a:r>
            <a:endParaRPr lang="en-US" sz="12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2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1. Monty Python and the Holy Grail</a:t>
            </a:r>
            <a:endParaRPr lang="en-US" sz="12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2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 Cat on a Hot Tin Roof</a:t>
            </a:r>
            <a:endParaRPr lang="en-US" sz="12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2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3. On the Waterfront</a:t>
            </a:r>
            <a:endParaRPr lang="en-US" sz="12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2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4. Casablanca</a:t>
            </a:r>
            <a:endParaRPr lang="en-US" sz="12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2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2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Command: </a:t>
            </a:r>
            <a:r>
              <a:rPr lang="en-US" sz="1200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del</a:t>
            </a:r>
            <a:endParaRPr lang="en-US" sz="12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2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Number: </a:t>
            </a:r>
            <a:r>
              <a:rPr lang="en-US" sz="1200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en-US" sz="12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2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Casablanca was deleted.</a:t>
            </a:r>
            <a:endParaRPr lang="en-US" sz="12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12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C7,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15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39310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code for the Movie List 1.0 program (part 1)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366F8C84-69B8-482B-BB3C-0289E173F7F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0" y="1066800"/>
            <a:ext cx="7391400" cy="4953000"/>
          </a:xfrm>
        </p:spPr>
        <p:txBody>
          <a:bodyPr/>
          <a:lstStyle/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FILENAME = "movies.txt"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def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write_movies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(movies):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with open(FILENAME, "w") as file: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for movie in movies: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file.write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(f"{movie}\n")    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def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read_movies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movies = []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with open(FILENAME) as file: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for line in file: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line =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line.replace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("\n", "")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movies.append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(line)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return movies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def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list_movies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(movies):</a:t>
            </a:r>
          </a:p>
          <a:p>
            <a:pPr marL="344488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for </a:t>
            </a:r>
            <a:r>
              <a:rPr lang="en-US" sz="16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16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movie in enumerate(movies, start=1):</a:t>
            </a:r>
          </a:p>
          <a:p>
            <a:pPr marL="344488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print(f"{</a:t>
            </a:r>
            <a:r>
              <a:rPr lang="en-US" sz="16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16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}. {movie}")</a:t>
            </a:r>
          </a:p>
          <a:p>
            <a:pPr marL="344488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print()</a:t>
            </a:r>
          </a:p>
          <a:p>
            <a:endParaRPr lang="en-US" sz="14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C7,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16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32004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code for the Movie List 1.0 program (part 2)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71831132-AC23-4A5D-8760-4ED6AE32593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def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add_movie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(movies):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movie = input("Movie: ")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movies.append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(movie)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600" b="1" dirty="0" err="1"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write_movies</a:t>
            </a:r>
            <a:r>
              <a:rPr lang="en-US" sz="1600" b="1" dirty="0"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(movies)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print(f"{movie} was added.\n")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def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delete_movie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(movies):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index = int(input("Number: "))   </a:t>
            </a:r>
          </a:p>
          <a:p>
            <a:pPr marL="344488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if index &lt; 1 or index &gt; </a:t>
            </a:r>
            <a:r>
              <a:rPr lang="en-US" sz="16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len</a:t>
            </a:r>
            <a:r>
              <a:rPr lang="en-US" sz="16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(movies):</a:t>
            </a:r>
          </a:p>
          <a:p>
            <a:pPr marL="344488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print("Invalid movie number.\n")</a:t>
            </a:r>
          </a:p>
          <a:p>
            <a:pPr marL="344488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else:</a:t>
            </a:r>
          </a:p>
          <a:p>
            <a:pPr marL="344488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movie = </a:t>
            </a:r>
            <a:r>
              <a:rPr lang="en-US" sz="16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movies.pop</a:t>
            </a:r>
            <a:r>
              <a:rPr lang="en-US" sz="16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(index - 1)</a:t>
            </a:r>
          </a:p>
          <a:p>
            <a:pPr marL="344488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600" b="1" dirty="0" err="1">
                <a:effectLst/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write_movies</a:t>
            </a:r>
            <a:r>
              <a:rPr lang="en-US" sz="1600" b="1" dirty="0">
                <a:effectLst/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(movies)</a:t>
            </a:r>
            <a:endParaRPr lang="en-US" sz="1600" b="1" dirty="0">
              <a:effectLst/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4488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print(f"{movie} was deleted.\n")</a:t>
            </a:r>
          </a:p>
          <a:p>
            <a:pPr marL="344488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endParaRPr lang="en-US" sz="14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14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C7,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17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740957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39D1D1-55D4-459D-AFBB-8097A6D43B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code for the Movie List 1.0 program (part 3)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1A418F5-E1CE-44DB-82DA-748EA3D8C3E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347345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1371600" algn="l"/>
              </a:tabLst>
              <a:defRPr/>
            </a:pPr>
            <a:r>
              <a: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def </a:t>
            </a:r>
            <a:r>
              <a:rPr kumimoji="0" lang="en-US" sz="16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display_menu</a:t>
            </a:r>
            <a:r>
              <a: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():</a:t>
            </a:r>
          </a:p>
          <a:p>
            <a:pPr marL="347345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1371600" algn="l"/>
              </a:tabLst>
              <a:defRPr/>
            </a:pPr>
            <a:r>
              <a: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print("The Movie List program")</a:t>
            </a:r>
          </a:p>
          <a:p>
            <a:pPr marL="347345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1371600" algn="l"/>
              </a:tabLst>
              <a:defRPr/>
            </a:pPr>
            <a:r>
              <a: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print()</a:t>
            </a:r>
          </a:p>
          <a:p>
            <a:pPr marL="347345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1371600" algn="l"/>
              </a:tabLst>
              <a:defRPr/>
            </a:pPr>
            <a:r>
              <a: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print("COMMAND MENU")</a:t>
            </a:r>
          </a:p>
          <a:p>
            <a:pPr marL="347345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1371600" algn="l"/>
              </a:tabLst>
              <a:defRPr/>
            </a:pPr>
            <a:r>
              <a: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print("list - List all movies")</a:t>
            </a:r>
          </a:p>
          <a:p>
            <a:pPr marL="347345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1371600" algn="l"/>
              </a:tabLst>
              <a:defRPr/>
            </a:pPr>
            <a:r>
              <a: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print("add -  Add a movie")</a:t>
            </a:r>
          </a:p>
          <a:p>
            <a:pPr marL="347345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1371600" algn="l"/>
              </a:tabLst>
              <a:defRPr/>
            </a:pPr>
            <a:r>
              <a: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kumimoji="0" lang="es-ES" sz="16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print</a:t>
            </a:r>
            <a:r>
              <a:rPr kumimoji="0" lang="es-ES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("del -  </a:t>
            </a:r>
            <a:r>
              <a:rPr kumimoji="0" lang="es-ES" sz="16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Delete</a:t>
            </a:r>
            <a:r>
              <a:rPr kumimoji="0" lang="es-ES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a </a:t>
            </a:r>
            <a:r>
              <a:rPr kumimoji="0" lang="es-ES" sz="16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movie</a:t>
            </a:r>
            <a:r>
              <a:rPr kumimoji="0" lang="es-ES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")</a:t>
            </a:r>
            <a:endParaRPr kumimoji="0" lang="en-US" sz="16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7345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1371600" algn="l"/>
              </a:tabLst>
              <a:defRPr/>
            </a:pPr>
            <a:r>
              <a:rPr kumimoji="0" lang="es-ES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print("exit - Exit program")</a:t>
            </a:r>
          </a:p>
          <a:p>
            <a:pPr marL="347345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1371600" algn="l"/>
              </a:tabLst>
              <a:defRPr/>
            </a:pPr>
            <a:r>
              <a: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print()</a:t>
            </a:r>
          </a:p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C1655E1-0750-4F10-9709-F5BD2007F4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224BD0F-2DED-4821-B987-9AFBCF98EA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C418220-0292-4666-B373-E3B8B06093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>
              <a:defRPr/>
            </a:pPr>
            <a:endParaRPr lang="en-US" sz="1400">
              <a:latin typeface="Times New Roman"/>
            </a:endParaRPr>
          </a:p>
          <a:p>
            <a:pPr>
              <a:defRPr/>
            </a:pPr>
            <a:r>
              <a:rPr lang="en-US">
                <a:solidFill>
                  <a:schemeClr val="bg1"/>
                </a:solidFill>
              </a:rPr>
              <a:t>C7, Slide </a:t>
            </a:r>
            <a:fld id="{BF5C1183-B085-4070-A402-C03A3F977D3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18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658483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code for the Movie List 1.0 program (part 4)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BE6A5A00-A5D3-4213-BF45-1BAF2314C24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def main():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display_menu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600" b="1" dirty="0"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movies = </a:t>
            </a:r>
            <a:r>
              <a:rPr lang="en-US" sz="1600" b="1" dirty="0" err="1"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read_movies</a:t>
            </a:r>
            <a:r>
              <a:rPr lang="en-US" sz="1600" b="1" dirty="0"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while True: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command = input("Command: ")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if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command.lower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 == "list":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list_movies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(movies)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elif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command.lower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 == "add":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add_movie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(movies)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elif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command.lower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 == "del":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delete_movie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(movies)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elif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command.lower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 == "exit":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print("Bye!")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break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else: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print("Not a valid command. ",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"Please try again.")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if __name__ == "__main__":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main()</a:t>
            </a:r>
          </a:p>
          <a:p>
            <a:endParaRPr lang="en-US" sz="14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C7,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19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25417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Objectives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2F0A66BF-5A98-420C-9652-49198F21CA2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>
              <a:spcBef>
                <a:spcPts val="1500"/>
              </a:spcBef>
              <a:spcAft>
                <a:spcPts val="600"/>
              </a:spcAft>
              <a:tabLst>
                <a:tab pos="1371600" algn="l"/>
              </a:tabLst>
            </a:pPr>
            <a:r>
              <a:rPr lang="en-US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Applied</a:t>
            </a:r>
          </a:p>
          <a:p>
            <a:pPr marL="342900" marR="274320" lvl="0" indent="-342900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tabLst>
                <a:tab pos="347345" algn="l"/>
              </a:tabLst>
            </a:pPr>
            <a:r>
              <a:rPr lang="en-US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Use text, CSV, or binary files to save and retrieve the data that’s used by your programs.</a:t>
            </a:r>
          </a:p>
          <a:p>
            <a:pPr>
              <a:spcBef>
                <a:spcPts val="1500"/>
              </a:spcBef>
              <a:spcAft>
                <a:spcPts val="600"/>
              </a:spcAft>
              <a:tabLst>
                <a:tab pos="1371600" algn="l"/>
              </a:tabLst>
            </a:pPr>
            <a:r>
              <a:rPr lang="en-US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Knowledge</a:t>
            </a:r>
          </a:p>
          <a:p>
            <a:pPr marL="342900" marR="274320" lvl="0" indent="-342900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tabLst>
                <a:tab pos="347345" algn="l"/>
                <a:tab pos="347345" algn="l"/>
                <a:tab pos="365760" algn="l"/>
              </a:tabLst>
            </a:pPr>
            <a:r>
              <a:rPr lang="en-US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Differentiate between text and binary files.</a:t>
            </a:r>
          </a:p>
          <a:p>
            <a:pPr marL="342900" marR="274320" lvl="0" indent="-342900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tabLst>
                <a:tab pos="347345" algn="l"/>
              </a:tabLst>
            </a:pPr>
            <a:r>
              <a:rPr lang="en-US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Describe the benefit of using a with statement for opening and closing a file.</a:t>
            </a:r>
          </a:p>
          <a:p>
            <a:pPr marL="342900" marR="274320" lvl="0" indent="-342900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tabLst>
                <a:tab pos="347345" algn="l"/>
              </a:tabLst>
            </a:pPr>
            <a:r>
              <a:rPr lang="en-US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Describe the use of the csv module, writer objects, and reader objects for writing a list of lists to a CSV file and reading a list of lists from a CSV file.</a:t>
            </a:r>
          </a:p>
          <a:p>
            <a:pPr marL="342900" marR="274320" lvl="0" indent="-342900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tabLst>
                <a:tab pos="347345" algn="l"/>
              </a:tabLst>
            </a:pPr>
            <a:r>
              <a:rPr lang="en-US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Describe the use of the pickle module and the load() and dump() methods for saving a list of lists to a binary file and reading a list of lists from a binary file.</a:t>
            </a:r>
          </a:p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C7,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2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364881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writer() function of the csv module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CD20A9DE-809D-4C16-9C26-C69D0F601B7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347345" marR="274320">
              <a:spcBef>
                <a:spcPts val="0"/>
              </a:spcBef>
              <a:spcAft>
                <a:spcPts val="600"/>
              </a:spcAft>
            </a:pPr>
            <a:r>
              <a:rPr lang="en-US" sz="1600" b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writer(</a:t>
            </a:r>
            <a:r>
              <a:rPr lang="en-US" sz="1600" b="1" i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file</a:t>
            </a:r>
            <a:r>
              <a:rPr lang="en-US" sz="1600" b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)</a:t>
            </a:r>
            <a:endParaRPr lang="en-US" sz="1600" spc="-1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Bef>
                <a:spcPts val="1500"/>
              </a:spcBef>
              <a:spcAft>
                <a:spcPts val="600"/>
              </a:spcAft>
              <a:tabLst>
                <a:tab pos="1371600" algn="l"/>
              </a:tabLst>
            </a:pPr>
            <a:r>
              <a:rPr lang="en-US" b="1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b="1" dirty="0" err="1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writerows</a:t>
            </a:r>
            <a:r>
              <a:rPr lang="en-US" b="1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 method of the CSV writer object</a:t>
            </a:r>
          </a:p>
          <a:p>
            <a:pPr marL="347345" marR="274320">
              <a:spcBef>
                <a:spcPts val="0"/>
              </a:spcBef>
              <a:spcAft>
                <a:spcPts val="600"/>
              </a:spcAft>
            </a:pPr>
            <a:r>
              <a:rPr lang="en-US" sz="1600" b="1" spc="-1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writerows</a:t>
            </a:r>
            <a:r>
              <a:rPr lang="en-US" sz="1600" b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(</a:t>
            </a:r>
            <a:r>
              <a:rPr lang="en-US" sz="1600" b="1" i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rows</a:t>
            </a:r>
            <a:r>
              <a:rPr lang="en-US" sz="1600" b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)</a:t>
            </a:r>
            <a:endParaRPr lang="en-US" sz="1600" spc="-1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C7,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20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770954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 2-dimensional list with 3 rows and 2 columns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CC6314BB-E9A4-4FC9-85D5-098F434BC67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0" y="1066800"/>
            <a:ext cx="7391400" cy="3657600"/>
          </a:xfrm>
        </p:spPr>
        <p:txBody>
          <a:bodyPr/>
          <a:lstStyle/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movies = [["Monty Python and the Holy Grail", 1975],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["Cat on a Hot Tin Roof", 1958],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["On the Waterfront", 1954]]</a:t>
            </a:r>
          </a:p>
          <a:p>
            <a:pPr>
              <a:spcBef>
                <a:spcPts val="1500"/>
              </a:spcBef>
              <a:spcAft>
                <a:spcPts val="600"/>
              </a:spcAft>
              <a:tabLst>
                <a:tab pos="1371600" algn="l"/>
              </a:tabLst>
            </a:pPr>
            <a:r>
              <a:rPr lang="en-US" sz="2400" b="1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How to import the csv module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import csv</a:t>
            </a:r>
          </a:p>
          <a:p>
            <a:pPr>
              <a:spcBef>
                <a:spcPts val="1500"/>
              </a:spcBef>
              <a:spcAft>
                <a:spcPts val="600"/>
              </a:spcAft>
              <a:tabLst>
                <a:tab pos="1371600" algn="l"/>
              </a:tabLst>
            </a:pPr>
            <a:r>
              <a:rPr lang="en-US" sz="2400" b="1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How to write the list to a CSV file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with open("movies.csv", "w", newline="") as file: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writer =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csv.writer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(file)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writer.writerows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(movies)</a:t>
            </a:r>
          </a:p>
          <a:p>
            <a:pPr>
              <a:spcBef>
                <a:spcPts val="1500"/>
              </a:spcBef>
              <a:spcAft>
                <a:spcPts val="600"/>
              </a:spcAft>
              <a:tabLst>
                <a:tab pos="1371600" algn="l"/>
              </a:tabLst>
            </a:pPr>
            <a:r>
              <a:rPr lang="en-US" sz="2400" b="1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 contents of the CSV file</a:t>
            </a:r>
          </a:p>
          <a:p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A64715DA-FA66-4B01-B29C-FB0659B960D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295400" y="4724400"/>
            <a:ext cx="5105400" cy="838200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Monty Python and the Holy Grail,1975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Cat on a Hot Tin Roof,1958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On the Waterfront,1954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16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C7,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21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51814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reader() function of the csv module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4CCAC2E2-8723-4DA5-B287-DDFBA580AD9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0" y="1066800"/>
            <a:ext cx="7391400" cy="2286000"/>
          </a:xfrm>
        </p:spPr>
        <p:txBody>
          <a:bodyPr/>
          <a:lstStyle/>
          <a:p>
            <a:pPr marL="347345" marR="274320">
              <a:spcBef>
                <a:spcPts val="0"/>
              </a:spcBef>
              <a:spcAft>
                <a:spcPts val="600"/>
              </a:spcAft>
            </a:pPr>
            <a:r>
              <a:rPr lang="en-US" sz="1600" b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reader(</a:t>
            </a:r>
            <a:r>
              <a:rPr lang="en-US" sz="1600" b="1" i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file</a:t>
            </a:r>
            <a:r>
              <a:rPr lang="en-US" sz="1600" b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)</a:t>
            </a:r>
            <a:endParaRPr lang="en-US" sz="1600" spc="-1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7345" marR="0">
              <a:spcBef>
                <a:spcPts val="900"/>
              </a:spcBef>
              <a:spcAft>
                <a:spcPts val="600"/>
              </a:spcAft>
              <a:tabLst>
                <a:tab pos="1371600" algn="l"/>
                <a:tab pos="2743200" algn="l"/>
              </a:tabLst>
            </a:pPr>
            <a:r>
              <a:rPr lang="en-US" b="1" spc="-10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How to read data from a CSV file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with open("movies.csv", newline="") as file: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reader =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csv.reader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(file)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for row in reader: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print(f"{row[0]} ({row[1]})")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7345" marR="0">
              <a:spcBef>
                <a:spcPts val="900"/>
              </a:spcBef>
              <a:spcAft>
                <a:spcPts val="600"/>
              </a:spcAft>
              <a:tabLst>
                <a:tab pos="1371600" algn="l"/>
                <a:tab pos="2743200" algn="l"/>
              </a:tabLst>
            </a:pPr>
            <a:r>
              <a:rPr lang="en-US" b="1" spc="-10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 console</a:t>
            </a:r>
          </a:p>
          <a:p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F16C9243-3B8E-466C-8F20-29B96389E65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295400" y="3429000"/>
            <a:ext cx="5105400" cy="832300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Monty Python and the Holy Grail (1975)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Cat on a Hot Tin Roof (1958)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On the Waterfront (1954)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16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C7,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22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419646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624988"/>
            <a:ext cx="7315200" cy="746611"/>
          </a:xfrm>
        </p:spPr>
        <p:txBody>
          <a:bodyPr/>
          <a:lstStyle/>
          <a:p>
            <a:r>
              <a:rPr lang="en-US" dirty="0"/>
              <a:t>Some optional arguments that can be used </a:t>
            </a:r>
            <a:br>
              <a:rPr lang="en-US" dirty="0"/>
            </a:br>
            <a:r>
              <a:rPr lang="en-US" dirty="0"/>
              <a:t>to change the CSV format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44080E10-9499-4674-9C83-39A5E63C43D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0" y="1447800"/>
            <a:ext cx="7391400" cy="4419600"/>
          </a:xfrm>
        </p:spPr>
        <p:txBody>
          <a:bodyPr/>
          <a:lstStyle/>
          <a:p>
            <a:pPr marL="347345" marR="274320">
              <a:spcBef>
                <a:spcPts val="0"/>
              </a:spcBef>
              <a:spcAft>
                <a:spcPts val="600"/>
              </a:spcAft>
            </a:pPr>
            <a:r>
              <a:rPr lang="en-US" sz="1600" b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quoting=</a:t>
            </a:r>
            <a:r>
              <a:rPr lang="en-US" sz="1600" b="1" spc="-1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csv.QUOTE_MINIMAL</a:t>
            </a:r>
            <a:endParaRPr lang="en-US" sz="1600" spc="-1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7345" marR="274320">
              <a:spcBef>
                <a:spcPts val="0"/>
              </a:spcBef>
              <a:spcAft>
                <a:spcPts val="600"/>
              </a:spcAft>
            </a:pPr>
            <a:r>
              <a:rPr lang="en-US" sz="1600" b="1" spc="-1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quotechar</a:t>
            </a:r>
            <a:r>
              <a:rPr lang="en-US" sz="1600" b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='"'</a:t>
            </a:r>
            <a:endParaRPr lang="en-US" sz="1600" spc="-1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7345" marR="274320">
              <a:spcBef>
                <a:spcPts val="0"/>
              </a:spcBef>
              <a:spcAft>
                <a:spcPts val="600"/>
              </a:spcAft>
            </a:pPr>
            <a:r>
              <a:rPr lang="en-US" sz="1600" b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delimiter=","</a:t>
            </a:r>
            <a:endParaRPr lang="en-US" sz="1600" spc="-1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7345" marR="0">
              <a:spcBef>
                <a:spcPts val="900"/>
              </a:spcBef>
              <a:spcAft>
                <a:spcPts val="600"/>
              </a:spcAft>
              <a:tabLst>
                <a:tab pos="1371600" algn="l"/>
                <a:tab pos="2743200" algn="l"/>
              </a:tabLst>
            </a:pPr>
            <a:r>
              <a:rPr lang="en-US" b="1" spc="-10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Code that changes the delimiter for the writer object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writer =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csv.writer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(file, delimiter="\t")</a:t>
            </a:r>
          </a:p>
          <a:p>
            <a:pPr marL="347345" marR="0">
              <a:spcBef>
                <a:spcPts val="900"/>
              </a:spcBef>
              <a:spcAft>
                <a:spcPts val="600"/>
              </a:spcAft>
              <a:tabLst>
                <a:tab pos="1371600" algn="l"/>
                <a:tab pos="2743200" algn="l"/>
              </a:tabLst>
            </a:pPr>
            <a:r>
              <a:rPr lang="en-US" b="1" spc="-10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Code that changes the delimiter for the reader object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reader =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csv.reader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(file, delimiter="\t")</a:t>
            </a:r>
          </a:p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C7,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23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010772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user interface for the Movie List 2.0 program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7DEE02F9-43D3-4240-A0DD-6F2AA674087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295400" y="1066800"/>
            <a:ext cx="5105400" cy="5029200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2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 Movie List program</a:t>
            </a:r>
            <a:endParaRPr lang="en-US" sz="12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2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2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COMMAND MENU</a:t>
            </a:r>
            <a:endParaRPr lang="en-US" sz="12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2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list - List all movies</a:t>
            </a:r>
            <a:endParaRPr lang="en-US" sz="12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2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add -  Add a movie</a:t>
            </a:r>
            <a:endParaRPr lang="en-US" sz="12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s-ES" sz="12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del -  </a:t>
            </a:r>
            <a:r>
              <a:rPr lang="es-ES" sz="1200" b="1" dirty="0" err="1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Delete</a:t>
            </a:r>
            <a:r>
              <a:rPr lang="es-ES" sz="12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a </a:t>
            </a:r>
            <a:r>
              <a:rPr lang="es-ES" sz="1200" b="1" dirty="0" err="1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movie</a:t>
            </a:r>
            <a:endParaRPr lang="en-US" sz="12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s-ES" sz="1200" b="1" dirty="0" err="1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exit</a:t>
            </a:r>
            <a:r>
              <a:rPr lang="es-ES" sz="12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es-ES" sz="1200" b="1" dirty="0" err="1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Exit</a:t>
            </a:r>
            <a:r>
              <a:rPr lang="es-ES" sz="12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1200" b="1" dirty="0" err="1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program</a:t>
            </a:r>
            <a:endParaRPr lang="en-US" sz="12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s-ES" sz="12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US" sz="12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2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Command: </a:t>
            </a:r>
            <a:r>
              <a:rPr lang="en-US" sz="1200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list</a:t>
            </a:r>
            <a:endParaRPr lang="en-US" sz="12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2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1. Monty Python and the Holy Grail (1975)</a:t>
            </a:r>
            <a:endParaRPr lang="en-US" sz="12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2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 Cat on a Hot Tin Roof (1958)</a:t>
            </a:r>
            <a:endParaRPr lang="en-US" sz="12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2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3. On the Waterfront (1954)</a:t>
            </a:r>
            <a:endParaRPr lang="en-US" sz="12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2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2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Command: </a:t>
            </a:r>
            <a:r>
              <a:rPr lang="en-US" sz="1200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add</a:t>
            </a:r>
            <a:endParaRPr lang="en-US" sz="12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2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Name: </a:t>
            </a:r>
            <a:r>
              <a:rPr lang="en-US" sz="1200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Gone with the Wind</a:t>
            </a:r>
            <a:endParaRPr lang="en-US" sz="12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2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Year: </a:t>
            </a:r>
            <a:r>
              <a:rPr lang="en-US" sz="1200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1939</a:t>
            </a:r>
            <a:endParaRPr lang="en-US" sz="12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2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Gone with the Wind was added.</a:t>
            </a:r>
            <a:endParaRPr lang="en-US" sz="12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2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2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Command: </a:t>
            </a:r>
            <a:r>
              <a:rPr lang="en-US" sz="1200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list</a:t>
            </a:r>
            <a:endParaRPr lang="en-US" sz="12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2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1. Monty Python and the Holy Grail (1975)</a:t>
            </a:r>
            <a:endParaRPr lang="en-US" sz="12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2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 Cat on a Hot Tin Roof (1958)</a:t>
            </a:r>
            <a:endParaRPr lang="en-US" sz="12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2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3. On the Waterfront (1954)</a:t>
            </a:r>
            <a:endParaRPr lang="en-US" sz="12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2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4. Gone with the Wind (1939)</a:t>
            </a:r>
            <a:endParaRPr lang="en-US" sz="12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2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2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Command: </a:t>
            </a:r>
            <a:r>
              <a:rPr lang="en-US" sz="1200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del</a:t>
            </a:r>
            <a:endParaRPr lang="en-US" sz="12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2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Number: </a:t>
            </a:r>
            <a:r>
              <a:rPr lang="en-US" sz="1200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en-US" sz="12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2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Gone with the Wind was deleted.</a:t>
            </a:r>
            <a:endParaRPr lang="en-US" sz="12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12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C7,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24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910761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code for the Movie List 2.0 program (part 1)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F0CDA476-8007-4CA4-9DE5-46153B435A4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0" y="1066800"/>
            <a:ext cx="7467600" cy="4953000"/>
          </a:xfrm>
        </p:spPr>
        <p:txBody>
          <a:bodyPr/>
          <a:lstStyle/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3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import csv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3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3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# a file in the current directory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3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FILENAME = "movies.csv"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3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3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def </a:t>
            </a:r>
            <a:r>
              <a:rPr lang="en-US" sz="13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write_movies</a:t>
            </a:r>
            <a:r>
              <a:rPr lang="en-US" sz="13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(movies):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3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with open(FILENAME, "w", newline="") as file: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3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writer = </a:t>
            </a:r>
            <a:r>
              <a:rPr lang="en-US" sz="13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csv.writer</a:t>
            </a:r>
            <a:r>
              <a:rPr lang="en-US" sz="13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(file)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3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3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writer.writerows</a:t>
            </a:r>
            <a:r>
              <a:rPr lang="en-US" sz="13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(movies)   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3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3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def </a:t>
            </a:r>
            <a:r>
              <a:rPr lang="en-US" sz="13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read_movies</a:t>
            </a:r>
            <a:r>
              <a:rPr lang="en-US" sz="13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3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movies = []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3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with open(FILENAME, newline="") as file: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3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reader = </a:t>
            </a:r>
            <a:r>
              <a:rPr lang="en-US" sz="13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csv.reader</a:t>
            </a:r>
            <a:r>
              <a:rPr lang="en-US" sz="13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(file)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3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for row in reader: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3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en-US" sz="13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movies.append</a:t>
            </a:r>
            <a:r>
              <a:rPr lang="en-US" sz="13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(row)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3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return movies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3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3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def </a:t>
            </a:r>
            <a:r>
              <a:rPr lang="en-US" sz="13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list_movies</a:t>
            </a:r>
            <a:r>
              <a:rPr lang="en-US" sz="13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(movies):</a:t>
            </a:r>
          </a:p>
          <a:p>
            <a:pPr marL="344488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3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Courier New" panose="02070309020205020404" pitchFamily="49" charset="0"/>
              </a:rPr>
              <a:t>    for </a:t>
            </a:r>
            <a:r>
              <a:rPr lang="en-US" sz="13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Courier New" panose="02070309020205020404" pitchFamily="49" charset="0"/>
              </a:rPr>
              <a:t>i</a:t>
            </a:r>
            <a:r>
              <a:rPr lang="en-US" sz="13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Courier New" panose="02070309020205020404" pitchFamily="49" charset="0"/>
              </a:rPr>
              <a:t>, movie in enumerate(movies, start=1):</a:t>
            </a:r>
          </a:p>
          <a:p>
            <a:pPr marL="344488"/>
            <a:r>
              <a:rPr lang="en-US" sz="13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Courier New" panose="02070309020205020404" pitchFamily="49" charset="0"/>
              </a:rPr>
              <a:t>        print(f"{</a:t>
            </a:r>
            <a:r>
              <a:rPr lang="en-US" sz="13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Courier New" panose="02070309020205020404" pitchFamily="49" charset="0"/>
              </a:rPr>
              <a:t>i</a:t>
            </a:r>
            <a:r>
              <a:rPr lang="en-US" sz="13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Courier New" panose="02070309020205020404" pitchFamily="49" charset="0"/>
              </a:rPr>
              <a:t>}. {movie[0]} ({movie[1]})")</a:t>
            </a:r>
            <a:endParaRPr lang="en-US" sz="1300" b="1" dirty="0">
              <a:latin typeface="Courier New" panose="02070309020205020404" pitchFamily="49" charset="0"/>
              <a:ea typeface="Times New Roman" panose="02020603050405020304" pitchFamily="18" charset="0"/>
              <a:cs typeface="Courier New" panose="02070309020205020404" pitchFamily="49" charset="0"/>
            </a:endParaRP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3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print()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3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endParaRPr lang="en-US" sz="13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C7,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25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52819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code for the Movie List 2.0 program (part 2)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15B57E0D-A57D-4D54-B031-3C510A4E99F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3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def </a:t>
            </a:r>
            <a:r>
              <a:rPr lang="en-US" sz="13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add_movie</a:t>
            </a:r>
            <a:r>
              <a:rPr lang="en-US" sz="13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(movies):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3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name = input("Name: ")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3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year = input("Year: ")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3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movie = [name, year]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3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3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movies.append</a:t>
            </a:r>
            <a:r>
              <a:rPr lang="en-US" sz="13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(movie)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3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300" b="1" dirty="0" err="1"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write_movies</a:t>
            </a:r>
            <a:r>
              <a:rPr lang="en-US" sz="1300" b="1" dirty="0"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(movies)</a:t>
            </a:r>
            <a:endParaRPr lang="en-US" sz="13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3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print(f"{name} was added.\n")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3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3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def </a:t>
            </a:r>
            <a:r>
              <a:rPr lang="en-US" sz="13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delete_movie</a:t>
            </a:r>
            <a:r>
              <a:rPr lang="en-US" sz="13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(movies):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3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index = int(input("Number: "))   </a:t>
            </a:r>
          </a:p>
          <a:p>
            <a:pPr marL="344488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3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3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if index &lt; 1 or index &gt; </a:t>
            </a:r>
            <a:r>
              <a:rPr lang="en-US" sz="13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len</a:t>
            </a:r>
            <a:r>
              <a:rPr lang="en-US" sz="13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(movies):</a:t>
            </a:r>
          </a:p>
          <a:p>
            <a:pPr marL="344488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3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print("Invalid movie number.\n")</a:t>
            </a:r>
          </a:p>
          <a:p>
            <a:pPr marL="344488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3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else:</a:t>
            </a:r>
          </a:p>
          <a:p>
            <a:pPr marL="344488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3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movie = </a:t>
            </a:r>
            <a:r>
              <a:rPr lang="en-US" sz="13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movies.pop</a:t>
            </a:r>
            <a:r>
              <a:rPr lang="en-US" sz="13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(index - 1)</a:t>
            </a:r>
          </a:p>
          <a:p>
            <a:pPr marL="344488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3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300" b="1" dirty="0" err="1">
                <a:effectLst/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write_movies</a:t>
            </a:r>
            <a:r>
              <a:rPr lang="en-US" sz="1300" b="1" dirty="0">
                <a:effectLst/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(movies)</a:t>
            </a:r>
            <a:endParaRPr lang="en-US" sz="1300" b="1" dirty="0">
              <a:effectLst/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4488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3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print(f"{movie[0]} was deleted.\n")</a:t>
            </a:r>
          </a:p>
          <a:p>
            <a:pPr marL="344488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endParaRPr lang="en-US" sz="1300" b="1" dirty="0">
              <a:effectLst/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3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def </a:t>
            </a:r>
            <a:r>
              <a:rPr lang="en-US" sz="13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display_menu</a:t>
            </a:r>
            <a:r>
              <a:rPr lang="en-US" sz="13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3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print("The Movie List program")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3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print()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3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print("COMMAND MENU")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3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print("list - List all movies")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3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print("add -  Add a movie")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3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s-ES" sz="13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print</a:t>
            </a:r>
            <a:r>
              <a:rPr lang="es-ES" sz="13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("del -  </a:t>
            </a:r>
            <a:r>
              <a:rPr lang="es-ES" sz="13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Delete</a:t>
            </a:r>
            <a:r>
              <a:rPr lang="es-ES" sz="13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a </a:t>
            </a:r>
            <a:r>
              <a:rPr lang="es-ES" sz="13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movie</a:t>
            </a:r>
            <a:r>
              <a:rPr lang="es-ES" sz="13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")</a:t>
            </a:r>
            <a:endParaRPr lang="en-US" sz="13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s-ES" sz="13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3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print("exit - Exit program\n")</a:t>
            </a:r>
          </a:p>
          <a:p>
            <a:endParaRPr lang="en-US" sz="13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C7,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26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35467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code for the Movie List 2.0 program (part 3)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7CD43267-7EF5-4177-B53D-C16C5F2422B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3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def main():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3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3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display_menu</a:t>
            </a:r>
            <a:r>
              <a:rPr lang="en-US" sz="13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3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300" b="1" dirty="0"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movies = </a:t>
            </a:r>
            <a:r>
              <a:rPr lang="en-US" sz="1300" b="1" dirty="0" err="1"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read_movies</a:t>
            </a:r>
            <a:r>
              <a:rPr lang="en-US" sz="1300" b="1" dirty="0"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</a:t>
            </a:r>
            <a:endParaRPr lang="en-US" sz="13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3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while True:        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3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command = input("Command: ")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3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if </a:t>
            </a:r>
            <a:r>
              <a:rPr lang="en-US" sz="13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command.lower</a:t>
            </a:r>
            <a:r>
              <a:rPr lang="en-US" sz="13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 == "list":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3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en-US" sz="13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list_movies</a:t>
            </a:r>
            <a:r>
              <a:rPr lang="en-US" sz="13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(movies)     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3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3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elif</a:t>
            </a:r>
            <a:r>
              <a:rPr lang="en-US" sz="13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3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command.lower</a:t>
            </a:r>
            <a:r>
              <a:rPr lang="en-US" sz="13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 == "add":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3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en-US" sz="13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add_movie</a:t>
            </a:r>
            <a:r>
              <a:rPr lang="en-US" sz="13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(movies)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3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3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elif</a:t>
            </a:r>
            <a:r>
              <a:rPr lang="en-US" sz="13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3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command.lower</a:t>
            </a:r>
            <a:r>
              <a:rPr lang="en-US" sz="13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 == "del":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3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en-US" sz="13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delete_movie</a:t>
            </a:r>
            <a:r>
              <a:rPr lang="en-US" sz="13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(movies)       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3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3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elif</a:t>
            </a:r>
            <a:r>
              <a:rPr lang="en-US" sz="13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3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command.lower</a:t>
            </a:r>
            <a:r>
              <a:rPr lang="en-US" sz="13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 == "exit":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3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break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3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else: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3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print("Not a valid command. Please try again.\n")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3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print("Bye!")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3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3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if __name__ == "__main__":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3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main()</a:t>
            </a:r>
          </a:p>
          <a:p>
            <a:endParaRPr lang="en-US" sz="13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C7,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27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72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Two methods of the pickle module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D52D4C35-01CC-4E13-944E-7E196F66D2F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347345" marR="274320">
              <a:spcBef>
                <a:spcPts val="0"/>
              </a:spcBef>
              <a:spcAft>
                <a:spcPts val="600"/>
              </a:spcAft>
            </a:pPr>
            <a:r>
              <a:rPr lang="en-US" sz="1600" b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dump(</a:t>
            </a:r>
            <a:r>
              <a:rPr lang="en-US" sz="1600" b="1" i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object</a:t>
            </a:r>
            <a:r>
              <a:rPr lang="en-US" sz="1600" b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, </a:t>
            </a:r>
            <a:r>
              <a:rPr lang="en-US" sz="1600" b="1" i="1" spc="-1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bfile</a:t>
            </a:r>
            <a:r>
              <a:rPr lang="en-US" sz="1600" b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)</a:t>
            </a:r>
            <a:endParaRPr lang="en-US" sz="1600" spc="-1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7345" marR="274320">
              <a:spcBef>
                <a:spcPts val="0"/>
              </a:spcBef>
              <a:spcAft>
                <a:spcPts val="600"/>
              </a:spcAft>
            </a:pPr>
            <a:r>
              <a:rPr lang="en-US" sz="1600" b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load(</a:t>
            </a:r>
            <a:r>
              <a:rPr lang="en-US" sz="1600" b="1" i="1" spc="-1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bfile</a:t>
            </a:r>
            <a:r>
              <a:rPr lang="en-US" sz="1600" b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)</a:t>
            </a:r>
            <a:endParaRPr lang="en-US" sz="1600" spc="-1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C7,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28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077932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 two-dimensional list of movies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34E515C8-4505-4C1F-B021-80C682099E2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movies = [["Monty Python and the Holy Grail", 1975],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["Cat on a Hot Tin Roof", 1958],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["On the Waterfront", 1954]]</a:t>
            </a:r>
          </a:p>
          <a:p>
            <a:pPr>
              <a:spcBef>
                <a:spcPts val="1500"/>
              </a:spcBef>
              <a:spcAft>
                <a:spcPts val="600"/>
              </a:spcAft>
              <a:tabLst>
                <a:tab pos="1371600" algn="l"/>
              </a:tabLst>
            </a:pPr>
            <a:r>
              <a:rPr lang="en-US" sz="2400" b="1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How to import the pickle module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import pickle</a:t>
            </a:r>
          </a:p>
          <a:p>
            <a:pPr>
              <a:spcBef>
                <a:spcPts val="1500"/>
              </a:spcBef>
              <a:spcAft>
                <a:spcPts val="600"/>
              </a:spcAft>
              <a:tabLst>
                <a:tab pos="1371600" algn="l"/>
              </a:tabLst>
            </a:pPr>
            <a:r>
              <a:rPr lang="en-US" sz="2400" b="1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How to write an object to a binary file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with open("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movies.bin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", "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wb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") as file:  # write binary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pickle.dump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(movies, file)</a:t>
            </a:r>
          </a:p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C7,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29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63082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Two types of files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C082CEF-6D6A-4480-86B9-196E57AE924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914400" y="1066800"/>
            <a:ext cx="7315200" cy="1295400"/>
          </a:xfrm>
        </p:spPr>
        <p:txBody>
          <a:bodyPr/>
          <a:lstStyle/>
          <a:p>
            <a:pPr marL="342900" marR="274320" lvl="0" indent="-342900">
              <a:spcBef>
                <a:spcPts val="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US" sz="1800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Text</a:t>
            </a:r>
          </a:p>
          <a:p>
            <a:pPr marL="342900" marR="274320" lvl="0" indent="-342900">
              <a:spcBef>
                <a:spcPts val="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US" sz="1800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Binary</a:t>
            </a:r>
          </a:p>
          <a:p>
            <a:pPr>
              <a:spcBef>
                <a:spcPts val="1500"/>
              </a:spcBef>
              <a:spcAft>
                <a:spcPts val="600"/>
              </a:spcAft>
              <a:tabLst>
                <a:tab pos="1371600" algn="l"/>
              </a:tabLst>
            </a:pPr>
            <a:r>
              <a:rPr lang="en-US" sz="2400" b="1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 text file that’s opened by a text editor</a:t>
            </a:r>
          </a:p>
          <a:p>
            <a:endParaRPr lang="en-US" dirty="0"/>
          </a:p>
        </p:txBody>
      </p:sp>
      <p:pic>
        <p:nvPicPr>
          <p:cNvPr id="7" name="Content Placeholder 6" descr="Refer to page 203 in textbook.">
            <a:extLst>
              <a:ext uri="{FF2B5EF4-FFF2-40B4-BE49-F238E27FC236}">
                <a16:creationId xmlns:a16="http://schemas.microsoft.com/office/drawing/2014/main" id="{A15531C1-E69D-4A5B-8FB7-CEDD31D3E297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1356081" y="2514600"/>
            <a:ext cx="5744047" cy="1371600"/>
          </a:xfrm>
          <a:prstGeom prst="rect">
            <a:avLst/>
          </a:prstGeom>
        </p:spPr>
      </p:pic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5C1C0112-8DF8-48E6-A7C2-D4FC6D22068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38200" y="4038600"/>
            <a:ext cx="7391400" cy="457200"/>
          </a:xfrm>
        </p:spPr>
        <p:txBody>
          <a:bodyPr/>
          <a:lstStyle/>
          <a:p>
            <a:pPr>
              <a:spcBef>
                <a:spcPts val="1500"/>
              </a:spcBef>
              <a:spcAft>
                <a:spcPts val="600"/>
              </a:spcAft>
              <a:tabLst>
                <a:tab pos="1371600" algn="l"/>
              </a:tabLst>
            </a:pPr>
            <a:r>
              <a:rPr lang="en-US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 binary file with the same data</a:t>
            </a:r>
          </a:p>
          <a:p>
            <a:endParaRPr lang="en-US" dirty="0"/>
          </a:p>
        </p:txBody>
      </p:sp>
      <p:pic>
        <p:nvPicPr>
          <p:cNvPr id="9" name="Content Placeholder 8" descr="Refer to page 203 in textbook.">
            <a:extLst>
              <a:ext uri="{FF2B5EF4-FFF2-40B4-BE49-F238E27FC236}">
                <a16:creationId xmlns:a16="http://schemas.microsoft.com/office/drawing/2014/main" id="{F977062E-8594-441E-B713-8044585008FE}"/>
              </a:ext>
            </a:extLst>
          </p:cNvPr>
          <p:cNvPicPr>
            <a:picLocks noGrp="1" noChangeAspect="1"/>
          </p:cNvPicPr>
          <p:nvPr>
            <p:ph sz="quarter" idx="15"/>
          </p:nvPr>
        </p:nvPicPr>
        <p:blipFill>
          <a:blip r:embed="rId3"/>
          <a:stretch>
            <a:fillRect/>
          </a:stretch>
        </p:blipFill>
        <p:spPr>
          <a:xfrm>
            <a:off x="1356081" y="4602403"/>
            <a:ext cx="5730250" cy="1096156"/>
          </a:xfrm>
          <a:prstGeom prst="rect">
            <a:avLst/>
          </a:prstGeom>
        </p:spPr>
      </p:pic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C7,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3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537955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to read an object from a binary file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90645154-0A99-47BB-B3E0-46D474C2C72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0" y="1066800"/>
            <a:ext cx="7391400" cy="1371600"/>
          </a:xfrm>
        </p:spPr>
        <p:txBody>
          <a:bodyPr/>
          <a:lstStyle/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with open("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movies.bin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", "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rb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") as file: # read binary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movie_list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pickle.load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(file)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print(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movie_list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>
              <a:spcBef>
                <a:spcPts val="1500"/>
              </a:spcBef>
              <a:spcAft>
                <a:spcPts val="600"/>
              </a:spcAft>
              <a:tabLst>
                <a:tab pos="1371600" algn="l"/>
              </a:tabLst>
            </a:pPr>
            <a:r>
              <a:rPr lang="en-US" sz="2400" b="1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 console</a:t>
            </a:r>
          </a:p>
          <a:p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B0E69E8B-7D63-42C8-BBDC-681299A7DF1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295400" y="2514600"/>
            <a:ext cx="6477000" cy="838200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[['Monty Python and the Holy Grail', 1975], ['Cat on a Hot Tin Roof', 1958], ['On the Waterfront', 1954]]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16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C7,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30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856639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user interface for the Movie List 3.0 program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487A6147-FFF6-4209-AE2F-DFBBBB3EE29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295400" y="1143000"/>
            <a:ext cx="6019800" cy="4267200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 Movie List program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COMMAND MENU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list - List all movies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add -  Add a movie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s-E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del -  </a:t>
            </a:r>
            <a:r>
              <a:rPr lang="es-ES" sz="1600" b="1" dirty="0" err="1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Delete</a:t>
            </a:r>
            <a:r>
              <a:rPr lang="es-E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a </a:t>
            </a:r>
            <a:r>
              <a:rPr lang="es-ES" sz="1600" b="1" dirty="0" err="1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movie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s-ES" sz="1600" b="1" dirty="0" err="1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exit</a:t>
            </a:r>
            <a:r>
              <a:rPr lang="es-E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es-ES" sz="1600" b="1" dirty="0" err="1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Exit</a:t>
            </a:r>
            <a:r>
              <a:rPr lang="es-E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1600" b="1" dirty="0" err="1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program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s-E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Command: </a:t>
            </a:r>
            <a:r>
              <a:rPr lang="en-US" sz="1600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list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1. Monty Python and the Holy Grail (1975)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 Cat on a Hot Tin Roof (1958)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3. On the Waterfront (1954)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Command: </a:t>
            </a:r>
            <a:r>
              <a:rPr lang="en-US" sz="1600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add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Name: </a:t>
            </a:r>
            <a:r>
              <a:rPr lang="en-US" sz="1600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Gone with the Wind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Year: </a:t>
            </a:r>
            <a:r>
              <a:rPr lang="en-US" sz="1600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1939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Gone with the Wind was added.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16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C7,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31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913721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code for the two file I/O functions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15A6A3B8-EB64-46E4-9C35-6E0A3DF85F3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import pickle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FILENAME = "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movies.bin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"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def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write_movies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(movies):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with open(FILENAME, "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wb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") as file: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pickle.dump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(movies, file)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def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read_movies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movies = []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with open(FILENAME, "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rb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") as file: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movies =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pickle.load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(file)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return movies</a:t>
            </a:r>
          </a:p>
          <a:p>
            <a:pPr>
              <a:spcBef>
                <a:spcPts val="1500"/>
              </a:spcBef>
              <a:spcAft>
                <a:spcPts val="600"/>
              </a:spcAft>
              <a:tabLst>
                <a:tab pos="1371600" algn="l"/>
              </a:tabLst>
            </a:pPr>
            <a:r>
              <a:rPr lang="en-US" sz="2400" b="1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 code for the </a:t>
            </a:r>
            <a:r>
              <a:rPr lang="en-US" sz="2400" b="1" dirty="0" err="1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list_movies</a:t>
            </a:r>
            <a:r>
              <a:rPr lang="en-US" sz="2400" b="1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 function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def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list_movies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(movies):</a:t>
            </a:r>
          </a:p>
          <a:p>
            <a:pPr marL="344488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for </a:t>
            </a:r>
            <a:r>
              <a:rPr lang="en-US" sz="14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movie in enumerate(movies, start=1):</a:t>
            </a:r>
          </a:p>
          <a:p>
            <a:pPr marL="344488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print(f"{</a:t>
            </a:r>
            <a:r>
              <a:rPr lang="en-US" sz="14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}. {movie[0]} ({movie[1]})")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</a:p>
          <a:p>
            <a:pPr marL="344488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print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</a:t>
            </a:r>
          </a:p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C7,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32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53652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sequence of file operations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9D4B5444-E64D-4BC6-BEDD-DE8A777E073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342900" marR="0" lvl="0" indent="-342900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tabLst>
                <a:tab pos="347345" algn="l"/>
              </a:tabLst>
            </a:pPr>
            <a:r>
              <a:rPr lang="en-US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Open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 the file.</a:t>
            </a:r>
          </a:p>
          <a:p>
            <a:pPr marL="342900" marR="0" lvl="0" indent="-342900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tabLst>
                <a:tab pos="347345" algn="l"/>
              </a:tabLst>
            </a:pPr>
            <a:r>
              <a:rPr lang="en-US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Write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 data to the file or </a:t>
            </a:r>
            <a:r>
              <a:rPr lang="en-US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read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 data from the file.</a:t>
            </a:r>
          </a:p>
          <a:p>
            <a:pPr marL="342900" marR="0" lvl="0" indent="-342900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tabLst>
                <a:tab pos="347345" algn="l"/>
              </a:tabLst>
            </a:pPr>
            <a:r>
              <a:rPr lang="en-US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Close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 the file.</a:t>
            </a:r>
          </a:p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C7,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4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91698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built-in open() function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109CE7E4-0027-4BEB-B1C4-311092B790C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347345" marR="274320">
              <a:spcBef>
                <a:spcPts val="0"/>
              </a:spcBef>
              <a:spcAft>
                <a:spcPts val="600"/>
              </a:spcAft>
            </a:pPr>
            <a:r>
              <a:rPr lang="en-US" sz="1600" b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open(</a:t>
            </a:r>
            <a:r>
              <a:rPr lang="en-US" sz="1600" b="1" i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file</a:t>
            </a:r>
            <a:r>
              <a:rPr lang="en-US" sz="1600" b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, </a:t>
            </a:r>
            <a:r>
              <a:rPr lang="en-US" sz="1600" b="1" i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mode</a:t>
            </a:r>
            <a:r>
              <a:rPr lang="en-US" sz="1600" b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)</a:t>
            </a:r>
            <a:endParaRPr lang="en-US" sz="1600" spc="-1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Bef>
                <a:spcPts val="1500"/>
              </a:spcBef>
              <a:spcAft>
                <a:spcPts val="600"/>
              </a:spcAft>
              <a:tabLst>
                <a:tab pos="1371600" algn="l"/>
              </a:tabLst>
            </a:pPr>
            <a:r>
              <a:rPr lang="en-US" sz="2400" b="1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 few of its modes</a:t>
            </a:r>
          </a:p>
          <a:p>
            <a:pPr marL="349250">
              <a:spcBef>
                <a:spcPts val="600"/>
              </a:spcBef>
              <a:spcAft>
                <a:spcPts val="600"/>
              </a:spcAft>
              <a:tabLst>
                <a:tab pos="2286000" algn="l"/>
                <a:tab pos="2514600" algn="l"/>
                <a:tab pos="2514600" algn="l"/>
              </a:tabLst>
            </a:pPr>
            <a:r>
              <a:rPr lang="en-US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Character	Mode</a:t>
            </a:r>
          </a:p>
          <a:p>
            <a:pPr marL="349250">
              <a:spcBef>
                <a:spcPts val="600"/>
              </a:spcBef>
              <a:spcAft>
                <a:spcPts val="600"/>
              </a:spcAft>
              <a:tabLst>
                <a:tab pos="2286000" algn="l"/>
                <a:tab pos="2514600" algn="l"/>
                <a:tab pos="2514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r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	Read</a:t>
            </a:r>
            <a:endParaRPr lang="en-US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9250">
              <a:spcBef>
                <a:spcPts val="600"/>
              </a:spcBef>
              <a:spcAft>
                <a:spcPts val="600"/>
              </a:spcAft>
              <a:tabLst>
                <a:tab pos="2286000" algn="l"/>
                <a:tab pos="2514600" algn="l"/>
                <a:tab pos="2514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w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	Write</a:t>
            </a:r>
            <a:endParaRPr lang="en-US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9250">
              <a:spcBef>
                <a:spcPts val="600"/>
              </a:spcBef>
              <a:spcAft>
                <a:spcPts val="600"/>
              </a:spcAft>
              <a:tabLst>
                <a:tab pos="2286000" algn="l"/>
                <a:tab pos="2514600" algn="l"/>
                <a:tab pos="2514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a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	Append</a:t>
            </a:r>
            <a:endParaRPr lang="en-US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9250">
              <a:spcBef>
                <a:spcPts val="600"/>
              </a:spcBef>
              <a:spcAft>
                <a:spcPts val="600"/>
              </a:spcAft>
              <a:tabLst>
                <a:tab pos="2286000" algn="l"/>
                <a:tab pos="2514600" algn="l"/>
                <a:tab pos="2514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b</a:t>
            </a:r>
            <a:r>
              <a:rPr lang="en-US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	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Binary</a:t>
            </a:r>
            <a:endParaRPr lang="en-US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Bef>
                <a:spcPts val="1500"/>
              </a:spcBef>
              <a:spcAft>
                <a:spcPts val="600"/>
              </a:spcAft>
              <a:tabLst>
                <a:tab pos="1371600" algn="l"/>
              </a:tabLst>
            </a:pPr>
            <a:r>
              <a:rPr lang="en-US" sz="2400" b="1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 close() method of a file object</a:t>
            </a:r>
          </a:p>
          <a:p>
            <a:pPr marL="347345" marR="274320">
              <a:spcBef>
                <a:spcPts val="0"/>
              </a:spcBef>
              <a:spcAft>
                <a:spcPts val="600"/>
              </a:spcAft>
            </a:pPr>
            <a:r>
              <a:rPr lang="en-US" sz="1600" b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close()</a:t>
            </a:r>
            <a:endParaRPr lang="en-US" sz="1600" spc="-1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C7,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5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159263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624988"/>
            <a:ext cx="7315200" cy="746611"/>
          </a:xfrm>
        </p:spPr>
        <p:txBody>
          <a:bodyPr/>
          <a:lstStyle/>
          <a:p>
            <a:r>
              <a:rPr lang="en-US" dirty="0"/>
              <a:t>How to open a file in write mode </a:t>
            </a:r>
            <a:br>
              <a:rPr lang="en-US" dirty="0"/>
            </a:br>
            <a:r>
              <a:rPr lang="en-US" dirty="0"/>
              <a:t>and close the file manually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7258ED49-98B8-40A3-B62F-CD074478EF1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0" y="1447800"/>
            <a:ext cx="7391400" cy="4495800"/>
          </a:xfrm>
        </p:spPr>
        <p:txBody>
          <a:bodyPr/>
          <a:lstStyle/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outfile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open("test.txt", "w")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outfile.write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("Test")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outfile.close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</a:t>
            </a:r>
          </a:p>
          <a:p>
            <a:endParaRPr lang="en-US" sz="16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C7,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6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49185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624988"/>
            <a:ext cx="7315200" cy="670411"/>
          </a:xfrm>
        </p:spPr>
        <p:txBody>
          <a:bodyPr/>
          <a:lstStyle/>
          <a:p>
            <a:r>
              <a:rPr lang="en-US" dirty="0"/>
              <a:t>How to use with statements to open </a:t>
            </a:r>
            <a:br>
              <a:rPr lang="en-US" dirty="0"/>
            </a:br>
            <a:r>
              <a:rPr lang="en-US" dirty="0"/>
              <a:t>and close files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D2F39D41-DA39-4A64-85A3-1F104E96BF0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0" y="1447800"/>
            <a:ext cx="7391400" cy="4495800"/>
          </a:xfrm>
        </p:spPr>
        <p:txBody>
          <a:bodyPr/>
          <a:lstStyle/>
          <a:p>
            <a:pPr marL="347345" marR="0">
              <a:spcBef>
                <a:spcPts val="900"/>
              </a:spcBef>
              <a:spcAft>
                <a:spcPts val="600"/>
              </a:spcAft>
              <a:tabLst>
                <a:tab pos="1371600" algn="l"/>
                <a:tab pos="2743200" algn="l"/>
              </a:tabLst>
            </a:pPr>
            <a:r>
              <a:rPr lang="en-US" b="1" spc="-10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 syntax of the with statement for file I/O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with open(</a:t>
            </a:r>
            <a:r>
              <a:rPr lang="en-US" sz="1600" b="1" i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file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600" b="1" i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mode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) as </a:t>
            </a:r>
            <a:r>
              <a:rPr lang="en-US" sz="1600" b="1" i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file_object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statements...</a:t>
            </a:r>
          </a:p>
          <a:p>
            <a:pPr marL="347345" marR="0">
              <a:spcBef>
                <a:spcPts val="900"/>
              </a:spcBef>
              <a:spcAft>
                <a:spcPts val="600"/>
              </a:spcAft>
              <a:tabLst>
                <a:tab pos="1371600" algn="l"/>
                <a:tab pos="2743200" algn="l"/>
              </a:tabLst>
            </a:pPr>
            <a:r>
              <a:rPr lang="en-US" b="1" spc="-10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Code that opens a text file in write mode </a:t>
            </a:r>
            <a:br>
              <a:rPr lang="en-US" b="1" spc="-10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b="1" spc="-10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and automatically closes it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with open("test.txt", "w") as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outfile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outfile.write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("Test")</a:t>
            </a:r>
          </a:p>
          <a:p>
            <a:pPr marL="347345" marR="0">
              <a:spcBef>
                <a:spcPts val="900"/>
              </a:spcBef>
              <a:spcAft>
                <a:spcPts val="600"/>
              </a:spcAft>
              <a:tabLst>
                <a:tab pos="1371600" algn="l"/>
                <a:tab pos="2743200" algn="l"/>
              </a:tabLst>
            </a:pPr>
            <a:r>
              <a:rPr lang="en-US" b="1" spc="-10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Code that opens a text file in read mode </a:t>
            </a:r>
            <a:br>
              <a:rPr lang="en-US" b="1" spc="-10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b="1" spc="-10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and automatically closes it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with open("test.txt", "r") as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infile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print(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infile.readline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())</a:t>
            </a:r>
          </a:p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C7,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7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59588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write() method of a file object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F1E08634-28B4-4132-BFDA-82719A668C6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347345" marR="274320">
              <a:spcBef>
                <a:spcPts val="0"/>
              </a:spcBef>
              <a:spcAft>
                <a:spcPts val="600"/>
              </a:spcAft>
            </a:pPr>
            <a:r>
              <a:rPr lang="en-US" sz="1600" b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write(</a:t>
            </a:r>
            <a:r>
              <a:rPr lang="en-US" sz="1600" b="1" i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str</a:t>
            </a:r>
            <a:r>
              <a:rPr lang="en-US" sz="1600" b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)</a:t>
            </a:r>
            <a:endParaRPr lang="en-US" sz="1600" spc="-1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Bef>
                <a:spcPts val="1500"/>
              </a:spcBef>
              <a:spcAft>
                <a:spcPts val="600"/>
              </a:spcAft>
              <a:tabLst>
                <a:tab pos="1371600" algn="l"/>
              </a:tabLst>
            </a:pPr>
            <a:r>
              <a:rPr lang="en-US" sz="2400" b="1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How to write one line to a text file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with open("members.txt", "w") as file: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file.write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("John Cleese\n")</a:t>
            </a:r>
          </a:p>
          <a:p>
            <a:pPr>
              <a:spcBef>
                <a:spcPts val="1500"/>
              </a:spcBef>
              <a:spcAft>
                <a:spcPts val="600"/>
              </a:spcAft>
              <a:tabLst>
                <a:tab pos="1371600" algn="l"/>
              </a:tabLst>
            </a:pPr>
            <a:r>
              <a:rPr lang="en-US" sz="2400" b="1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How to append one line to a text file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with open("members.txt", "a") as file: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file.write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("Eric Idle\n")</a:t>
            </a:r>
          </a:p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C7,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8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075807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624989"/>
            <a:ext cx="7315200" cy="755964"/>
          </a:xfrm>
        </p:spPr>
        <p:txBody>
          <a:bodyPr/>
          <a:lstStyle/>
          <a:p>
            <a:r>
              <a:rPr lang="en-US" dirty="0"/>
              <a:t>The contents of the text file after the two lines have been written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356EDF49-BF56-4F4A-9B5E-ED78C0F18823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295400" y="1486265"/>
            <a:ext cx="5105400" cy="369332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John Cleese\</a:t>
            </a:r>
            <a:r>
              <a:rPr lang="en-US" sz="1600" b="1" dirty="0" err="1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nEric</a:t>
            </a: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Idle\n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1600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A288F415-24E6-4C06-A6A0-EF5E500F1C2E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38200" y="2086512"/>
            <a:ext cx="7391400" cy="885288"/>
          </a:xfrm>
        </p:spPr>
        <p:txBody>
          <a:bodyPr/>
          <a:lstStyle/>
          <a:p>
            <a:pPr>
              <a:spcBef>
                <a:spcPts val="1500"/>
              </a:spcBef>
              <a:spcAft>
                <a:spcPts val="600"/>
              </a:spcAft>
              <a:tabLst>
                <a:tab pos="1371600" algn="l"/>
              </a:tabLst>
            </a:pPr>
            <a:r>
              <a:rPr lang="en-US" sz="2400" b="1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 contents of the text file when viewed </a:t>
            </a:r>
            <a:br>
              <a:rPr lang="en-US" sz="2400" b="1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400" b="1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 a text editor</a:t>
            </a:r>
          </a:p>
          <a:p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D06B6790-ACB4-4C93-A279-83F6C8C1FFD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295400" y="2924712"/>
            <a:ext cx="5105400" cy="580488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John Cleese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Eric Idle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C7,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9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7267756"/>
      </p:ext>
    </p:extLst>
  </p:cSld>
  <p:clrMapOvr>
    <a:masterClrMapping/>
  </p:clrMapOvr>
</p:sld>
</file>

<file path=ppt/theme/theme1.xml><?xml version="1.0" encoding="utf-8"?>
<a:theme xmlns:a="http://schemas.openxmlformats.org/drawingml/2006/main" name="Master slides_with_titles_logo">
  <a:themeElements>
    <a:clrScheme name="Master slides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Master slides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 slides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ster slides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 slides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 slides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 slides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 slides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MMA accessible slides.potx" id="{50B7D1D4-3F7E-4579-B166-09A2FAC5C745}" vid="{7C365D12-5A37-45DA-A43C-A906C0D97DDF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MMA accessible slides</Template>
  <TotalTime>571</TotalTime>
  <Words>3502</Words>
  <Application>Microsoft Office PowerPoint</Application>
  <PresentationFormat>On-screen Show (4:3)</PresentationFormat>
  <Paragraphs>528</Paragraphs>
  <Slides>32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38" baseType="lpstr">
      <vt:lpstr>Arial</vt:lpstr>
      <vt:lpstr>Arial Narrow</vt:lpstr>
      <vt:lpstr>Courier New</vt:lpstr>
      <vt:lpstr>Symbol</vt:lpstr>
      <vt:lpstr>Times New Roman</vt:lpstr>
      <vt:lpstr>Master slides_with_titles_logo</vt:lpstr>
      <vt:lpstr>Chapter 7</vt:lpstr>
      <vt:lpstr>Objectives</vt:lpstr>
      <vt:lpstr>Two types of files</vt:lpstr>
      <vt:lpstr>The sequence of file operations</vt:lpstr>
      <vt:lpstr>The built-in open() function</vt:lpstr>
      <vt:lpstr>How to open a file in write mode  and close the file manually</vt:lpstr>
      <vt:lpstr>How to use with statements to open  and close files</vt:lpstr>
      <vt:lpstr>The write() method of a file object</vt:lpstr>
      <vt:lpstr>The contents of the text file after the two lines have been written</vt:lpstr>
      <vt:lpstr>Three read methods of a file object</vt:lpstr>
      <vt:lpstr>How to use a loop to read each line of the file</vt:lpstr>
      <vt:lpstr>How to read the entire file as a list</vt:lpstr>
      <vt:lpstr>How to write and read a list of strings</vt:lpstr>
      <vt:lpstr>How to write and read a list of numbers</vt:lpstr>
      <vt:lpstr>The user interface for the Movie List 1.0 program</vt:lpstr>
      <vt:lpstr>The code for the Movie List 1.0 program (part 1)</vt:lpstr>
      <vt:lpstr>The code for the Movie List 1.0 program (part 2)</vt:lpstr>
      <vt:lpstr>The code for the Movie List 1.0 program (part 3)</vt:lpstr>
      <vt:lpstr>The code for the Movie List 1.0 program (part 4)</vt:lpstr>
      <vt:lpstr>The writer() function of the csv module</vt:lpstr>
      <vt:lpstr>A 2-dimensional list with 3 rows and 2 columns</vt:lpstr>
      <vt:lpstr>The reader() function of the csv module</vt:lpstr>
      <vt:lpstr>Some optional arguments that can be used  to change the CSV format</vt:lpstr>
      <vt:lpstr>The user interface for the Movie List 2.0 program</vt:lpstr>
      <vt:lpstr>The code for the Movie List 2.0 program (part 1)</vt:lpstr>
      <vt:lpstr>The code for the Movie List 2.0 program (part 2)</vt:lpstr>
      <vt:lpstr>The code for the Movie List 2.0 program (part 3)</vt:lpstr>
      <vt:lpstr>Two methods of the pickle module</vt:lpstr>
      <vt:lpstr>A two-dimensional list of movies</vt:lpstr>
      <vt:lpstr>How to read an object from a binary file</vt:lpstr>
      <vt:lpstr>The user interface for the Movie List 3.0 program</vt:lpstr>
      <vt:lpstr>The code for the two file I/O functions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7</dc:title>
  <dc:creator>Judy Taylor</dc:creator>
  <cp:lastModifiedBy>Anne Boehm</cp:lastModifiedBy>
  <cp:revision>22</cp:revision>
  <cp:lastPrinted>2016-01-14T23:03:16Z</cp:lastPrinted>
  <dcterms:created xsi:type="dcterms:W3CDTF">2019-07-24T17:35:33Z</dcterms:created>
  <dcterms:modified xsi:type="dcterms:W3CDTF">2021-03-18T16:06:34Z</dcterms:modified>
</cp:coreProperties>
</file>