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29"/>
  </p:notesMasterIdLst>
  <p:handoutMasterIdLst>
    <p:handoutMasterId r:id="rId30"/>
  </p:handoutMasterIdLst>
  <p:sldIdLst>
    <p:sldId id="256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634" autoAdjust="0"/>
    <p:restoredTop sz="86452" autoAdjust="0"/>
  </p:normalViewPr>
  <p:slideViewPr>
    <p:cSldViewPr>
      <p:cViewPr varScale="1">
        <p:scale>
          <a:sx n="111" d="100"/>
          <a:sy n="111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3/22/2021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C9,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059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C9,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C9,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C9,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C9,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C9,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C9,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9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work </a:t>
            </a:r>
            <a:b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numbers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5269A-1870-426E-BC40-BB78962BC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C9,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F-strings with format specifications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692051C-2F10-4599-9741-C1E9229125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fp_number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12345.6789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print(f"{fp_number</a:t>
            </a:r>
            <a:r>
              <a:rPr lang="en-US" sz="18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:.2f</a:t>
            </a: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        # 12345.68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print(f"{fp_number</a:t>
            </a:r>
            <a:r>
              <a:rPr lang="en-US" sz="18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:,.2f</a:t>
            </a: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       # 12,345.68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print(f"{fp_number</a:t>
            </a:r>
            <a:r>
              <a:rPr lang="en-US" sz="18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:15,.2f</a:t>
            </a: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     #       12,345.68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print(f"{fp_number</a:t>
            </a:r>
            <a:r>
              <a:rPr lang="en-US" sz="18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:.2e</a:t>
            </a: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        # 1.23e+04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fp_number</a:t>
            </a: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.12345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print(f"{fp_number</a:t>
            </a:r>
            <a:r>
              <a:rPr lang="en-US" sz="18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:.0%</a:t>
            </a: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        # 12%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print(f"{fp_number</a:t>
            </a:r>
            <a:r>
              <a:rPr lang="en-US" sz="18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:.1%</a:t>
            </a: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        # 12.3%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int_number</a:t>
            </a: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12345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8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int_number</a:t>
            </a:r>
            <a:r>
              <a:rPr lang="en-US" sz="18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:d</a:t>
            </a: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         # 12345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8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int_number</a:t>
            </a:r>
            <a:r>
              <a:rPr lang="en-US" sz="18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:,d</a:t>
            </a: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        # 12,345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984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format a string literal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90369B5-44F0-478F-994E-5DF1BB5A51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2385" y="1066800"/>
            <a:ext cx="7391400" cy="3733800"/>
          </a:xfrm>
        </p:spPr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enclose the literal in single quotes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'Description'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:15}")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a variable in a format specification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 = 15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enclose the variable in brackets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print(f"{'Description':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{spec}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field widths to align results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print(f"{'Description'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:15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{'Price'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:&gt;10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{'Qty'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:&gt;5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print(f"{'Hammer'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:15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{9.99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:10.2f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{3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:5d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F5455FF-778E-481D-9B5D-26F0882675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452119"/>
            <a:ext cx="5105400" cy="653282"/>
          </a:xfrm>
        </p:spPr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Description         Price  Qty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Hammer               9.99    3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609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Commonly used functions of the locale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9247B49-D2BE-4775-91BC-65883DDCC5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setlocale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category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locale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currency(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num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grouping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format(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format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num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grouping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802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Codes for working with locales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6CF77C7-B23C-46D6-B1F5-AB36135942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924800" cy="48768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2914650" algn="l"/>
                <a:tab pos="4225925" algn="l"/>
                <a:tab pos="5888038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Currency</a:t>
            </a:r>
            <a:b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Locale	Short code	Long code	Format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2914650" algn="l"/>
                <a:tab pos="4225925" algn="l"/>
                <a:tab pos="5888038" algn="l"/>
              </a:tabLst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English/United States	us		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en_US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$12,345.15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2914650" algn="l"/>
                <a:tab pos="4225925" algn="l"/>
                <a:tab pos="5888038" algn="l"/>
              </a:tabLst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English/United Kingdom	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uk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en_UK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£12,345.15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2914650" algn="l"/>
                <a:tab pos="4225925" algn="l"/>
                <a:tab pos="5888038" algn="l"/>
              </a:tabLst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German/Germany	de		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de_DE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+12.345,15 €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800100" algn="l"/>
                <a:tab pos="2514600" algn="l"/>
                <a:tab pos="2914650" algn="l"/>
                <a:tab pos="4225925" algn="l"/>
                <a:tab pos="5888038" algn="l"/>
              </a:tabLst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31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24988"/>
            <a:ext cx="7315200" cy="749808"/>
          </a:xfrm>
        </p:spPr>
        <p:txBody>
          <a:bodyPr/>
          <a:lstStyle/>
          <a:p>
            <a:r>
              <a:rPr lang="en-US" dirty="0"/>
              <a:t>How to import the locale module </a:t>
            </a:r>
            <a:br>
              <a:rPr lang="en-US" dirty="0"/>
            </a:br>
            <a:r>
              <a:rPr lang="en-US" dirty="0"/>
              <a:t>into the </a:t>
            </a:r>
            <a:r>
              <a:rPr lang="en-US" dirty="0" err="1"/>
              <a:t>lc</a:t>
            </a:r>
            <a:r>
              <a:rPr lang="en-US" dirty="0"/>
              <a:t> namespace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6E5EF5-83A1-40C1-962E-F1BD308DB3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389244"/>
            <a:ext cx="83820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locale as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set the locale to English/United States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lc.setlocale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lc.LC_ALL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"us")        # Windows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lc.setlocale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lc.LC_ALL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en_US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     # macOS and Windows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set the locale on most Windows systems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lc.setlocale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lc.LC_ALL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"")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546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currency()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CEBE9B-13AC-4D25-A73C-DDC9BF6508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81534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lc.currency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(12345.15, grouping=True))  # $12,345.15 (US)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format() function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lc.format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("%d", 12345, grouping=True)) # 12,345    (US)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lc.format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("%.2f", 12345.15, grouping=True))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# 12,345.15 (US)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336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7"/>
            <a:ext cx="7315200" cy="740664"/>
          </a:xfrm>
        </p:spPr>
        <p:txBody>
          <a:bodyPr/>
          <a:lstStyle/>
          <a:p>
            <a:r>
              <a:rPr lang="en-US" dirty="0"/>
              <a:t>The user interface for the Invoice program</a:t>
            </a:r>
            <a:br>
              <a:rPr lang="en-US" dirty="0"/>
            </a:br>
            <a:r>
              <a:rPr lang="en-US" dirty="0"/>
              <a:t>with incorrect results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F0216C3-7FC8-4668-84DA-3F96FA2EF9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524000"/>
            <a:ext cx="5105400" cy="2286000"/>
          </a:xfrm>
        </p:spPr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order total: </a:t>
            </a:r>
            <a:r>
              <a:rPr lang="en-US" sz="16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100.05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 total:            100.05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amount:         10.01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Subtotal:                90.05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 tax:                4.50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 total:           94.55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Continue? (y/n):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87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that yields incorrect results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CF1E3E8-FF63-4150-8C5A-290F05C888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4400" y="959685"/>
            <a:ext cx="7924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float(input("Enter order total: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determine the discount percent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0 and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100: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100 and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250: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250: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calculate the results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subtotal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discount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sales_tax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subtotal * .05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subtotal +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sales_tax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display the results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f"Order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total:      {order_total:10,.2f}")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f"Discount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amount:  {discount:10,.2f}")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f"Subtotal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     {subtotal:10,.2f}")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f"Sales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tax:        {sales_tax:10,.2f}")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f"Invoice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total:    {invoice_total:10,.2f}")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151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that fixes this problem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D4F6C1-7280-43E8-A333-45AF4D798B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calculate the results with rounding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=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subtotal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discount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sales_tax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(subtotal * .05, 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subtotal +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sales_tax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39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7"/>
            <a:ext cx="7315200" cy="749808"/>
          </a:xfrm>
        </p:spPr>
        <p:txBody>
          <a:bodyPr/>
          <a:lstStyle/>
          <a:p>
            <a:r>
              <a:rPr lang="en-US" dirty="0"/>
              <a:t>The user interface for the Invoice program</a:t>
            </a:r>
            <a:br>
              <a:rPr lang="en-US" dirty="0"/>
            </a:br>
            <a:r>
              <a:rPr lang="en-US" dirty="0"/>
              <a:t>with correct results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7570681-5199-4A4B-8855-0418286ED11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524000"/>
            <a:ext cx="5105400" cy="2286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order total: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100.05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 total:            100.05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amount:         10.01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Subtotal:                90.04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 tax:                4.50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 total:           94.54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Continue? (y/n):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869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ADC7C71-E839-49CC-933A-9A88ADBF0F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Applied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Code, test, and debug programs that work with numbers. That includes the use of: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math module 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f-strings for formatting numbers 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locale module for formatting currency values for specific countries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decimal module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how the use of floating-point numbers can lead to inaccurate results.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purposes of the math, locale, and decimal modules.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two ways to eliminate the types of errors that can occur when using floating-point numbers.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How to create Decimal objects </a:t>
            </a:r>
            <a:br>
              <a:rPr lang="en-US" dirty="0"/>
            </a:br>
            <a:r>
              <a:rPr lang="en-US" dirty="0"/>
              <a:t>and use them in calculations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4167762-F24F-48B0-9C2A-A28D93062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4676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decimal import Decimal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Decimal("100.05")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Decimal(".1")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# 10.005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subtotal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discount          # 90.045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tax_percent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Decimal(".05")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sales_tax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subtotal *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tax_percent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#  4.50225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subtotal +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sales_tax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# 94.54725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test1 = subtotal * 2     # Legal. You can mix Decimal and int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test2 = subtotal * 3.5   # Error! You can't mix Decimal and float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8250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of the quantize() method </a:t>
            </a:r>
            <a:br>
              <a:rPr lang="en-US" dirty="0"/>
            </a:br>
            <a:r>
              <a:rPr lang="en-US" dirty="0"/>
              <a:t>of a Decimal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AB296CC-C4E1-4FBD-89FC-A0570BBD8B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4400" y="1182960"/>
            <a:ext cx="78486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object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.quantize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(Decimal(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positions_code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)[,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rounding_constant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 of the rounding constants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ROUND_HALF_UP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ROUND_HALF_DOWN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ROUND_HALF_EVEN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specify the number of decimal places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= Decimal("10.005")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discount.quantize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(Decimal("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1.00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"))   # 10.00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override the default rounding mode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decimal import ROUND_HALF_UP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= Decimal("10.005")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discount.quantize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(Decimal("1.00"),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ROUND_HALF_UP)     # 10.01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2355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Invoice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C75872C-7DDB-4D71-AFB7-67169E17C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7724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decimal import Decimal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decimal import ROUND_HALF_UP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choice = "y"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choice == "y":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get the user entry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Decimal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(input("Enter order total:    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.quantize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(Decimal("1.00"),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ROUND_HALF_UP)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determine the discount percent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0 and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100: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Decimal("0")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100 and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250: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Decimal(".1")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250: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Decimal(".2")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471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Invoice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F215DC-8FA1-477A-8161-EBF6800784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80772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calculate the results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discount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discount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.quantize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(Decimal("1.00"), ROUND_HALF_UP)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subtotal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discount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tax_percent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Decimal(".05")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sales_tax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subtotal *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tax_percent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sales_tax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sales_tax.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quantize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(Decimal("1.00"),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ROUND_HALF_UP)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subtotal +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sales_tax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display the results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f"Order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total:      {order_total:10,}")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f"Discount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amount:  {discount:10,}")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f"Subtotal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     {subtotal:10,}")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f"Sales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tax:        {sales_tax:10,}")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f"Invoice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total:    {invoice_total:10,}")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choice = input("Continue? (y/n):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print("Bye!")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7311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Future Value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CD609D-6BDB-446C-893C-88F4ECBF33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105400" cy="2514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monthly investment: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yearly interest rate: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number of years: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 investment:     $100.00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Interest rate:             12.5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Years:                       10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 value:        $23,938.13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Continue? (y/n):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4184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Future Value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88945D5-065B-4CCF-9AA4-98B987D601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4676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decimal import Decimal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locale as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years):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monthly_interest_rate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12 / 100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months = years * 12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Decimal("0.00")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range(months):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monthly_interest_rate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.quantize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(Decimal("1.00"))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7876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Future Value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28FDB7C-AA54-475D-8FA1-5F3CE474E7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choice = "y"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choice.lower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"y":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convert user input to Decimal and int values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Decimal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input("Enter monthly investment:  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Decimal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input("Enter yearly interest rate: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years = int(input("Enter number of years:     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years)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6039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Future Value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25AFE4-4E94-408A-BB07-2230BDFD7A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924800" cy="4876800"/>
          </a:xfrm>
        </p:spPr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lc.setlocale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lc.LC_ALL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en_US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lc.currency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grouping=True)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lc.currency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grouping=True)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s1 = 20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s2 = "&gt;10"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f"{'Monthly investment:':{s1}} {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:{s2}}"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f"{'Interest rate:':{s1}} {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:{s2}}"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f"{'Years:':{s1}} {years:{s2}}"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f"{'Future value:':{s1}} {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:{s2}}"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choice = input("Continue? (y/n):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067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numeric data types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7B9D1D3-9311-4D03-8E66-D48ECB0264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066800"/>
            <a:ext cx="7405255" cy="4876800"/>
          </a:xfrm>
        </p:spPr>
        <p:txBody>
          <a:bodyPr/>
          <a:lstStyle/>
          <a:p>
            <a:pPr marL="2119313" marR="0" indent="-2119313">
              <a:spcBef>
                <a:spcPts val="600"/>
              </a:spcBef>
              <a:spcAft>
                <a:spcPts val="600"/>
              </a:spcAft>
              <a:tabLst>
                <a:tab pos="1025525" algn="l"/>
                <a:tab pos="2514600" algn="l"/>
                <a:tab pos="2514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	Bytes	Use</a:t>
            </a:r>
          </a:p>
          <a:p>
            <a:pPr marL="2119313" marR="0" indent="-2119313">
              <a:spcBef>
                <a:spcPts val="600"/>
              </a:spcBef>
              <a:spcAft>
                <a:spcPts val="600"/>
              </a:spcAft>
              <a:tabLst>
                <a:tab pos="1025525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	4</a:t>
            </a:r>
            <a:r>
              <a:rPr lang="en-US" sz="28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Integers from -2,147,483,648 to 2,147,483,647.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119313" marR="0" indent="-2119313">
              <a:spcBef>
                <a:spcPts val="600"/>
              </a:spcBef>
              <a:spcAft>
                <a:spcPts val="600"/>
              </a:spcAft>
              <a:tabLst>
                <a:tab pos="1025525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float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8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Floating-point numbers from -1.7E308 to +1.7E308 with up to 16 significant digits.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Examples of float values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21.5      # a positive float value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-124.82   # a negative float value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-3.7e-9   # floating-point notation for -0.0000000037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Variables that are assigned values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using scientific notation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value1 = 2.382E+5     # 2.382 * 10</a:t>
            </a:r>
            <a:r>
              <a:rPr lang="en-US" sz="1600" b="1" baseline="30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(or 238,200)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value2 = 3.25E-8      # 3.25 * 10</a:t>
            </a:r>
            <a:r>
              <a:rPr lang="en-US" sz="1600" b="1" baseline="30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(or .0000000325)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139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example of a floating-point error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38EE23B-0116-4257-9CAE-FAF7658292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799"/>
            <a:ext cx="7391400" cy="1491917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balance = 100.10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balance += 100.10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balance += 100.10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print("Balance =", balance)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result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7102568-5FC2-4066-8D10-74AAD398C0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05339" y="2558716"/>
            <a:ext cx="5095461" cy="3368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Balance = 300.29999999999995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CD408C-E0DC-4D22-B92A-3BD4E56CC21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fixes the floating-point error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balance = round(balance, 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print("Balance =", balance)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result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DB67E4-0EA8-4154-8944-553796FCC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843562"/>
            <a:ext cx="5105400" cy="3380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Balance = 300.3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071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common functions of the math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60DBD2-AE20-4C03-A6BA-FCB19AF303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pow(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num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pow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sqrt(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num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ceil(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num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floor(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num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constant of the math module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pi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737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import the math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F7CF1C-2CF7-4E1A-9427-66922434FA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math as m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pow() and sqrt() functions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m.pow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(2, 3)      # 8.0 (the cube of 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m.sqrt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(16)       # 4.0 (square root)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m.pow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(125, 1/3)  # 4.999999999999999 (cube root)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pi constant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radius = 12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circumference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m.pi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radius * 2    # 75.39822368615503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area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m.pi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m.pow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(radius, 2)       # 452.3893421169302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area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m.pi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radius**2              # 452.3893421169302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129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floor() and ceil() functions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88F86F-9359-4C19-AF2A-98FC85F87A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m.floor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(12.545)     # 12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m.ceil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(12.545)      # 13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m.floor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(-3.432)     # -4</a:t>
            </a:r>
          </a:p>
          <a:p>
            <a:pPr marL="347345" marR="0">
              <a:spcBef>
                <a:spcPts val="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m.ceil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(-3.432)      # -3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ceil() function with decimal places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m.ceil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(2.0083)                    # 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m.ceil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(2.0083 * 10) / 10          # 2.1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m.ceil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(2.0083 * 100) / 100        # 2.01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floor() function with decimal places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m.floor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(2.0083)                   # 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m.floor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(2.0083 * 10) / 10         # 2.0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m.floor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(2.0083 * 1000) / 1000     # 2.008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12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315200" cy="738664"/>
          </a:xfrm>
        </p:spPr>
        <p:txBody>
          <a:bodyPr/>
          <a:lstStyle/>
          <a:p>
            <a:r>
              <a:rPr lang="en-US" dirty="0"/>
              <a:t>The syntax of an f-string </a:t>
            </a:r>
            <a:br>
              <a:rPr lang="en-US" dirty="0"/>
            </a:br>
            <a:r>
              <a:rPr lang="en-US" dirty="0"/>
              <a:t>with a format specification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F8ABC9E-64C0-46B8-ADB2-53640BB1F0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524000"/>
            <a:ext cx="7391400" cy="4419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"f{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format_specification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syntax of the format specification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field_width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][.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decimal_places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][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type_code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779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type codes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8EDF9C-396E-4D39-8AD3-3A617E6DC2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1427163" marR="0" indent="-1427163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	Meaning</a:t>
            </a:r>
          </a:p>
          <a:p>
            <a:pPr marL="1427163" marR="0" indent="-1427163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Integer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427163" marR="0" indent="-1427163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Floating-point number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427163" marR="0" indent="-1427163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Percent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427163" marR="0" indent="-1427163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Scientific notation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2514600" algn="l"/>
                <a:tab pos="2514600" algn="l"/>
              </a:tabLst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C9,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358086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495</TotalTime>
  <Words>2969</Words>
  <Application>Microsoft Office PowerPoint</Application>
  <PresentationFormat>On-screen Show (4:3)</PresentationFormat>
  <Paragraphs>414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Arial Narrow</vt:lpstr>
      <vt:lpstr>Courier New</vt:lpstr>
      <vt:lpstr>Times New Roman</vt:lpstr>
      <vt:lpstr>Master slides_with_titles_logo</vt:lpstr>
      <vt:lpstr>Chapter 9</vt:lpstr>
      <vt:lpstr>Objectives</vt:lpstr>
      <vt:lpstr>Two numeric data types</vt:lpstr>
      <vt:lpstr>An example of a floating-point error</vt:lpstr>
      <vt:lpstr>Some common functions of the math module</vt:lpstr>
      <vt:lpstr>How to import the math module</vt:lpstr>
      <vt:lpstr>The floor() and ceil() functions</vt:lpstr>
      <vt:lpstr>The syntax of an f-string  with a format specification</vt:lpstr>
      <vt:lpstr>Common type codes</vt:lpstr>
      <vt:lpstr>F-strings with format specifications</vt:lpstr>
      <vt:lpstr>How to format a string literal</vt:lpstr>
      <vt:lpstr>Commonly used functions of the locale module</vt:lpstr>
      <vt:lpstr>Codes for working with locales</vt:lpstr>
      <vt:lpstr>How to import the locale module  into the lc namespace</vt:lpstr>
      <vt:lpstr>The currency() function</vt:lpstr>
      <vt:lpstr>The user interface for the Invoice program with incorrect results</vt:lpstr>
      <vt:lpstr>The code that yields incorrect results</vt:lpstr>
      <vt:lpstr>The code that fixes this problem</vt:lpstr>
      <vt:lpstr>The user interface for the Invoice program with correct results</vt:lpstr>
      <vt:lpstr>How to create Decimal objects  and use them in calculations</vt:lpstr>
      <vt:lpstr>The syntax of the quantize() method  of a Decimal object</vt:lpstr>
      <vt:lpstr>The code for the Invoice program (part 1)</vt:lpstr>
      <vt:lpstr>The code for the Invoice program (part 2)</vt:lpstr>
      <vt:lpstr>The user interface for the Future Value program</vt:lpstr>
      <vt:lpstr>The code for the Future Value program (part 1)</vt:lpstr>
      <vt:lpstr>The code for the Future Value program (part 2)</vt:lpstr>
      <vt:lpstr>The code for the Future Value program (part 3)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</dc:title>
  <dc:creator>Bethany Cabrera</dc:creator>
  <cp:lastModifiedBy>Anne Boehm</cp:lastModifiedBy>
  <cp:revision>28</cp:revision>
  <cp:lastPrinted>2016-01-14T23:03:16Z</cp:lastPrinted>
  <dcterms:created xsi:type="dcterms:W3CDTF">2019-07-24T17:59:02Z</dcterms:created>
  <dcterms:modified xsi:type="dcterms:W3CDTF">2021-03-22T19:55:31Z</dcterms:modified>
</cp:coreProperties>
</file>