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30"/>
  </p:notesMasterIdLst>
  <p:handoutMasterIdLst>
    <p:handoutMasterId r:id="rId31"/>
  </p:handoutMasterIdLst>
  <p:sldIdLst>
    <p:sldId id="256" r:id="rId2"/>
    <p:sldId id="324" r:id="rId3"/>
    <p:sldId id="349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50" r:id="rId26"/>
    <p:sldId id="346" r:id="rId27"/>
    <p:sldId id="347" r:id="rId28"/>
    <p:sldId id="348" r:id="rId2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26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4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3/23/2021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390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16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876300" y="2209800"/>
            <a:ext cx="7391400" cy="2971800"/>
          </a:xfrm>
        </p:spPr>
        <p:txBody>
          <a:bodyPr/>
          <a:lstStyle/>
          <a:p>
            <a:r>
              <a:rPr lang="en-US" dirty="0"/>
              <a:t>How to design an object-oriented program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CDA509-FA97-4AA4-B7EE-3CE5E6001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address that’s divided into its components</a:t>
            </a:r>
          </a:p>
        </p:txBody>
      </p:sp>
      <p:pic>
        <p:nvPicPr>
          <p:cNvPr id="9" name="Content Placeholder 8" descr="Refer to page 447 in textbook.">
            <a:extLst>
              <a:ext uri="{FF2B5EF4-FFF2-40B4-BE49-F238E27FC236}">
                <a16:creationId xmlns:a16="http://schemas.microsoft.com/office/drawing/2014/main" id="{3F455058-895E-4C3E-852F-84DA400CBE3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4400" y="1371600"/>
            <a:ext cx="6645216" cy="190211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81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Possible classes and attributes </a:t>
            </a:r>
            <a:br>
              <a:rPr lang="en-US" dirty="0"/>
            </a:br>
            <a:r>
              <a:rPr lang="en-US" dirty="0"/>
              <a:t>for a Shopping Cart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BA2E97-26AC-4AF2-8C2D-CCB4381F82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	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Cart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name*	Product name*	</a:t>
            </a:r>
            <a:r>
              <a:rPr lang="en-US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Item count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edition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Product discount price*	Cart total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creator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Quantity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format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Line item total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stocking message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price		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discount percent	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discount amount	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>
              <a:spcBef>
                <a:spcPts val="600"/>
              </a:spcBef>
              <a:spcAft>
                <a:spcPts val="600"/>
              </a:spcAft>
              <a:tabLst>
                <a:tab pos="3208338" algn="l"/>
                <a:tab pos="6056313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discount price*		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00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UML diagram for the classes </a:t>
            </a:r>
            <a:br>
              <a:rPr lang="en-US" dirty="0"/>
            </a:br>
            <a:r>
              <a:rPr lang="en-US" dirty="0"/>
              <a:t>of the Shopping Cart program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" name="Content Placeholder 6" descr="Refer to page 451 in textbook.">
            <a:extLst>
              <a:ext uri="{FF2B5EF4-FFF2-40B4-BE49-F238E27FC236}">
                <a16:creationId xmlns:a16="http://schemas.microsoft.com/office/drawing/2014/main" id="{2EF2717C-6A41-46DC-875E-5D2B084FFDA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600200"/>
            <a:ext cx="6643336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5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three-tier architecture of an application</a:t>
            </a:r>
          </a:p>
        </p:txBody>
      </p:sp>
      <p:pic>
        <p:nvPicPr>
          <p:cNvPr id="9" name="Content Placeholder 8" descr="Refer to page 453 in textbook.">
            <a:extLst>
              <a:ext uri="{FF2B5EF4-FFF2-40B4-BE49-F238E27FC236}">
                <a16:creationId xmlns:a16="http://schemas.microsoft.com/office/drawing/2014/main" id="{F7E06CE8-8AFF-437B-9470-93E47CCE7A0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154557" y="1219200"/>
            <a:ext cx="2834886" cy="458458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598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CEF8F6-4AFF-44E6-9D4A-0DBC884014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price:float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discountPercent:int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discountAmount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amt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round(amt, 2)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 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self.discountAmount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round(p, 2)</a:t>
            </a: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73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4B8D44-66A0-4579-B28A-15941FB20B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product:Product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None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total(self):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self.product.discountPrice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self.quantity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Cart: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[]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count(self):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602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1973E28-1395-43A0-B5FF-FDEF0B693F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total(self):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total = 0.0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item in 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total +=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item.total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total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item):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lineItems.append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(item)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removeItem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index):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lineItems.pop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(index)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item in self.__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yield item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624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products.csv file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7C66C47-2E9F-4AFE-8A27-06026177FB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Holy Grail (DVD),4.75,30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 of Brian (DVD),8.97,20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Meaning of Life (DVD),6.50,15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63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db</a:t>
            </a:r>
            <a:r>
              <a:rPr lang="en-US" dirty="0"/>
              <a:t>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316719-1A6B-42DE-80F9-7ECE910EE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44154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csv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business import Product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FILENAME = "products.csv"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get_products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products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with open(FILENAME, newline="") as file: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reader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csv.reader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(file)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row in reader: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# convert row to Product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product = Product(row[0], float(row[1]), int(row[2]))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products.append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products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294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tests the database and business layers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139FE0-538C-47AD-AF08-027717CC78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581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business import Product,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Cart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products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db.get_products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products[1]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 = Cart()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cart.addItem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print("Product:  ", product.name)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print("Price:    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product.dDiscountPrice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print("Quantity: 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lineItem.quantity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print("Total:    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DDE26C-85B5-421A-AB71-F8B016825C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648200"/>
            <a:ext cx="5105400" cy="105156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Product:   Life of Brian (DVD)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     7.18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 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Total:     14.36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481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826B21-1871-49C6-B78B-98403E21FF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Design an object-oriented program and create a UML diagram for it.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Given the UML diagram for a program, develop the program with a three-tier architecture.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0323"/>
            <a:ext cx="7315200" cy="738664"/>
          </a:xfrm>
        </p:spPr>
        <p:txBody>
          <a:bodyPr/>
          <a:lstStyle/>
          <a:p>
            <a:r>
              <a:rPr lang="en-US" dirty="0"/>
              <a:t>The user interface for the Shopping Cart program</a:t>
            </a:r>
            <a:br>
              <a:rPr lang="en-US" dirty="0"/>
            </a:br>
            <a:r>
              <a:rPr lang="en-US" dirty="0"/>
              <a:t>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BA2320-1487-4CCF-A450-CF65A28F7C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4528" y="1371600"/>
            <a:ext cx="6934200" cy="4343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Shopping Cart 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 MENU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 - Show the cart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 - Add an item to the cart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 - Delete an item from cart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 - Exit program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 Name                          Price  Discount  Your Price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    The Holy Grail (DVD)           4.75       30%        3.32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   Life of Brian (DVD)            8.97       20%        7.18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    The Meaning of Life (DVD)      6.50       15%        5.53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number: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1 was added.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number: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2 was added.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660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0323"/>
            <a:ext cx="7315200" cy="738664"/>
          </a:xfrm>
        </p:spPr>
        <p:txBody>
          <a:bodyPr/>
          <a:lstStyle/>
          <a:p>
            <a:r>
              <a:rPr lang="en-US" dirty="0"/>
              <a:t>The user interface for the Shopping Cart program</a:t>
            </a:r>
            <a:br>
              <a:rPr lang="en-US" dirty="0"/>
            </a:br>
            <a:r>
              <a:rPr lang="en-US" dirty="0"/>
              <a:t>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473D96-89FA-4238-9755-5B79AC50E4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400" y="1371600"/>
            <a:ext cx="6934200" cy="3200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 Name                       Your Price  Quantity     Total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    The Holy Grail (DVD)             3.32         2      6.64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   The Meaning of Life (DVD)        5.53         1      5.53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12.17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number: 1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1 was deleted.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  Name                       Your Price  Quantity     Total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    The Meaning of Life (DVD)        5.53         1      5.53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5.53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Command: exit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491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6D2A2C2-41E0-47E4-8485-A00007F856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business import Product,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Cart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show_title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Shopping Cart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print("COMMAND MENU")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print("cart - Show the cart")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print("add  - Add an item to the cart")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print("del  - Delete an item from cart")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print("exit - Exit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6901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996B1F-6910-4DA0-B2E1-DE308286B7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print("PRODUCTS")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print(f"{'Item':&lt;6}{'Name':&lt;25}{'Price':&gt;10}"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f"{'Discount':&gt;10}{'Your Price':&gt;12}")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product in enumerate(products, start=1):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:&lt;6d}{product.name:&lt;25}"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:&gt;10.2f}"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product.discountPercent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:&gt;9d}%"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product.discountPrice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:&gt;12.2f}")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91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AD9DCF-B509-4498-AF4B-B73D7E28FE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show_cart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0: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print("There are no items in your cart.\n")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print(f"{'Item':&lt;6}{'Name':&lt;25}{'Your Price':&gt;12}"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f"{'Quantity':&gt;10}{'Total':&gt;10}")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item in enumerate(cart, start=1):</a:t>
            </a:r>
          </a:p>
          <a:p>
            <a:pPr marL="344488" marR="0" indent="-476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:&lt;6d}{item.product.name:&lt;25}"</a:t>
            </a:r>
          </a:p>
          <a:p>
            <a:pPr marL="344488" marR="0" indent="-476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item.product.discountPrice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:&gt;12.2f}"</a:t>
            </a:r>
          </a:p>
          <a:p>
            <a:pPr marL="344488" marR="0" indent="-4763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item.quantity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:&gt;10d}{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item.total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:&gt;10.2f}")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cart.total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:&gt;63.2f}")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051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04DE7-B441-42E5-B417-190C55F4A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56634-BE0A-4B64-8998-85D0CCA8B1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(prompt,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maxNum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1000): 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number = int(input(prompt))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whole number. Please try again.\n")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number &lt; 1 or number &gt;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maxNum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print("That number is out of range. 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Please try again.\n")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return number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BAF88-111F-4C19-9C47-155E5E59A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A9113-FC20-42EA-8B0D-EC8D99084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192E2-7503-4519-8C26-D0FC70E5B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C16,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830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5)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660813-CF55-4327-BC22-F52B4338A4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(cart, products):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number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("Item number: ",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quantity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("Quantity: 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Product object, store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object,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and add to Cart object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product = products[number-1]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item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(product, quantity)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cart.addItem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(item)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 was added.\n")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remove_item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number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("Item number: ",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Remove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object at specified index from cart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cart.removeItem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(number-1)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f"Item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{number} was deleted.\n")    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670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(part 6)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1637F-DC6D-46A0-8D9A-F54CD1215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show_title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show_menu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a list of Product objects and display them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products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db.get_products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create a Cart object to store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objects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cart = Cart()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command = input("Command: ").lower()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command == "cart":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show_cart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"add":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add_item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(cart, products)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"del":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remove_item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(cart)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command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print("Not a valid command. Please try again.\n")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474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shopping_cart</a:t>
            </a:r>
            <a:r>
              <a:rPr lang="en-US" dirty="0"/>
              <a:t> module (</a:t>
            </a:r>
            <a:r>
              <a:rPr lang="en-US"/>
              <a:t>part 7)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37B7F9-CF39-413F-8929-02C21DC9DC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9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6A9BB8-FAD0-467A-9B21-E561343CEC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each of these steps for designing the model for an object-oriented program: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data attributes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Subdivide each attribute into its smallest components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classes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methods and properties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Refine the classes, attributes, </a:t>
            </a:r>
            <a:r>
              <a:rPr lang="en-US" spc="-10">
                <a:latin typeface="Times New Roman" panose="02020603050405020304" pitchFamily="18" charset="0"/>
                <a:ea typeface="Times New Roman" panose="02020603050405020304" pitchFamily="18" charset="0"/>
              </a:rPr>
              <a:t>and methods</a:t>
            </a: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1313" marR="274320" lvl="0" indent="-341313"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relationship between a class in an object-oriented program and an entity in the real world.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the presentation tier, the database tier, and the business tier in a three-tier architecture.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16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An object-oriented program is modeled </a:t>
            </a:r>
            <a:br>
              <a:rPr lang="en-US" dirty="0"/>
            </a:br>
            <a:r>
              <a:rPr lang="en-US" dirty="0"/>
              <a:t>after a real-world system</a:t>
            </a:r>
          </a:p>
        </p:txBody>
      </p:sp>
      <p:pic>
        <p:nvPicPr>
          <p:cNvPr id="9" name="Content Placeholder 8" descr="Refer to page 443 in textbook.">
            <a:extLst>
              <a:ext uri="{FF2B5EF4-FFF2-40B4-BE49-F238E27FC236}">
                <a16:creationId xmlns:a16="http://schemas.microsoft.com/office/drawing/2014/main" id="{C6E03351-7DEB-45F1-8B81-174EF050634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4400" y="1752600"/>
            <a:ext cx="6815919" cy="285927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21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Five steps for designing </a:t>
            </a:r>
            <a:br>
              <a:rPr lang="en-US" dirty="0"/>
            </a:br>
            <a:r>
              <a:rPr lang="en-US" dirty="0"/>
              <a:t>an object-oriented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AB0193C-21B1-4B3A-99E7-732355EF30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00200"/>
            <a:ext cx="7696200" cy="4343400"/>
          </a:xfrm>
        </p:spPr>
        <p:txBody>
          <a:bodyPr/>
          <a:lstStyle/>
          <a:p>
            <a:pPr marR="182880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1:	Identify the data attributes</a:t>
            </a:r>
          </a:p>
          <a:p>
            <a:pPr marR="182880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2:	Subdivide each attribute into its smallest useful components</a:t>
            </a:r>
          </a:p>
          <a:p>
            <a:pPr marR="182880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3:	Identify the classes</a:t>
            </a:r>
          </a:p>
          <a:p>
            <a:pPr marR="182880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4:	Identify the methods and properties</a:t>
            </a:r>
          </a:p>
          <a:p>
            <a:pPr marR="182880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5:	Refine the classes, attributes, and methods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747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A screen capture that can be used </a:t>
            </a:r>
            <a:br>
              <a:rPr lang="en-US" dirty="0"/>
            </a:br>
            <a:r>
              <a:rPr lang="en-US" dirty="0"/>
              <a:t>to identify data attributes</a:t>
            </a:r>
          </a:p>
        </p:txBody>
      </p:sp>
      <p:pic>
        <p:nvPicPr>
          <p:cNvPr id="9" name="Content Placeholder 8" descr="Refer to page 445 in textbook.">
            <a:extLst>
              <a:ext uri="{FF2B5EF4-FFF2-40B4-BE49-F238E27FC236}">
                <a16:creationId xmlns:a16="http://schemas.microsoft.com/office/drawing/2014/main" id="{45F52D49-17ED-43D2-B70B-5DCA4F35E7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115234" y="1676400"/>
            <a:ext cx="2913531" cy="170093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4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Another screen capture that can be used </a:t>
            </a:r>
            <a:br>
              <a:rPr lang="en-US" dirty="0"/>
            </a:br>
            <a:r>
              <a:rPr lang="en-US" dirty="0"/>
              <a:t>to identify data attributes</a:t>
            </a:r>
          </a:p>
        </p:txBody>
      </p:sp>
      <p:pic>
        <p:nvPicPr>
          <p:cNvPr id="9" name="Content Placeholder 8" descr="Refer to page 445 in textbook.">
            <a:extLst>
              <a:ext uri="{FF2B5EF4-FFF2-40B4-BE49-F238E27FC236}">
                <a16:creationId xmlns:a16="http://schemas.microsoft.com/office/drawing/2014/main" id="{5481A3A4-FC84-400A-A7C5-CECCBA6E2E5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90696" y="1676400"/>
            <a:ext cx="4762608" cy="309459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84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9"/>
            <a:ext cx="7315200" cy="749808"/>
          </a:xfrm>
        </p:spPr>
        <p:txBody>
          <a:bodyPr/>
          <a:lstStyle/>
          <a:p>
            <a:r>
              <a:rPr lang="en-US" dirty="0"/>
              <a:t>The data attributes identified </a:t>
            </a:r>
            <a:br>
              <a:rPr lang="en-US" dirty="0"/>
            </a:br>
            <a:r>
              <a:rPr lang="en-US" dirty="0"/>
              <a:t>from the screen captures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94A0F3-9F7A-43A0-87E2-99CD50D4CB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00200"/>
            <a:ext cx="7391400" cy="4343400"/>
          </a:xfrm>
        </p:spPr>
        <p:txBody>
          <a:bodyPr/>
          <a:lstStyle/>
          <a:p>
            <a:pPr marL="3314700" marR="0" indent="-3086100"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514600" algn="l"/>
                <a:tab pos="4800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name	List price	Item count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4700" marR="0" indent="-3086100"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514600" algn="l"/>
                <a:tab pos="4800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creator	Discount percent	Cart total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4700" marR="0" indent="-3086100"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514600" algn="l"/>
                <a:tab pos="4800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Product format	Discount amount	Quantity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4700" marR="0" indent="-3086100">
              <a:spcBef>
                <a:spcPts val="600"/>
              </a:spcBef>
              <a:spcAft>
                <a:spcPts val="600"/>
              </a:spcAft>
              <a:tabLst>
                <a:tab pos="800100" algn="l"/>
                <a:tab pos="2514600" algn="l"/>
                <a:tab pos="2514600" algn="l"/>
                <a:tab pos="4800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Stocking message	Discount price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01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customer name divided into first and last name</a:t>
            </a:r>
          </a:p>
        </p:txBody>
      </p:sp>
      <p:pic>
        <p:nvPicPr>
          <p:cNvPr id="9" name="Content Placeholder 8" descr="Refer to page 447 in textbook.">
            <a:extLst>
              <a:ext uri="{FF2B5EF4-FFF2-40B4-BE49-F238E27FC236}">
                <a16:creationId xmlns:a16="http://schemas.microsoft.com/office/drawing/2014/main" id="{C0311726-00FE-4C61-9836-3516E69798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40840" y="1447800"/>
            <a:ext cx="6462320" cy="190821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C16,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65046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461</TotalTime>
  <Words>2401</Words>
  <Application>Microsoft Office PowerPoint</Application>
  <PresentationFormat>On-screen Show (4:3)</PresentationFormat>
  <Paragraphs>387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Arial Narrow</vt:lpstr>
      <vt:lpstr>Courier New</vt:lpstr>
      <vt:lpstr>Times New Roman</vt:lpstr>
      <vt:lpstr>Master slides_with_titles_logo</vt:lpstr>
      <vt:lpstr>Chapter 16</vt:lpstr>
      <vt:lpstr>Applied objectives</vt:lpstr>
      <vt:lpstr>Knowledge objectives</vt:lpstr>
      <vt:lpstr>An object-oriented program is modeled  after a real-world system</vt:lpstr>
      <vt:lpstr>Five steps for designing  an object-oriented program</vt:lpstr>
      <vt:lpstr>A screen capture that can be used  to identify data attributes</vt:lpstr>
      <vt:lpstr>Another screen capture that can be used  to identify data attributes</vt:lpstr>
      <vt:lpstr>The data attributes identified  from the screen captures</vt:lpstr>
      <vt:lpstr>A customer name divided into first and last name</vt:lpstr>
      <vt:lpstr>An address that’s divided into its components</vt:lpstr>
      <vt:lpstr>Possible classes and attributes  for a Shopping Cart program</vt:lpstr>
      <vt:lpstr>The UML diagram for the classes  of the Shopping Cart program</vt:lpstr>
      <vt:lpstr>The three-tier architecture of an application</vt:lpstr>
      <vt:lpstr>The business module (part 1)</vt:lpstr>
      <vt:lpstr>The business module (part 2)</vt:lpstr>
      <vt:lpstr>The business module (part 3)</vt:lpstr>
      <vt:lpstr>The products.csv file</vt:lpstr>
      <vt:lpstr>The db module</vt:lpstr>
      <vt:lpstr>Code that tests the database and business layers</vt:lpstr>
      <vt:lpstr>The user interface for the Shopping Cart program (part 1)</vt:lpstr>
      <vt:lpstr>The user interface for the Shopping Cart program (part 2)</vt:lpstr>
      <vt:lpstr>The shopping_cart module (part 1)</vt:lpstr>
      <vt:lpstr>The shopping_cart module (part 2)</vt:lpstr>
      <vt:lpstr>The shopping_cart module (part 3)</vt:lpstr>
      <vt:lpstr>The shopping_cart module (part 4)</vt:lpstr>
      <vt:lpstr>The shopping_cart module (part 5)</vt:lpstr>
      <vt:lpstr>The shopping_cart module (part 6)</vt:lpstr>
      <vt:lpstr>The shopping_cart module (part 7)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</dc:title>
  <dc:creator>Judy Taylor</dc:creator>
  <cp:lastModifiedBy>Anne Boehm</cp:lastModifiedBy>
  <cp:revision>18</cp:revision>
  <cp:lastPrinted>2016-01-14T23:03:16Z</cp:lastPrinted>
  <dcterms:created xsi:type="dcterms:W3CDTF">2019-07-25T21:36:51Z</dcterms:created>
  <dcterms:modified xsi:type="dcterms:W3CDTF">2021-03-23T22:42:17Z</dcterms:modified>
</cp:coreProperties>
</file>