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33"/>
  </p:notesMasterIdLst>
  <p:handoutMasterIdLst>
    <p:handoutMasterId r:id="rId34"/>
  </p:handoutMasterIdLst>
  <p:sldIdLst>
    <p:sldId id="256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50" r:id="rId23"/>
    <p:sldId id="351" r:id="rId24"/>
    <p:sldId id="352" r:id="rId25"/>
    <p:sldId id="344" r:id="rId26"/>
    <p:sldId id="345" r:id="rId27"/>
    <p:sldId id="346" r:id="rId28"/>
    <p:sldId id="347" r:id="rId29"/>
    <p:sldId id="348" r:id="rId30"/>
    <p:sldId id="353" r:id="rId31"/>
    <p:sldId id="349" r:id="rId3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147" autoAdjust="0"/>
    <p:restoredTop sz="86392" autoAdjust="0"/>
  </p:normalViewPr>
  <p:slideViewPr>
    <p:cSldViewPr>
      <p:cViewPr varScale="1">
        <p:scale>
          <a:sx n="95" d="100"/>
          <a:sy n="95" d="100"/>
        </p:scale>
        <p:origin x="158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3/24/2021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599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18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build </a:t>
            </a:r>
            <a:br>
              <a:rPr lang="en-US" dirty="0"/>
            </a:br>
            <a:r>
              <a:rPr lang="en-US" dirty="0"/>
              <a:t>a GUI program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D5AF8C-E02D-4D5F-8176-D95C1CD3E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connect two buttons to callback functions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7F5C21-7F05-4DD1-AD97-DFC55ED7DF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3280642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button1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text="Click me",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command=click_button1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button2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text="No, click me!",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command=click_button2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callback functions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click_button1():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root.title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("You clicked the button!")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click_button2():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root.destroy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GUI after the user clicks the first button</a:t>
            </a:r>
          </a:p>
          <a:p>
            <a:endParaRPr lang="en-US" dirty="0"/>
          </a:p>
        </p:txBody>
      </p:sp>
      <p:pic>
        <p:nvPicPr>
          <p:cNvPr id="13" name="Content Placeholder 12" descr="Refer to page 517 in textbook.">
            <a:extLst>
              <a:ext uri="{FF2B5EF4-FFF2-40B4-BE49-F238E27FC236}">
                <a16:creationId xmlns:a16="http://schemas.microsoft.com/office/drawing/2014/main" id="{A90795AE-EE05-44BD-901B-3E007CD824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9200" y="4495800"/>
            <a:ext cx="3203976" cy="1447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19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window with labels and text entry fields</a:t>
            </a:r>
          </a:p>
        </p:txBody>
      </p:sp>
      <p:pic>
        <p:nvPicPr>
          <p:cNvPr id="8" name="Content Placeholder 7" descr="Refer to page 519 in textbook.">
            <a:extLst>
              <a:ext uri="{FF2B5EF4-FFF2-40B4-BE49-F238E27FC236}">
                <a16:creationId xmlns:a16="http://schemas.microsoft.com/office/drawing/2014/main" id="{F78E994A-94D8-4333-992F-EA7B990D2CC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828800" y="1219200"/>
            <a:ext cx="3961524" cy="204111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912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Constructors for labels and text entry fields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9F1BF-E42E-4003-97C2-A6758C54BA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Label(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parent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text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Entry(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parent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width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textvariable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state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5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a label and display it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AC53A1-31C8-4856-B281-A2D33482D5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investmentLabel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text="Monthly Investment")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investmentLabel.pack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R="0">
              <a:spcBef>
                <a:spcPts val="15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sz="2400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 way to create a label and display it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text="Monthly Investment").pack()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905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Constructors and methods of the </a:t>
            </a:r>
            <a:r>
              <a:rPr lang="en-US" dirty="0" err="1"/>
              <a:t>StringVar</a:t>
            </a:r>
            <a:r>
              <a:rPr lang="en-US" dirty="0"/>
              <a:t> class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9139803-DE9B-4A04-9116-9793E82242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StringVar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get()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set(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295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bind a text entry field to a </a:t>
            </a:r>
            <a:r>
              <a:rPr lang="en-US" dirty="0" err="1"/>
              <a:t>StringVar</a:t>
            </a:r>
            <a:r>
              <a:rPr lang="en-US" dirty="0"/>
              <a:t>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DA09F5-9400-448F-9519-2773A07C46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investmentText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investmentEntry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width=25,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investmentText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create a read-only text entry field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fvText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fvEntry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width=25,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fvText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state="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readonly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get or set a string in a text entry field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investmentText.get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fvText.set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("$2,000")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69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Eight components in a grid</a:t>
            </a:r>
          </a:p>
        </p:txBody>
      </p:sp>
      <p:pic>
        <p:nvPicPr>
          <p:cNvPr id="8" name="Content Placeholder 7" descr="Refer to page 521 in textbook.">
            <a:extLst>
              <a:ext uri="{FF2B5EF4-FFF2-40B4-BE49-F238E27FC236}">
                <a16:creationId xmlns:a16="http://schemas.microsoft.com/office/drawing/2014/main" id="{AA5427F1-909B-4028-B437-ED452D3384A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219200"/>
            <a:ext cx="4093209" cy="209049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32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arguments of the grid() method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56DCAB-B2C5-42EF-929B-F5EAD8C804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column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row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sticky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padx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pady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columnspan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rowspan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468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lay out components in a grid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AAE459-0F4D-4A57-88C0-78481E0704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text="Monthly Investment:").grid(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column=0, row=0, sticky=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width=25,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investmentText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column=1, row=0)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text="Yearly Interest Rate:").grid(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column=0, row=1, sticky=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width=25,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rateText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column=1, row=1)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add padding to all components in a frame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child in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frame.winfo_children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     # get children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child.grid_configure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padx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=5,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=3) # pad each child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628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window that contains a frame</a:t>
            </a:r>
          </a:p>
        </p:txBody>
      </p:sp>
      <p:pic>
        <p:nvPicPr>
          <p:cNvPr id="8" name="Content Placeholder 7" descr="Refer to page 523 in textbook.">
            <a:extLst>
              <a:ext uri="{FF2B5EF4-FFF2-40B4-BE49-F238E27FC236}">
                <a16:creationId xmlns:a16="http://schemas.microsoft.com/office/drawing/2014/main" id="{3E1034A1-79AB-40C5-AADE-A30515E0110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219200"/>
            <a:ext cx="5185097" cy="115224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997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342219-97DA-4CEF-864F-947A4BFF37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Applied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Develop a GUI program that has a user interface that consists of frames, buttons, labels, and text entry fields in a grid format.</a:t>
            </a: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need for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mainloop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 method of a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tkinter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root window in terms of the event processing loop.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way an event handler works with a GUI component like a button.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how the grid() method is used to lay out the components in a frame.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reason for creating a subclass of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ttk.Frame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class when you’re building a GUI.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how to use a message box to display a message to the user of a program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class that defines a frame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EF77D5-5D32-4B78-82F4-C22F00797A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__(self, parent):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ttk.Frame.__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__(self, parent, padding="10 10 10 10")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self.pack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(fill=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tk.BOTH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expand=True)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Define string variable for the entry field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Create a label, an entry field, and a button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text="Monthly Investment:").grid(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column=0, row=0, sticky=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width=25,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column=1, row=0)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text="Clear", command=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self.clear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column=2, row=0)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71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class that defines a frame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FC7231C-46AB-40D6-8968-2F6252ADDC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Add padding to all child components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child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self.winfo_children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child.grid_configure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=5,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Define the callback method for the Clear button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clear(self):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print("Monthly Investment:",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self.monthlyInvestment.get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self.monthlyInvestment.set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root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tk.Tk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           # Create the root window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root.title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("Future Value Calculator")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(root)         # Create the frame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root.mainloop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          # Display the frame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933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EF31F-BF9F-415D-875C-4AE37E916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methods of the </a:t>
            </a:r>
            <a:r>
              <a:rPr lang="en-US" dirty="0" err="1"/>
              <a:t>messagebox</a:t>
            </a:r>
            <a:r>
              <a:rPr lang="en-US" dirty="0"/>
              <a:t> module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F02D8-E96D-4D04-8AAD-846634FC2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0">
              <a:spcBef>
                <a:spcPts val="0"/>
              </a:spcBef>
              <a:spcAft>
                <a:spcPts val="600"/>
              </a:spcAft>
              <a:tabLst>
                <a:tab pos="914400" algn="l"/>
                <a:tab pos="4572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showinfo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title, message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</a:p>
          <a:p>
            <a:pPr marL="341313" marR="0">
              <a:spcBef>
                <a:spcPts val="0"/>
              </a:spcBef>
              <a:spcAft>
                <a:spcPts val="600"/>
              </a:spcAft>
              <a:tabLst>
                <a:tab pos="914400" algn="l"/>
                <a:tab pos="4572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showwarning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title, message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</a:p>
          <a:p>
            <a:pPr marL="341313" marR="0">
              <a:spcBef>
                <a:spcPts val="0"/>
              </a:spcBef>
              <a:spcAft>
                <a:spcPts val="600"/>
              </a:spcAft>
              <a:tabLst>
                <a:tab pos="914400" algn="l"/>
                <a:tab pos="4572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showerror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title, message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</a:p>
          <a:p>
            <a:pPr marL="341313" marR="0">
              <a:spcBef>
                <a:spcPts val="0"/>
              </a:spcBef>
              <a:spcAft>
                <a:spcPts val="600"/>
              </a:spcAft>
              <a:tabLst>
                <a:tab pos="914400" algn="l"/>
                <a:tab pos="22860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askyesno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title, message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</a:p>
          <a:p>
            <a:pPr marL="341313">
              <a:spcBef>
                <a:spcPts val="0"/>
              </a:spcBef>
              <a:spcAft>
                <a:spcPts val="600"/>
              </a:spcAf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askokcancel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sz="16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title, message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) </a:t>
            </a:r>
          </a:p>
          <a:p>
            <a:pPr marL="0" marR="0">
              <a:spcBef>
                <a:spcPts val="400"/>
              </a:spcBef>
              <a:spcAft>
                <a:spcPts val="2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 arguments for these methods</a:t>
            </a:r>
          </a:p>
          <a:p>
            <a:pPr marL="341313" marR="0"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title</a:t>
            </a:r>
          </a:p>
          <a:p>
            <a:pPr marL="341313" marR="0"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message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92C13-8F8C-40E7-9DF9-6DC17E70B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4A7ED-912F-4F1E-8CAA-445BB3569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921F6-A579-4637-AA3F-F2AAE366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33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A6CA4-D6A9-4102-A005-887418E19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display a message box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F92CA-A0C6-43CE-9BB2-40D9ECE2EE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4499842"/>
          </a:xfrm>
        </p:spPr>
        <p:txBody>
          <a:bodyPr/>
          <a:lstStyle/>
          <a:p>
            <a:pPr marL="341313" marR="0">
              <a:spcBef>
                <a:spcPts val="600"/>
              </a:spcBef>
              <a:spcAft>
                <a:spcPts val="300"/>
              </a:spcAft>
            </a:pPr>
            <a: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import the </a:t>
            </a:r>
            <a:r>
              <a:rPr lang="en-US" b="1" dirty="0" err="1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</a:t>
            </a:r>
            <a: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module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400"/>
              </a:spcBef>
              <a:spcAft>
                <a:spcPts val="200"/>
              </a:spcAft>
            </a:pPr>
            <a: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create a message box that displays information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messagebox.showinfo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"Info", "This application monitors keystrokes.")</a:t>
            </a:r>
          </a:p>
          <a:p>
            <a:pPr marL="341313" marR="0">
              <a:spcBef>
                <a:spcPts val="400"/>
              </a:spcBef>
              <a:spcAft>
                <a:spcPts val="2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create a message box </a:t>
            </a:r>
            <a:b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 displays an error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messagebox.showerror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"Error", "Years must be a valid whole number.")</a:t>
            </a:r>
          </a:p>
          <a:p>
            <a:pPr marL="341313" marR="0">
              <a:spcBef>
                <a:spcPts val="400"/>
              </a:spcBef>
              <a:spcAft>
                <a:spcPts val="200"/>
              </a:spcAft>
            </a:pPr>
            <a: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create a message box </a:t>
            </a:r>
            <a:b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 gets information from a user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response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messagebox.askokcancel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"Confirm deletion", "Are you sure you want to delete?")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response == True: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code that performs deletion</a:t>
            </a: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C611C-2BEA-4C0D-93F9-87D810DAF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922B4B-DECE-4C89-A91A-3EBBB5FBF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B9B81-E31F-4EAC-B66A-10F12D49E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603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D3972-A749-41D4-8EA9-7CB0597B1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message box that displays an error message</a:t>
            </a:r>
          </a:p>
        </p:txBody>
      </p:sp>
      <p:pic>
        <p:nvPicPr>
          <p:cNvPr id="7" name="Content Placeholder 6" descr="Refer to page 525 in textbook.">
            <a:extLst>
              <a:ext uri="{FF2B5EF4-FFF2-40B4-BE49-F238E27FC236}">
                <a16:creationId xmlns:a16="http://schemas.microsoft.com/office/drawing/2014/main" id="{74C2EF0A-34BE-4AFD-83BD-0BB81874422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219200"/>
            <a:ext cx="3685352" cy="1728366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842F9-A27C-4493-B7C6-25A3074E4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08B973-CCFA-4D4B-BABF-F215D63C0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5CC25C-3170-4AAF-953A-60F041DCB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534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GUI for the Future Value Calculator</a:t>
            </a:r>
          </a:p>
        </p:txBody>
      </p:sp>
      <p:pic>
        <p:nvPicPr>
          <p:cNvPr id="8" name="Content Placeholder 7" descr="Refer to page 527 in textbook.">
            <a:extLst>
              <a:ext uri="{FF2B5EF4-FFF2-40B4-BE49-F238E27FC236}">
                <a16:creationId xmlns:a16="http://schemas.microsoft.com/office/drawing/2014/main" id="{54A5D7F5-6F40-4E93-98A8-3D109F742A4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219200"/>
            <a:ext cx="4120644" cy="255139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159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83345C-8EC0-4A74-BC46-18EED53557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Investment():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monthlyInvestment:float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0.0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yearlyInterestRate:float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0.0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calculateFutureValue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monthlyInterestRate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self.yearlyInterestRate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12 /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months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12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i in range(months):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monthlyInterestAmount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monthlyInterestRate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monthlyInterestAmount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548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1A6846-5D7A-434B-9567-E47F4BCF1C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locale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business import Investment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__(self, parent):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ttk.Frame.__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__(self, parent, padding="10 10 10 10")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self.parent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parent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Investment()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locale.setlocale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locale.LC_ALL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'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en_US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Define string variables for text entry fields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self.yearlyInterestRate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tk.StringVar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self.initComponents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838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18C535-823A-4BEB-894F-66F5077D7B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initComponents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self.pack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text="Monthly Investment:").grid(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column=0, row=0, sticky=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width=25,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column=1, row=0)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text="Yearly Interest Rate:").grid(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column=0, row=1, sticky=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width=25,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self.yearlyInterestRate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column=1, row=1)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text="Years:").grid(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column=0, row=2, sticky=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width=25,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column=1, row=2)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5856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9C273C-50F8-40C2-A79C-96D7E45218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676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ttk.Label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text="Future Value:").grid(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column=0, row=3, sticky=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ttk.Entry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width=25,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textvariable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self.futureValue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state="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readonly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").grid(column=1, row=3)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self.makeButtons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child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self.winfo_children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child.grid_configure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=5,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makeButtons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Create a frame to store the two buttons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buttonFrame.grid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(column=0, row=4,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columnspan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=2, sticky=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text="Calculate",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command=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self.calculate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).grid(column=0, row=0,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=5)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text="Exit",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command=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self.parent.destroy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).grid(column=1, row=0)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181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window with ten components</a:t>
            </a:r>
          </a:p>
        </p:txBody>
      </p:sp>
      <p:pic>
        <p:nvPicPr>
          <p:cNvPr id="8" name="Content Placeholder 7" descr="Refer to page 513 in textbook.">
            <a:extLst>
              <a:ext uri="{FF2B5EF4-FFF2-40B4-BE49-F238E27FC236}">
                <a16:creationId xmlns:a16="http://schemas.microsoft.com/office/drawing/2014/main" id="{6226E51C-D36C-4820-9A37-45B3132B89B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511678" y="1219200"/>
            <a:ext cx="4120644" cy="255139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287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9A095-23F1-47B9-A5AC-0D757DAA4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(part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CC206-AA3F-42B5-97D5-EEF3FD7F88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get_float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fieldName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try: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float(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except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fieldName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must be a valid number.\n"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fieldName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try: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except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fieldName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must be a valid whole"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.\n"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50B8E-23D8-4C44-BF44-BD3383DB5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13E06-70E7-4186-B859-3237CC20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91D28-0C2D-408C-B664-34A26AF6D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C18,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714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(</a:t>
            </a:r>
            <a:r>
              <a:rPr lang="en-US"/>
              <a:t>part 5)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C531B9-F913-4665-A9CA-16F512CE79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20000" cy="4876800"/>
          </a:xfrm>
        </p:spPr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calculate(self):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self.investment.monthlyInvestment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self.get_float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self.monthlyInvestment.get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 "Monthly investment")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self.investment.yearlyInterestRate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self.get_float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self.yearlyInterestRate.get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 "Yearly interest rate")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self.investment.years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self.years.get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 "Years")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"": # no errors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self.futureValue.set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locale.currency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self.investment.calculateFutureValue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grouping=True))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messagebox.showerror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("Error",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root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tk.Tk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root.title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("Future Value Calculator")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FutureValueFrame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(root)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root.mainloop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3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constructor of the root window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8B3FADF-E1EA-4318-8A7A-95DCB381C6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Tk()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methods of the root window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title(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title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geometry(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mainloop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31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import the </a:t>
            </a:r>
            <a:r>
              <a:rPr lang="en-US" dirty="0" err="1"/>
              <a:t>tkinter</a:t>
            </a:r>
            <a:r>
              <a:rPr lang="en-US" dirty="0"/>
              <a:t> module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35595-2D94-4011-8C85-F6536C16CB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3128242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create an empty root window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tk.Tk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root.title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("Future Value Calculator")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root.geometry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("300x150")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make the root window visible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root.mainloop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empty root window</a:t>
            </a:r>
          </a:p>
          <a:p>
            <a:endParaRPr lang="en-US" dirty="0"/>
          </a:p>
        </p:txBody>
      </p:sp>
      <p:pic>
        <p:nvPicPr>
          <p:cNvPr id="9" name="Content Placeholder 8" descr="Refer to page 513 in textbook.">
            <a:extLst>
              <a:ext uri="{FF2B5EF4-FFF2-40B4-BE49-F238E27FC236}">
                <a16:creationId xmlns:a16="http://schemas.microsoft.com/office/drawing/2014/main" id="{399267A3-EE12-4157-B923-6339D40837C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9200" y="4259437"/>
            <a:ext cx="3712833" cy="16764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07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constructors of the </a:t>
            </a:r>
            <a:r>
              <a:rPr lang="en-US" dirty="0" err="1"/>
              <a:t>ttk</a:t>
            </a:r>
            <a:r>
              <a:rPr lang="en-US" dirty="0"/>
              <a:t>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B43FCF-85CE-4038-89F8-A29ACF8049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Frame(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parent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padding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Button(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parent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text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057400" marR="0" indent="-2057400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method for working with all components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pack([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fill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expand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619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import the </a:t>
            </a:r>
            <a:r>
              <a:rPr lang="en-US" dirty="0" err="1"/>
              <a:t>ttk</a:t>
            </a:r>
            <a:r>
              <a:rPr lang="en-US" dirty="0"/>
              <a:t>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143B27-8346-4DE4-BD46-9252F4C6EB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tkinter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add a frame to the root window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frame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ttk.Frame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(root, padding="10 10 10 10")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frame.pack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(fill=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tk.BOTH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expand=True)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17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 two buttons to the frame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6DB387D-A7D1-4845-BA8A-1C9FC7FE40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90042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button1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text="Click me!")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button2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ttk.Button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(frame, text="No, click me!")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display the buttons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button1.pack()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button2.pack()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 buttons in a frame</a:t>
            </a:r>
          </a:p>
          <a:p>
            <a:endParaRPr lang="en-US" dirty="0"/>
          </a:p>
        </p:txBody>
      </p:sp>
      <p:pic>
        <p:nvPicPr>
          <p:cNvPr id="9" name="Content Placeholder 8" descr="Refer to page 515 in textbook.">
            <a:extLst>
              <a:ext uri="{FF2B5EF4-FFF2-40B4-BE49-F238E27FC236}">
                <a16:creationId xmlns:a16="http://schemas.microsoft.com/office/drawing/2014/main" id="{EDD2A293-65EE-4261-B665-7028C01F815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9200" y="3429001"/>
            <a:ext cx="3917629" cy="176128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41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argument of the Button constructor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65C863F-C6B9-4898-A1C2-BCC24AD786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destroy() method of the root window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destroy()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C18,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750026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98</TotalTime>
  <Words>2863</Words>
  <Application>Microsoft Office PowerPoint</Application>
  <PresentationFormat>On-screen Show (4:3)</PresentationFormat>
  <Paragraphs>415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Arial Narrow</vt:lpstr>
      <vt:lpstr>Courier New</vt:lpstr>
      <vt:lpstr>Times New Roman</vt:lpstr>
      <vt:lpstr>Master slides_with_titles_logo</vt:lpstr>
      <vt:lpstr>Chapter 18</vt:lpstr>
      <vt:lpstr>Objectives</vt:lpstr>
      <vt:lpstr>A window with ten components</vt:lpstr>
      <vt:lpstr>The constructor of the root window</vt:lpstr>
      <vt:lpstr>How to import the tkinter module</vt:lpstr>
      <vt:lpstr>Two constructors of the ttk module</vt:lpstr>
      <vt:lpstr>How to import the ttk module</vt:lpstr>
      <vt:lpstr>How to add two buttons to the frame</vt:lpstr>
      <vt:lpstr>An argument of the Button constructor</vt:lpstr>
      <vt:lpstr>How to connect two buttons to callback functions</vt:lpstr>
      <vt:lpstr>A window with labels and text entry fields</vt:lpstr>
      <vt:lpstr>Constructors for labels and text entry fields</vt:lpstr>
      <vt:lpstr>How to create a label and display it</vt:lpstr>
      <vt:lpstr>Constructors and methods of the StringVar class</vt:lpstr>
      <vt:lpstr>How to bind a text entry field to a StringVar object</vt:lpstr>
      <vt:lpstr>Eight components in a grid</vt:lpstr>
      <vt:lpstr>Some arguments of the grid() method</vt:lpstr>
      <vt:lpstr>How to lay out components in a grid</vt:lpstr>
      <vt:lpstr>A window that contains a frame</vt:lpstr>
      <vt:lpstr>A class that defines a frame (part 1)</vt:lpstr>
      <vt:lpstr>A class that defines a frame (part 2)</vt:lpstr>
      <vt:lpstr>Some methods of the messagebox module</vt:lpstr>
      <vt:lpstr>How to display a message box</vt:lpstr>
      <vt:lpstr>A message box that displays an error message</vt:lpstr>
      <vt:lpstr>The GUI for the Future Value Calculator</vt:lpstr>
      <vt:lpstr>The business module</vt:lpstr>
      <vt:lpstr>The ui module (part 1)</vt:lpstr>
      <vt:lpstr>The ui module (part 2)</vt:lpstr>
      <vt:lpstr>The ui module (part 3)</vt:lpstr>
      <vt:lpstr>The ui module (part 4)</vt:lpstr>
      <vt:lpstr>The ui module (part 5)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</dc:title>
  <dc:creator>Judy Taylor</dc:creator>
  <cp:lastModifiedBy>Anne Boehm</cp:lastModifiedBy>
  <cp:revision>19</cp:revision>
  <cp:lastPrinted>2016-01-14T23:03:16Z</cp:lastPrinted>
  <dcterms:created xsi:type="dcterms:W3CDTF">2019-07-26T18:18:32Z</dcterms:created>
  <dcterms:modified xsi:type="dcterms:W3CDTF">2021-03-24T15:55:24Z</dcterms:modified>
</cp:coreProperties>
</file>