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9" r:id="rId1"/>
  </p:sldMasterIdLst>
  <p:notesMasterIdLst>
    <p:notesMasterId r:id="rId20"/>
  </p:notesMasterIdLst>
  <p:handoutMasterIdLst>
    <p:handoutMasterId r:id="rId21"/>
  </p:handoutMasterIdLst>
  <p:sldIdLst>
    <p:sldId id="256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20396D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252" autoAdjust="0"/>
    <p:restoredTop sz="86433" autoAdjust="0"/>
  </p:normalViewPr>
  <p:slideViewPr>
    <p:cSldViewPr>
      <p:cViewPr varScale="1">
        <p:scale>
          <a:sx n="95" d="100"/>
          <a:sy n="95" d="100"/>
        </p:scale>
        <p:origin x="1584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4633A84-D730-4DB1-B585-7559B92CE5D8}" type="datetimeFigureOut">
              <a:rPr lang="en-US"/>
              <a:pPr>
                <a:defRPr/>
              </a:pPr>
              <a:t>3/18/2021</a:t>
            </a:fld>
            <a:endParaRPr lang="en-US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967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C669EC8-97E7-4C24-A864-1853E75085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98575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56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53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720" y="4415790"/>
            <a:ext cx="514096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32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2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82C5A2EE-74B4-4329-B2EC-6DFE0575ED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45560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number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1143000"/>
            <a:ext cx="7772400" cy="553998"/>
          </a:xfrm>
        </p:spPr>
        <p:txBody>
          <a:bodyPr lIns="0" tIns="0" rIns="0" bIns="0" anchor="t" anchorCtr="0">
            <a:spAutoFit/>
          </a:bodyPr>
          <a:lstStyle>
            <a:lvl1pPr>
              <a:defRPr sz="3600" b="1" i="0" baseline="0">
                <a:solidFill>
                  <a:srgbClr val="000099"/>
                </a:solidFill>
              </a:defRPr>
            </a:lvl1pPr>
          </a:lstStyle>
          <a:p>
            <a:r>
              <a:rPr lang="en-US" dirty="0"/>
              <a:t>Chapter number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905000" y="2209800"/>
            <a:ext cx="5334000" cy="2971800"/>
          </a:xfrm>
        </p:spPr>
        <p:txBody>
          <a:bodyPr/>
          <a:lstStyle>
            <a:lvl1pPr marL="0" indent="0" algn="ctr">
              <a:buNone/>
              <a:defRPr sz="4800" b="1" baseline="0"/>
            </a:lvl1pPr>
          </a:lstStyle>
          <a:p>
            <a:pPr lvl="0"/>
            <a:r>
              <a:rPr lang="en-US" dirty="0"/>
              <a:t>Chapter title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205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Image_Text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12800" y="1062758"/>
            <a:ext cx="7391400" cy="1756642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12800" y="2895600"/>
            <a:ext cx="7315200" cy="163340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812800" y="4605202"/>
            <a:ext cx="7391400" cy="1414598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C13,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246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gure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C13,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4968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4876800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73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914400" y="1143000"/>
            <a:ext cx="7315200" cy="4800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222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Consol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2743200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1295400" y="3892100"/>
            <a:ext cx="6934200" cy="2049956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112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Console_Text_Consol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990600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6"/>
          </p:nvPr>
        </p:nvSpPr>
        <p:spPr>
          <a:xfrm>
            <a:off x="1295400" y="2150899"/>
            <a:ext cx="6934200" cy="815635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7"/>
          </p:nvPr>
        </p:nvSpPr>
        <p:spPr>
          <a:xfrm>
            <a:off x="838200" y="3347534"/>
            <a:ext cx="7391400" cy="1496734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1295400" y="4982112"/>
            <a:ext cx="6934200" cy="885288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291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ol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1295400" y="1143000"/>
            <a:ext cx="6934200" cy="3200400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901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Text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914400" y="1066800"/>
            <a:ext cx="7315200" cy="2514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38200" y="3733800"/>
            <a:ext cx="7391400" cy="2209799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C13,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2028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Image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914400" y="1066800"/>
            <a:ext cx="7315200" cy="2514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3730079"/>
            <a:ext cx="7391400" cy="457200"/>
          </a:xfrm>
        </p:spPr>
        <p:txBody>
          <a:bodyPr/>
          <a:lstStyle>
            <a:lvl1pPr marL="0" indent="0">
              <a:buNone/>
              <a:defRPr sz="2400" b="1">
                <a:solidFill>
                  <a:srgbClr val="000099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heading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5" hasCustomPrompt="1"/>
          </p:nvPr>
        </p:nvSpPr>
        <p:spPr>
          <a:xfrm>
            <a:off x="914400" y="4267200"/>
            <a:ext cx="7315200" cy="16764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Object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C13,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147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Image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12800" y="1062758"/>
            <a:ext cx="7391400" cy="2213842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12800" y="3319598"/>
            <a:ext cx="7315200" cy="24384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C13,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097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Rectangle 1"/>
          <p:cNvSpPr/>
          <p:nvPr/>
        </p:nvSpPr>
        <p:spPr bwMode="auto">
          <a:xfrm>
            <a:off x="0" y="6172200"/>
            <a:ext cx="9144000" cy="685800"/>
          </a:xfrm>
          <a:prstGeom prst="rect">
            <a:avLst/>
          </a:prstGeom>
          <a:solidFill>
            <a:srgbClr val="20396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Date Placeholder 1"/>
          <p:cNvSpPr>
            <a:spLocks noGrp="1"/>
          </p:cNvSpPr>
          <p:nvPr>
            <p:ph type="dt" sz="half" idx="2"/>
          </p:nvPr>
        </p:nvSpPr>
        <p:spPr bwMode="auto">
          <a:xfrm>
            <a:off x="2667000" y="6248400"/>
            <a:ext cx="38862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800" b="1" i="1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dirty="0" err="1"/>
              <a:t>Murach's</a:t>
            </a:r>
            <a:r>
              <a:rPr lang="en-US" dirty="0"/>
              <a:t> Python Programming (2nd Ed.)</a:t>
            </a: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3"/>
          </p:nvPr>
        </p:nvSpPr>
        <p:spPr bwMode="auto">
          <a:xfrm>
            <a:off x="76200" y="6248400"/>
            <a:ext cx="27432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500">
                <a:solidFill>
                  <a:schemeClr val="bg1"/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"/>
          </p:nvPr>
        </p:nvSpPr>
        <p:spPr bwMode="auto">
          <a:xfrm>
            <a:off x="6629400" y="62484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900">
                <a:latin typeface="Arial Narrow" pitchFamily="34" charset="0"/>
              </a:defRPr>
            </a:lvl1pPr>
          </a:lstStyle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30" y="6397412"/>
            <a:ext cx="1228170" cy="2319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3" r:id="rId5"/>
    <p:sldLayoutId id="2147483681" r:id="rId6"/>
    <p:sldLayoutId id="2147483674" r:id="rId7"/>
    <p:sldLayoutId id="2147483676" r:id="rId8"/>
    <p:sldLayoutId id="2147483675" r:id="rId9"/>
    <p:sldLayoutId id="2147483684" r:id="rId10"/>
    <p:sldLayoutId id="2147483685" r:id="rId11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13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How to work </a:t>
            </a:r>
            <a:br>
              <a:rPr lang="en-US" dirty="0"/>
            </a:br>
            <a:r>
              <a:rPr lang="en-US" dirty="0"/>
              <a:t>with recursion </a:t>
            </a:r>
            <a:br>
              <a:rPr lang="en-US" dirty="0"/>
            </a:br>
            <a:r>
              <a:rPr lang="en-US" dirty="0"/>
              <a:t>and algorithms</a:t>
            </a:r>
          </a:p>
          <a:p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D9E272-991C-421A-9AF4-14B84AF43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264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Fibonacci series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92CB0BF-F9D5-446D-94B7-791D3C36CC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0, 1, 1, 2, 3, 5, 8, 13, 21, 34, 55, 89, 144, 233, 377, 610, ...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recursive function </a:t>
            </a:r>
            <a:b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that calculates a Fibonacci series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fib(n):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if n == 0: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return 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 == 1: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return 1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else: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return 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fib(n - 1) + fib(n - 2)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statement that prints the first 10 numbers </a:t>
            </a:r>
            <a:b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of the Fibonacci series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 range(10):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print(fib(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), end=", ")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C13,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10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01193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9"/>
            <a:ext cx="7315200" cy="740664"/>
          </a:xfrm>
        </p:spPr>
        <p:txBody>
          <a:bodyPr/>
          <a:lstStyle/>
          <a:p>
            <a:r>
              <a:rPr lang="en-US" dirty="0"/>
              <a:t>The tree of function calls </a:t>
            </a:r>
            <a:br>
              <a:rPr lang="en-US" dirty="0"/>
            </a:br>
            <a:r>
              <a:rPr lang="en-US" dirty="0"/>
              <a:t>that calculate the 5</a:t>
            </a:r>
            <a:r>
              <a:rPr lang="en-US" baseline="30000" dirty="0"/>
              <a:t>th</a:t>
            </a:r>
            <a:r>
              <a:rPr lang="en-US" dirty="0"/>
              <a:t> number in the series</a:t>
            </a:r>
          </a:p>
        </p:txBody>
      </p:sp>
      <p:pic>
        <p:nvPicPr>
          <p:cNvPr id="8" name="Content Placeholder 7" descr="Refer to page 363 in textbook">
            <a:extLst>
              <a:ext uri="{FF2B5EF4-FFF2-40B4-BE49-F238E27FC236}">
                <a16:creationId xmlns:a16="http://schemas.microsoft.com/office/drawing/2014/main" id="{AD892621-3D27-43DE-B9EA-AC5E2CFDF5F1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063448" y="1713147"/>
            <a:ext cx="7017104" cy="1908213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C13,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11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14330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9"/>
            <a:ext cx="7315200" cy="740664"/>
          </a:xfrm>
        </p:spPr>
        <p:txBody>
          <a:bodyPr/>
          <a:lstStyle/>
          <a:p>
            <a:r>
              <a:rPr lang="en-US" dirty="0"/>
              <a:t>An iterative function </a:t>
            </a:r>
            <a:br>
              <a:rPr lang="en-US" dirty="0"/>
            </a:br>
            <a:r>
              <a:rPr lang="en-US" dirty="0"/>
              <a:t>that computes a Fibonacci sequence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BD633DA-433C-4ABF-B724-61BF84E06A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508611"/>
            <a:ext cx="7391400" cy="3749189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fib(n):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if n == 0: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return 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 == 1: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return 1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n1 = 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n2 = 1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fib = 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for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 range(2, n+1):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fib = n1 + n2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n1 = n2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n2 = fib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return fib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C13,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12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12470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9"/>
            <a:ext cx="7315200" cy="740664"/>
          </a:xfrm>
        </p:spPr>
        <p:txBody>
          <a:bodyPr/>
          <a:lstStyle/>
          <a:p>
            <a:r>
              <a:rPr lang="en-US" dirty="0"/>
              <a:t>How to solve the Towers of Hanoi puzzle </a:t>
            </a:r>
            <a:br>
              <a:rPr lang="en-US" dirty="0"/>
            </a:br>
            <a:r>
              <a:rPr lang="en-US" dirty="0"/>
              <a:t>with 3 disks</a:t>
            </a:r>
          </a:p>
        </p:txBody>
      </p:sp>
      <p:pic>
        <p:nvPicPr>
          <p:cNvPr id="8" name="Content Placeholder 7" descr="Refer to page 357 in textbook">
            <a:extLst>
              <a:ext uri="{FF2B5EF4-FFF2-40B4-BE49-F238E27FC236}">
                <a16:creationId xmlns:a16="http://schemas.microsoft.com/office/drawing/2014/main" id="{BD016881-5AB0-4DC4-B4F8-9A807C1A4131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255488" y="1639596"/>
            <a:ext cx="6633023" cy="2627604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C13,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13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64370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rules for the Towers of Hanoi puzzle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079016F-6555-4417-B6F4-03B73A8EB1D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goal is to move all disks from peg A to peg C so they end up in the same order as on the original peg.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You can only move one disk at a time.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You must move the disk to one of the three pegs.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You can’t place a larger disk on top of a smaller disk.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C13,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14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75024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recursive algorithm for solving the puzzle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9EE518B-84A7-4400-9D57-0398335502F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2900" marR="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Move n-1 disks from peg A to peg B using peg C as a temporary holder.</a:t>
            </a:r>
          </a:p>
          <a:p>
            <a:pPr marL="342900" marR="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Move disk n from peg A to peg C.</a:t>
            </a:r>
          </a:p>
          <a:p>
            <a:pPr marL="342900" marR="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Move n-1 disks from peg B to peg C using peg A as a temporary holder.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function that implements </a:t>
            </a:r>
            <a:b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recursive algorithm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6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move_disk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(n,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src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dest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temp):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if n == 0: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return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else: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6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move_disk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(n-1,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src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temp,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dest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print("Move disk", n, "from",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src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"to",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dest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6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move_disk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(n-1, temp,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dest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src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C13,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15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00510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user interface for the Towers of Hanoi puzzle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912E62A-D85A-4EAA-A434-D5C80BC9E96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1143000"/>
            <a:ext cx="5105400" cy="4572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**** TOWERS OF HANOI ****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number of disks: </a:t>
            </a:r>
            <a:r>
              <a:rPr lang="en-US" sz="1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Move disk 1 from A to B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Move disk 2 from A to C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Move disk 1 from B to C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Move disk 3 from A to B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Move disk 1 from C to A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Move disk 2 from C to B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Move disk 1 from A to B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Move disk 4 from A to C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Move disk 1 from B to C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Move disk 2 from B to A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Move disk 1 from C to A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Move disk 3 from B to C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Move disk 1 from A to B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Move disk 2 from A to C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Move disk 1 from B to C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All disks have been moved.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C13,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16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44900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solving the Towers of Hanoi puzzle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F44E432-5124-4663-951D-64C45EB57FE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move_disk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(n,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src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dest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temp):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if n == 0: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return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else: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move_disk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(n-1,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src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temp,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dest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8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f"Move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disk {n} from {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src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 to {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dest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move_disk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(n-1, temp,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dest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src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main():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print("**** TOWERS OF HANOI ****")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num_disks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int(input("Enter number of disks: "))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move_disk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num_disks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"A", "C", "B")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print("All disks have been moved.")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__name__ == "__main__":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main()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C13,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17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76876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pattern for 4 disks (15 moves)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D8FE72F-F954-4CD9-983E-012EF7DF82D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95400" y="1132165"/>
            <a:ext cx="6705600" cy="31563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1 2 1 3 1 2 1 </a:t>
            </a:r>
            <a:r>
              <a:rPr lang="en-US" sz="1400" b="1" dirty="0">
                <a:solidFill>
                  <a:srgbClr val="000000"/>
                </a:solidFill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1 2 1 3 1 2 1 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DECA2CA-FB5B-427A-A42C-C87B8EC4CC2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200" y="1669822"/>
            <a:ext cx="7391400" cy="1496734"/>
          </a:xfrm>
        </p:spPr>
        <p:txBody>
          <a:bodyPr/>
          <a:lstStyle/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pattern for 5 disks (31 moves)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E421AFC-72A8-4383-A900-657E2CD00F7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2259554"/>
            <a:ext cx="6705600" cy="33124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1 2 1 3 1 2 1 4 1 2 1 3 1 2 1 </a:t>
            </a:r>
            <a:r>
              <a:rPr lang="en-US" sz="1400" b="1" dirty="0">
                <a:solidFill>
                  <a:srgbClr val="000000"/>
                </a:solidFill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1 2 1 3 1 2 1 4 1 2 1 3 1 2 1 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C13,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18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0990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74F0C2E-04D9-46EC-B07C-7453BB7FB03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Applied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Use recursion in a program.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Knowledge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  <a:tab pos="347345" algn="l"/>
                <a:tab pos="365760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an algorithm.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Distinguish between the way the stack is used in a recursive function and the way it is used in an iterative function.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Distinguish between the base case for a recursive function and a deferred action.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C13,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36488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 iterative function that loops infinitely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DA02988-A5B8-426E-8402-16315682F7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display_message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while True: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print("Press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Ctrl+C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stop!")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console</a:t>
            </a:r>
          </a:p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083E60C-D64A-45AB-B69C-6231153F2CE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95400" y="2383213"/>
            <a:ext cx="5105400" cy="105879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Press </a:t>
            </a:r>
            <a:r>
              <a:rPr lang="en-US" sz="16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Ctrl+C</a:t>
            </a: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stop!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Press </a:t>
            </a:r>
            <a:r>
              <a:rPr lang="en-US" sz="16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Ctrl+C</a:t>
            </a: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stop!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Press </a:t>
            </a:r>
            <a:r>
              <a:rPr lang="en-US" sz="16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Ctrl+C</a:t>
            </a: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stop!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132A3CF-494D-43FB-AF68-7215DA5EE19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200" y="3597508"/>
            <a:ext cx="7391400" cy="1496734"/>
          </a:xfrm>
        </p:spPr>
        <p:txBody>
          <a:bodyPr/>
          <a:lstStyle/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stack after you interrupt the iterative function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DB3FF48-CDA8-406C-AC1B-7365206BA22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4117275"/>
            <a:ext cx="5105400" cy="37852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display_message</a:t>
            </a: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C13,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8512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recursive function that loops infinitely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7209255-3AA9-4EDD-A786-FF3E3BF020D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6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display_message</a:t>
            </a: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print("Press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Ctrl+C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stop!")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display_message</a:t>
            </a: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  <a:endParaRPr lang="en-US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console</a:t>
            </a:r>
          </a:p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47B7DA9-EF9C-4AE0-93C3-2E1AFCCB3A1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95400" y="2348930"/>
            <a:ext cx="5105400" cy="105879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Press </a:t>
            </a:r>
            <a:r>
              <a:rPr lang="en-US" sz="16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Ctrl+C</a:t>
            </a: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stop!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Press </a:t>
            </a:r>
            <a:r>
              <a:rPr lang="en-US" sz="16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Ctrl+C</a:t>
            </a: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stop!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Press </a:t>
            </a:r>
            <a:r>
              <a:rPr lang="en-US" sz="16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Ctrl+C</a:t>
            </a: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stop!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8933668-D6E3-4A38-B1D0-8211E1A696F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200" y="3487902"/>
            <a:ext cx="7391400" cy="1496734"/>
          </a:xfrm>
        </p:spPr>
        <p:txBody>
          <a:bodyPr/>
          <a:lstStyle/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stack after you interrupt the recursive function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CA24167-AF1C-4927-985C-370C38DEE4F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3924559"/>
            <a:ext cx="5105400" cy="111573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display_message</a:t>
            </a: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display_message</a:t>
            </a: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display_message</a:t>
            </a: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C13,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4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7221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 iterative function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3E2978A-1013-4C25-A388-49D60CC1A1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6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add_numbers</a:t>
            </a: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(upper)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total = 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for number in range(upper + 1):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total += number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return total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recursive function that does the same thing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6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add_numbers</a:t>
            </a: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(upper)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if upper == 0: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return upper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else: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return upper + </a:t>
            </a:r>
            <a:r>
              <a:rPr lang="en-US" sz="16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add_numbers</a:t>
            </a: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(upper - 1)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C13,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5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65460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that calls the </a:t>
            </a:r>
            <a:r>
              <a:rPr lang="en-US" dirty="0" err="1"/>
              <a:t>add_numbers</a:t>
            </a:r>
            <a:r>
              <a:rPr lang="en-US" dirty="0"/>
              <a:t>() function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FE097D1-1F9E-4DB0-872D-B7A06DF29C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main():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total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add_numbers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(5)     # total = 15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function calls on the stack for the recursive function</a:t>
            </a:r>
          </a:p>
          <a:p>
            <a:endParaRPr lang="en-US" sz="1600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0001FE0-BB2E-4E1B-807D-B350EFC7556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2133600"/>
            <a:ext cx="6934200" cy="33528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main()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add_numbers</a:t>
            </a: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 # puts </a:t>
            </a:r>
            <a:r>
              <a:rPr lang="en-US" sz="16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add_numbers</a:t>
            </a: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(4) on stack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upper = 5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add_numbers</a:t>
            </a: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 # puts </a:t>
            </a:r>
            <a:r>
              <a:rPr lang="en-US" sz="16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add_numbers</a:t>
            </a: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(3) on stack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upper = 4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add_numbers</a:t>
            </a: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 # puts </a:t>
            </a:r>
            <a:r>
              <a:rPr lang="en-US" sz="16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add_numbers</a:t>
            </a: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(2) on stack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upper = 3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add_numbers</a:t>
            </a: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 # puts </a:t>
            </a:r>
            <a:r>
              <a:rPr lang="en-US" sz="16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add_numbers</a:t>
            </a: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(1) on stack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upper = 2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add_numbers</a:t>
            </a: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 # puts </a:t>
            </a:r>
            <a:r>
              <a:rPr lang="en-US" sz="16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add_numbers</a:t>
            </a: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(0) on stack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upper = 1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add_numbers</a:t>
            </a: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 # sums all values and returns the result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upper = 0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C13,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6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84246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calculate the factorial of a number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44A7F9D-0E73-4607-95A3-8A880584029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0! = 1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1! = 1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2! = 2 * 1 = 2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3! = 3 * 2 * 1 = 6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4! = 4 * 3 * 2 * 1 = 24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5! = 5 * 4 * 3 * 2 * 1 = 120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 algorithm for calculating the factorial </a:t>
            </a:r>
            <a:b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of a number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n = 0 or n = 1, return 1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n &gt; 1, return n * (n-1)!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C13,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7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16398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1792"/>
            <a:ext cx="7315200" cy="740664"/>
          </a:xfrm>
        </p:spPr>
        <p:txBody>
          <a:bodyPr/>
          <a:lstStyle/>
          <a:p>
            <a:r>
              <a:rPr lang="en-US" dirty="0"/>
              <a:t>A recursive function that calculates the factorial of a number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74F18D5-B973-4A21-9EBB-A8EDC14A098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371600"/>
            <a:ext cx="7391400" cy="27432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factorial(num)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if num == 0: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return 1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else: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return num * 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factorial(num - 1)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function calls on the stack for the recursive function</a:t>
            </a:r>
          </a:p>
          <a:p>
            <a:endParaRPr lang="en-US" sz="1600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9271A5A-1AB4-4CDC-ADB1-324895A8940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2994511"/>
            <a:ext cx="6477000" cy="262889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factorial()  # puts factorial(4) on stack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num = 5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factorial()  # puts factorial(3) on stack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num = 4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factorial()  # puts factorial(2) on stack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num = 3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factorial()  # puts factorial(1) on stack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num = 2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factorial()  # puts factorial(0) on stack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num = 1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factorial()  # performs calculation and returns result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num = 0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C13,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8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67811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9"/>
            <a:ext cx="7315200" cy="740664"/>
          </a:xfrm>
        </p:spPr>
        <p:txBody>
          <a:bodyPr/>
          <a:lstStyle/>
          <a:p>
            <a:r>
              <a:rPr lang="en-US" dirty="0"/>
              <a:t>An iterative function that calculates the factorial of a number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87D9CD8-0B6B-40B7-B726-05C25F42978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83920" y="1411560"/>
            <a:ext cx="7391400" cy="331284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factorial(num):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fact = 1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for number in range(2, num+1):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fact = number * fact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return fact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C13,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9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8942392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 slides_with_titles_logo">
  <a:themeElements>
    <a:clrScheme name="Master slide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Master slid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slides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MMA accessible slides.potx" id="{50B7D1D4-3F7E-4579-B166-09A2FAC5C745}" vid="{7C365D12-5A37-45DA-A43C-A906C0D97DDF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MMA accessible slides</Template>
  <TotalTime>345</TotalTime>
  <Words>1808</Words>
  <Application>Microsoft Office PowerPoint</Application>
  <PresentationFormat>On-screen Show (4:3)</PresentationFormat>
  <Paragraphs>264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Arial Narrow</vt:lpstr>
      <vt:lpstr>Courier New</vt:lpstr>
      <vt:lpstr>Symbol</vt:lpstr>
      <vt:lpstr>Times New Roman</vt:lpstr>
      <vt:lpstr>Master slides_with_titles_logo</vt:lpstr>
      <vt:lpstr>Chapter 13</vt:lpstr>
      <vt:lpstr>Objectives</vt:lpstr>
      <vt:lpstr>An iterative function that loops infinitely</vt:lpstr>
      <vt:lpstr>A recursive function that loops infinitely</vt:lpstr>
      <vt:lpstr>An iterative function</vt:lpstr>
      <vt:lpstr>Code that calls the add_numbers() function</vt:lpstr>
      <vt:lpstr>How to calculate the factorial of a number</vt:lpstr>
      <vt:lpstr>A recursive function that calculates the factorial of a number</vt:lpstr>
      <vt:lpstr>An iterative function that calculates the factorial of a number</vt:lpstr>
      <vt:lpstr>The Fibonacci series</vt:lpstr>
      <vt:lpstr>The tree of function calls  that calculate the 5th number in the series</vt:lpstr>
      <vt:lpstr>An iterative function  that computes a Fibonacci sequence</vt:lpstr>
      <vt:lpstr>How to solve the Towers of Hanoi puzzle  with 3 disks</vt:lpstr>
      <vt:lpstr>The rules for the Towers of Hanoi puzzle</vt:lpstr>
      <vt:lpstr>A recursive algorithm for solving the puzzle</vt:lpstr>
      <vt:lpstr>The user interface for the Towers of Hanoi puzzle</vt:lpstr>
      <vt:lpstr>The code for solving the Towers of Hanoi puzzle</vt:lpstr>
      <vt:lpstr>The pattern for 4 disks (15 moves)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Bethany Cabrera</dc:creator>
  <cp:lastModifiedBy>Anne Boehm</cp:lastModifiedBy>
  <cp:revision>15</cp:revision>
  <cp:lastPrinted>2016-01-14T23:03:16Z</cp:lastPrinted>
  <dcterms:created xsi:type="dcterms:W3CDTF">2019-07-26T16:45:16Z</dcterms:created>
  <dcterms:modified xsi:type="dcterms:W3CDTF">2021-03-18T16:13:36Z</dcterms:modified>
</cp:coreProperties>
</file>