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9" r:id="rId1"/>
  </p:sldMasterIdLst>
  <p:notesMasterIdLst>
    <p:notesMasterId r:id="rId49"/>
  </p:notesMasterIdLst>
  <p:handoutMasterIdLst>
    <p:handoutMasterId r:id="rId50"/>
  </p:handoutMasterIdLst>
  <p:sldIdLst>
    <p:sldId id="375" r:id="rId2"/>
    <p:sldId id="333" r:id="rId3"/>
    <p:sldId id="334" r:id="rId4"/>
    <p:sldId id="335" r:id="rId5"/>
    <p:sldId id="336" r:id="rId6"/>
    <p:sldId id="337" r:id="rId7"/>
    <p:sldId id="338" r:id="rId8"/>
    <p:sldId id="376" r:id="rId9"/>
    <p:sldId id="339" r:id="rId10"/>
    <p:sldId id="340" r:id="rId11"/>
    <p:sldId id="341" r:id="rId12"/>
    <p:sldId id="342" r:id="rId13"/>
    <p:sldId id="343" r:id="rId14"/>
    <p:sldId id="346" r:id="rId15"/>
    <p:sldId id="378" r:id="rId16"/>
    <p:sldId id="380" r:id="rId17"/>
    <p:sldId id="344" r:id="rId18"/>
    <p:sldId id="345" r:id="rId19"/>
    <p:sldId id="381" r:id="rId20"/>
    <p:sldId id="379" r:id="rId21"/>
    <p:sldId id="347" r:id="rId22"/>
    <p:sldId id="348" r:id="rId23"/>
    <p:sldId id="382" r:id="rId24"/>
    <p:sldId id="349" r:id="rId25"/>
    <p:sldId id="373" r:id="rId26"/>
    <p:sldId id="350" r:id="rId27"/>
    <p:sldId id="351" r:id="rId28"/>
    <p:sldId id="374" r:id="rId29"/>
    <p:sldId id="352" r:id="rId30"/>
    <p:sldId id="353" r:id="rId31"/>
    <p:sldId id="383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3D87B7"/>
    <a:srgbClr val="20396D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86452" autoAdjust="0"/>
  </p:normalViewPr>
  <p:slideViewPr>
    <p:cSldViewPr>
      <p:cViewPr varScale="1">
        <p:scale>
          <a:sx n="68" d="100"/>
          <a:sy n="68" d="100"/>
        </p:scale>
        <p:origin x="114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938" y="0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4633A84-D730-4DB1-B585-7559B92CE5D8}" type="datetimeFigureOut">
              <a:rPr lang="en-US"/>
              <a:pPr>
                <a:defRPr/>
              </a:pPr>
              <a:t>7/24/2024</a:t>
            </a:fld>
            <a:endParaRPr lang="en-US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967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C669EC8-97E7-4C24-A864-1853E75085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98575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56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53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720" y="4415790"/>
            <a:ext cx="514096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32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32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82C5A2EE-74B4-4329-B2EC-6DFE0575ED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45560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number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1143000"/>
            <a:ext cx="7772400" cy="553998"/>
          </a:xfrm>
        </p:spPr>
        <p:txBody>
          <a:bodyPr lIns="0" tIns="0" rIns="0" bIns="0" anchor="t" anchorCtr="0">
            <a:spAutoFit/>
          </a:bodyPr>
          <a:lstStyle>
            <a:lvl1pPr>
              <a:defRPr sz="3600" b="1" i="0" baseline="0">
                <a:solidFill>
                  <a:srgbClr val="000099"/>
                </a:solidFill>
              </a:defRPr>
            </a:lvl1pPr>
          </a:lstStyle>
          <a:p>
            <a:r>
              <a:rPr lang="en-US" dirty="0"/>
              <a:t>Chapter number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905000" y="2209800"/>
            <a:ext cx="5334000" cy="2971800"/>
          </a:xfrm>
        </p:spPr>
        <p:txBody>
          <a:bodyPr/>
          <a:lstStyle>
            <a:lvl1pPr marL="0" indent="0" algn="ctr">
              <a:buNone/>
              <a:defRPr sz="4800" b="1" baseline="0"/>
            </a:lvl1pPr>
          </a:lstStyle>
          <a:p>
            <a:pPr lvl="0"/>
            <a:r>
              <a:rPr lang="en-US" dirty="0"/>
              <a:t>Chapter title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590800" y="6248400"/>
            <a:ext cx="3962400" cy="457200"/>
          </a:xfrm>
        </p:spPr>
        <p:txBody>
          <a:bodyPr/>
          <a:lstStyle/>
          <a:p>
            <a:pPr>
              <a:defRPr/>
            </a:pPr>
            <a:r>
              <a:rPr lang="en-US" dirty="0" err="1"/>
              <a:t>Murach's</a:t>
            </a:r>
            <a:r>
              <a:rPr lang="en-US" dirty="0"/>
              <a:t> Python Programming (2nd Ed.)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C2,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3205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Image_Text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12800" y="1062758"/>
            <a:ext cx="7391400" cy="1756642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12800" y="2895600"/>
            <a:ext cx="7315200" cy="163340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812800" y="4605202"/>
            <a:ext cx="7391400" cy="1414598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246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gure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297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4876800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590800" y="6248400"/>
            <a:ext cx="3962400" cy="457200"/>
          </a:xfrm>
        </p:spPr>
        <p:txBody>
          <a:bodyPr/>
          <a:lstStyle/>
          <a:p>
            <a:pPr>
              <a:defRPr/>
            </a:pPr>
            <a:r>
              <a:rPr lang="en-US" dirty="0" err="1"/>
              <a:t>Murach's</a:t>
            </a:r>
            <a:r>
              <a:rPr lang="en-US" dirty="0"/>
              <a:t> Python Programming (2nd Ed.)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C2,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73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914400" y="1143000"/>
            <a:ext cx="7315200" cy="4800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590800" y="6248400"/>
            <a:ext cx="3962400" cy="457200"/>
          </a:xfrm>
        </p:spPr>
        <p:txBody>
          <a:bodyPr/>
          <a:lstStyle/>
          <a:p>
            <a:pPr>
              <a:defRPr/>
            </a:pPr>
            <a:r>
              <a:rPr lang="en-US" dirty="0" err="1"/>
              <a:t>Murach's</a:t>
            </a:r>
            <a:r>
              <a:rPr lang="en-US" dirty="0"/>
              <a:t> Python Programming (2nd Ed.)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C2,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222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Console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2743200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1295400" y="3892100"/>
            <a:ext cx="6934200" cy="2049956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590800" y="6248400"/>
            <a:ext cx="3962400" cy="457200"/>
          </a:xfrm>
        </p:spPr>
        <p:txBody>
          <a:bodyPr/>
          <a:lstStyle/>
          <a:p>
            <a:pPr>
              <a:defRPr/>
            </a:pPr>
            <a:r>
              <a:rPr lang="en-US" dirty="0" err="1"/>
              <a:t>Murach's</a:t>
            </a:r>
            <a:r>
              <a:rPr lang="en-US" dirty="0"/>
              <a:t> Python Programming (2nd Ed.)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C2,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3112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Console_Text_Console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990600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14"/>
          <p:cNvSpPr>
            <a:spLocks noGrp="1"/>
          </p:cNvSpPr>
          <p:nvPr>
            <p:ph type="body" sz="quarter" idx="16"/>
          </p:nvPr>
        </p:nvSpPr>
        <p:spPr>
          <a:xfrm>
            <a:off x="1295400" y="2150899"/>
            <a:ext cx="6934200" cy="815635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7"/>
          </p:nvPr>
        </p:nvSpPr>
        <p:spPr>
          <a:xfrm>
            <a:off x="838200" y="3347534"/>
            <a:ext cx="7391400" cy="1496734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1295400" y="4982112"/>
            <a:ext cx="6934200" cy="885288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590800" y="6248400"/>
            <a:ext cx="3962400" cy="457200"/>
          </a:xfrm>
        </p:spPr>
        <p:txBody>
          <a:bodyPr/>
          <a:lstStyle/>
          <a:p>
            <a:pPr>
              <a:defRPr/>
            </a:pPr>
            <a:r>
              <a:rPr lang="en-US" dirty="0" err="1"/>
              <a:t>Murach's</a:t>
            </a:r>
            <a:r>
              <a:rPr lang="en-US" dirty="0"/>
              <a:t> Python Programming (2nd Ed.)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C2,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291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sole_layou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1295400" y="1143000"/>
            <a:ext cx="6934200" cy="3200400"/>
          </a:xfrm>
          <a:solidFill>
            <a:schemeClr val="bg1">
              <a:lumMod val="95000"/>
            </a:schemeClr>
          </a:solidFill>
          <a:ln w="31750" cmpd="thickThin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590800" y="6248400"/>
            <a:ext cx="3962400" cy="457200"/>
          </a:xfrm>
        </p:spPr>
        <p:txBody>
          <a:bodyPr/>
          <a:lstStyle/>
          <a:p>
            <a:pPr>
              <a:defRPr/>
            </a:pPr>
            <a:r>
              <a:rPr lang="en-US" dirty="0" err="1"/>
              <a:t>Murach's</a:t>
            </a:r>
            <a:r>
              <a:rPr lang="en-US" dirty="0"/>
              <a:t> Python Programming (2nd Ed.)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C2,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901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_Text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914400" y="1066800"/>
            <a:ext cx="7315200" cy="2514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38200" y="3733800"/>
            <a:ext cx="7391400" cy="2209799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2028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_Image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914400" y="1066800"/>
            <a:ext cx="7315200" cy="2514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3730079"/>
            <a:ext cx="7391400" cy="457200"/>
          </a:xfrm>
        </p:spPr>
        <p:txBody>
          <a:bodyPr/>
          <a:lstStyle>
            <a:lvl1pPr marL="0" indent="0">
              <a:buNone/>
              <a:defRPr sz="2400" b="1">
                <a:solidFill>
                  <a:srgbClr val="000099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heading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5" hasCustomPrompt="1"/>
          </p:nvPr>
        </p:nvSpPr>
        <p:spPr>
          <a:xfrm>
            <a:off x="914400" y="4267200"/>
            <a:ext cx="7315200" cy="16764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Object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147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Image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24989"/>
            <a:ext cx="7315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defRPr sz="2400" b="1" i="0" baseline="0">
                <a:solidFill>
                  <a:srgbClr val="00009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12800" y="1062758"/>
            <a:ext cx="7391400" cy="2213842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12800" y="3319598"/>
            <a:ext cx="7315200" cy="24384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l">
              <a:defRPr sz="1400">
                <a:latin typeface="Times New Roman"/>
              </a:defRPr>
            </a:lvl1pPr>
          </a:lstStyle>
          <a:p>
            <a:pPr>
              <a:defRPr/>
            </a:pPr>
            <a:endParaRPr lang="en-US" dirty="0"/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Arial Narrow" pitchFamily="34" charset="0"/>
              </a:rPr>
              <a:t>C2,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4097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Rectangle 1"/>
          <p:cNvSpPr/>
          <p:nvPr/>
        </p:nvSpPr>
        <p:spPr bwMode="auto">
          <a:xfrm>
            <a:off x="0" y="6172200"/>
            <a:ext cx="9144000" cy="685800"/>
          </a:xfrm>
          <a:prstGeom prst="rect">
            <a:avLst/>
          </a:prstGeom>
          <a:solidFill>
            <a:srgbClr val="20396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" name="Date Placeholder 1"/>
          <p:cNvSpPr>
            <a:spLocks noGrp="1"/>
          </p:cNvSpPr>
          <p:nvPr>
            <p:ph type="dt" sz="half" idx="2"/>
          </p:nvPr>
        </p:nvSpPr>
        <p:spPr bwMode="auto">
          <a:xfrm>
            <a:off x="2743200" y="6248400"/>
            <a:ext cx="3657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800" b="1" i="1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3"/>
          </p:nvPr>
        </p:nvSpPr>
        <p:spPr bwMode="auto">
          <a:xfrm>
            <a:off x="76200" y="6248400"/>
            <a:ext cx="27432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500">
                <a:solidFill>
                  <a:schemeClr val="bg1"/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"/>
          </p:nvPr>
        </p:nvSpPr>
        <p:spPr bwMode="auto">
          <a:xfrm>
            <a:off x="6629400" y="6248400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900">
                <a:latin typeface="Arial Narrow" pitchFamily="34" charset="0"/>
              </a:defRPr>
            </a:lvl1pPr>
          </a:lstStyle>
          <a:p>
            <a:pPr algn="l">
              <a:defRPr/>
            </a:pPr>
            <a:endParaRPr lang="en-US" sz="1400" dirty="0">
              <a:latin typeface="Times New Roman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C2,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30" y="6397412"/>
            <a:ext cx="1228170" cy="2319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3" r:id="rId5"/>
    <p:sldLayoutId id="2147483681" r:id="rId6"/>
    <p:sldLayoutId id="2147483674" r:id="rId7"/>
    <p:sldLayoutId id="2147483676" r:id="rId8"/>
    <p:sldLayoutId id="2147483675" r:id="rId9"/>
    <p:sldLayoutId id="2147483684" r:id="rId10"/>
    <p:sldLayoutId id="2147483685" r:id="rId11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2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600200" y="2209800"/>
            <a:ext cx="5943600" cy="2971800"/>
          </a:xfrm>
        </p:spPr>
        <p:txBody>
          <a:bodyPr/>
          <a:lstStyle/>
          <a:p>
            <a:pPr>
              <a:spcBef>
                <a:spcPts val="24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Data Types and Variables</a:t>
            </a:r>
          </a:p>
          <a:p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A0B8EA-6E03-42B3-A2B1-506A2D98C2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C2,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5349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 with two operands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7FB036C-65F4-43E6-AB47-862E708CD20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1828800" marR="0" indent="-1828800">
              <a:spcBef>
                <a:spcPts val="600"/>
              </a:spcBef>
              <a:spcAft>
                <a:spcPts val="600"/>
              </a:spcAft>
              <a:tabLst>
                <a:tab pos="1828800" algn="l"/>
                <a:tab pos="1885950" algn="l"/>
                <a:tab pos="2114550" algn="l"/>
                <a:tab pos="3200400" algn="l"/>
              </a:tabLst>
            </a:pP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Example	Result</a:t>
            </a:r>
          </a:p>
          <a:p>
            <a:pPr marL="1828800" marR="0" indent="-1828800">
              <a:spcBef>
                <a:spcPts val="600"/>
              </a:spcBef>
              <a:spcAft>
                <a:spcPts val="600"/>
              </a:spcAft>
              <a:tabLst>
                <a:tab pos="2514600" algn="l"/>
                <a:tab pos="188595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5 + 4	9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828800" marR="0" indent="-1828800">
              <a:spcBef>
                <a:spcPts val="600"/>
              </a:spcBef>
              <a:spcAft>
                <a:spcPts val="600"/>
              </a:spcAft>
              <a:tabLst>
                <a:tab pos="2514600" algn="l"/>
                <a:tab pos="188595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25 / 4	6.25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828800" marR="0" indent="-1828800">
              <a:spcBef>
                <a:spcPts val="600"/>
              </a:spcBef>
              <a:spcAft>
                <a:spcPts val="600"/>
              </a:spcAft>
              <a:tabLst>
                <a:tab pos="2514600" algn="l"/>
                <a:tab pos="188595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25 // 4	6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828800" marR="0" indent="-1828800">
              <a:spcBef>
                <a:spcPts val="600"/>
              </a:spcBef>
              <a:spcAft>
                <a:spcPts val="600"/>
              </a:spcAft>
              <a:tabLst>
                <a:tab pos="2514600" algn="l"/>
                <a:tab pos="188595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25 % 4	1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828800" marR="0" indent="-1828800">
              <a:spcBef>
                <a:spcPts val="600"/>
              </a:spcBef>
              <a:spcAft>
                <a:spcPts val="600"/>
              </a:spcAft>
              <a:tabLst>
                <a:tab pos="2514600" algn="l"/>
                <a:tab pos="188595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3 ** 2	9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10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18772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order of precedence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D5EBFAF-CC33-4172-BA71-03743E5370F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685800" marR="0" indent="-685800">
              <a:spcBef>
                <a:spcPts val="600"/>
              </a:spcBef>
              <a:spcAft>
                <a:spcPts val="600"/>
              </a:spcAft>
              <a:tabLst>
                <a:tab pos="1149350" algn="l"/>
                <a:tab pos="3200400" algn="l"/>
                <a:tab pos="3771900" algn="l"/>
              </a:tabLst>
            </a:pP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Order	Operators	Direction</a:t>
            </a: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1149350" algn="l"/>
                <a:tab pos="3200400" algn="l"/>
                <a:tab pos="3771900" algn="l"/>
              </a:tabLst>
            </a:pP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	</a:t>
            </a: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**</a:t>
            </a:r>
            <a:r>
              <a:rPr lang="en-US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	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Left to right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1149350" algn="l"/>
                <a:tab pos="3200400" algn="l"/>
                <a:tab pos="3771900" algn="l"/>
              </a:tabLst>
            </a:pP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	</a:t>
            </a: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*  /  //</a:t>
            </a:r>
            <a:r>
              <a:rPr lang="en-US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%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Left to right 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1149350" algn="l"/>
                <a:tab pos="3200400" algn="l"/>
                <a:tab pos="3771900" algn="l"/>
              </a:tabLst>
            </a:pP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	</a:t>
            </a: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+  -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Left to right 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11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40089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4988"/>
            <a:ext cx="7315200" cy="670411"/>
          </a:xfrm>
        </p:spPr>
        <p:txBody>
          <a:bodyPr/>
          <a:lstStyle/>
          <a:p>
            <a:r>
              <a:rPr lang="en-US" dirty="0"/>
              <a:t>Examples that show the order of precedence </a:t>
            </a:r>
            <a:br>
              <a:rPr lang="en-US" dirty="0"/>
            </a:br>
            <a:r>
              <a:rPr lang="en-US" dirty="0"/>
              <a:t>and use of parentheses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C4AE7B3-C2DC-4AFC-96D2-CCCF6B5CDB3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447800"/>
            <a:ext cx="7391400" cy="449580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  <a:tabLst>
                <a:tab pos="1946275" algn="l"/>
                <a:tab pos="2514600" algn="l"/>
                <a:tab pos="2514600" algn="l"/>
                <a:tab pos="3200400" algn="l"/>
              </a:tabLst>
            </a:pP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Example	Result</a:t>
            </a: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1946275" algn="l"/>
                <a:tab pos="2514600" algn="l"/>
                <a:tab pos="2514600" algn="l"/>
                <a:tab pos="32004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3 + 4 * 5	23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(the multiplication is done first)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1946275" algn="l"/>
                <a:tab pos="2514600" algn="l"/>
                <a:tab pos="2514600" algn="l"/>
                <a:tab pos="32004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(3 + 4) * 5	35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(the addition is done first)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12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03081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 that calculates sales tax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D65FECE-D8C0-4F53-9944-E6B97752DDE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572135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subtotal = 200.00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572135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tax_percent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.05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572135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tax_amount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subtotal *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tax_percent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# 10.0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572135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grand_total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subtotal +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tax_amount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# 210.0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that calculates the perimeter of a rectangle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572135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width = 4.25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572135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length = 8.5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572135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perimeter = (2 * width) + (2 * length)     # 25.5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13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21289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floating-point result that isn’t precise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B491265-5419-4A7C-ABDA-020462E726B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subtotal = 74.95               # subtotal = 74.95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tax = subtotal * .1            # tax = 7.495000000000001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14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71630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2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600200" y="2209800"/>
            <a:ext cx="5943600" cy="2971800"/>
          </a:xfrm>
        </p:spPr>
        <p:txBody>
          <a:bodyPr/>
          <a:lstStyle/>
          <a:p>
            <a:pPr>
              <a:spcBef>
                <a:spcPts val="24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Arithmetic Operators</a:t>
            </a:r>
          </a:p>
          <a:p>
            <a:pPr>
              <a:spcBef>
                <a:spcPts val="2400"/>
              </a:spcBef>
              <a:spcAft>
                <a:spcPts val="600"/>
              </a:spcAft>
              <a:tabLst>
                <a:tab pos="1371600" algn="l"/>
              </a:tabLst>
            </a:pPr>
            <a:endParaRPr lang="en-US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A0B8EA-6E03-42B3-A2B1-506A2D98C2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C2,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15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35302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2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600200" y="2209800"/>
            <a:ext cx="5943600" cy="2971800"/>
          </a:xfrm>
        </p:spPr>
        <p:txBody>
          <a:bodyPr/>
          <a:lstStyle/>
          <a:p>
            <a:pPr>
              <a:spcBef>
                <a:spcPts val="24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Compound Assignment Operators</a:t>
            </a:r>
          </a:p>
          <a:p>
            <a:pPr>
              <a:spcBef>
                <a:spcPts val="2400"/>
              </a:spcBef>
              <a:spcAft>
                <a:spcPts val="600"/>
              </a:spcAft>
              <a:tabLst>
                <a:tab pos="1371600" algn="l"/>
              </a:tabLst>
            </a:pPr>
            <a:endParaRPr lang="en-US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2400"/>
              </a:spcBef>
              <a:spcAft>
                <a:spcPts val="600"/>
              </a:spcAft>
              <a:tabLst>
                <a:tab pos="1371600" algn="l"/>
              </a:tabLst>
            </a:pPr>
            <a:endParaRPr lang="en-US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A0B8EA-6E03-42B3-A2B1-506A2D98C2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C2,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16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8590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most useful compound assignment operators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CEFF0D9-E006-4811-8D0A-3D23054BDC6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+=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-=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*=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Two ways to increment the number in a variable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counter = 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counter = counter + 1      # counter = 1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counter += 1               # counter = 2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that adds two numbers to a variable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score_total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0            #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score_total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  <a:b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score_total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+= 70          #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score_total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70</a:t>
            </a:r>
            <a:b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score_total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+= 80          #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score_total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150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17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93321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compound assignment operator examples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BFD7333-5049-4301-8DE7-41BA3E86E0E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total = 1000.0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total += 100.0             # total = 1100.0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counter = 10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counter -= 1               # counter = 9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price = 100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price *= .8                # price = 80.0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18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50040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2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600200" y="2209800"/>
            <a:ext cx="5943600" cy="2971800"/>
          </a:xfrm>
        </p:spPr>
        <p:txBody>
          <a:bodyPr/>
          <a:lstStyle/>
          <a:p>
            <a:pPr>
              <a:spcBef>
                <a:spcPts val="24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Compound Assignment Operators</a:t>
            </a:r>
          </a:p>
          <a:p>
            <a:pPr>
              <a:spcBef>
                <a:spcPts val="2400"/>
              </a:spcBef>
              <a:spcAft>
                <a:spcPts val="600"/>
              </a:spcAft>
              <a:tabLst>
                <a:tab pos="1371600" algn="l"/>
              </a:tabLst>
            </a:pPr>
            <a:endParaRPr lang="en-US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2400"/>
              </a:spcBef>
              <a:spcAft>
                <a:spcPts val="600"/>
              </a:spcAft>
              <a:tabLst>
                <a:tab pos="1371600" algn="l"/>
              </a:tabLst>
            </a:pPr>
            <a:endParaRPr lang="en-US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A0B8EA-6E03-42B3-A2B1-506A2D98C2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C2,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19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17015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Three Python data types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A5C0D40-6039-4A88-BF8A-31C1407DE5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4876800"/>
          </a:xfrm>
        </p:spPr>
        <p:txBody>
          <a:bodyPr/>
          <a:lstStyle/>
          <a:p>
            <a:pPr marL="3313113" indent="-3313113">
              <a:spcBef>
                <a:spcPts val="600"/>
              </a:spcBef>
              <a:spcAft>
                <a:spcPts val="600"/>
              </a:spcAft>
              <a:tabLst>
                <a:tab pos="1541463" algn="l"/>
              </a:tabLst>
            </a:pP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Data type	Name	Examples</a:t>
            </a:r>
          </a:p>
          <a:p>
            <a:pPr marL="3313113" marR="0" indent="-3313113">
              <a:spcBef>
                <a:spcPts val="600"/>
              </a:spcBef>
              <a:spcAft>
                <a:spcPts val="600"/>
              </a:spcAft>
              <a:tabLst>
                <a:tab pos="1541463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str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en-US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"</a:t>
            </a: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Mike</a:t>
            </a:r>
            <a:r>
              <a:rPr lang="en-US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"</a:t>
            </a: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en-US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"</a:t>
            </a: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40</a:t>
            </a:r>
            <a:r>
              <a:rPr lang="en-US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"</a:t>
            </a: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  </a:t>
            </a:r>
            <a:b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</a:br>
            <a:r>
              <a:rPr lang="en-US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Please enter name: </a:t>
            </a:r>
            <a:r>
              <a:rPr lang="en-US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endParaRPr lang="en-US" sz="1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313113" marR="0" indent="-3313113">
              <a:spcBef>
                <a:spcPts val="600"/>
              </a:spcBef>
              <a:spcAft>
                <a:spcPts val="600"/>
              </a:spcAft>
              <a:tabLst>
                <a:tab pos="1541463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Integer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21      450      0     -25</a:t>
            </a:r>
            <a:endParaRPr lang="en-US" sz="1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313113" marR="0" indent="-3313113">
              <a:spcBef>
                <a:spcPts val="600"/>
              </a:spcBef>
              <a:spcAft>
                <a:spcPts val="600"/>
              </a:spcAft>
              <a:tabLst>
                <a:tab pos="1541463" algn="l"/>
              </a:tabLst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float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Floating-point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21.9    450.25   0.01  -25.2  3.1416</a:t>
            </a:r>
            <a:endParaRPr lang="en-US" sz="1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40486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2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600200" y="2209800"/>
            <a:ext cx="5943600" cy="2971800"/>
          </a:xfrm>
        </p:spPr>
        <p:txBody>
          <a:bodyPr/>
          <a:lstStyle/>
          <a:p>
            <a:pPr>
              <a:spcBef>
                <a:spcPts val="24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Arithmetic Operators</a:t>
            </a:r>
          </a:p>
          <a:p>
            <a:pPr>
              <a:spcBef>
                <a:spcPts val="2400"/>
              </a:spcBef>
              <a:spcAft>
                <a:spcPts val="600"/>
              </a:spcAft>
              <a:tabLst>
                <a:tab pos="1371600" algn="l"/>
              </a:tabLst>
            </a:pPr>
            <a:endParaRPr lang="en-US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A0B8EA-6E03-42B3-A2B1-506A2D98C2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C2,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20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62839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Python shell after some numeric testing</a:t>
            </a:r>
          </a:p>
        </p:txBody>
      </p:sp>
      <p:pic>
        <p:nvPicPr>
          <p:cNvPr id="7" name="Content Placeholder 6" descr="Refer to page 43 in the textbook.">
            <a:extLst>
              <a:ext uri="{FF2B5EF4-FFF2-40B4-BE49-F238E27FC236}">
                <a16:creationId xmlns:a16="http://schemas.microsoft.com/office/drawing/2014/main" id="{265FF461-F138-4D89-962E-862FB4D431F3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676400" y="1219200"/>
            <a:ext cx="4800600" cy="4592574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21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77577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use the shell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29FAB2D-CD59-45D5-924F-1432B597820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To test a statement, type it at the prompt and press the Enter key. You can also type the name of a variable at the prompt to see what its value is.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Any variables that you create remain active for the current session. As a result, you can use them in statements that you enter later in the same session.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To retype your previous entry, press </a:t>
            </a:r>
            <a:r>
              <a:rPr lang="en-US" spc="-1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Alt+p</a:t>
            </a: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(Windows) or </a:t>
            </a:r>
            <a:r>
              <a:rPr lang="en-US" spc="-1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Command+p</a:t>
            </a: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(macOS).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To cycle through all of the previous entries, continue pressing the </a:t>
            </a:r>
            <a:r>
              <a:rPr lang="en-US" spc="-1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Alt+p</a:t>
            </a: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(Windows) or </a:t>
            </a:r>
            <a:r>
              <a:rPr lang="en-US" spc="-1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Command+p</a:t>
            </a: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(macOS) keystroke until the entry you want is displayed at the prompt.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22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62012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2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600200" y="2209800"/>
            <a:ext cx="5943600" cy="2971800"/>
          </a:xfrm>
        </p:spPr>
        <p:txBody>
          <a:bodyPr/>
          <a:lstStyle/>
          <a:p>
            <a:pPr>
              <a:spcBef>
                <a:spcPts val="24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Strings and</a:t>
            </a:r>
            <a:b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String Operators</a:t>
            </a:r>
          </a:p>
          <a:p>
            <a:pPr>
              <a:spcBef>
                <a:spcPts val="2400"/>
              </a:spcBef>
              <a:spcAft>
                <a:spcPts val="600"/>
              </a:spcAft>
              <a:tabLst>
                <a:tab pos="1371600" algn="l"/>
              </a:tabLst>
            </a:pPr>
            <a:endParaRPr lang="en-US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A0B8EA-6E03-42B3-A2B1-506A2D98C2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C2,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23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828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assign strings to variables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94F8328-A26D-4FAC-8FB2-3BEB50A007E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first_name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"Bob"                   # Bob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last_name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'Smith'                  # Smith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name = ""                            # (empty string)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name = "Bob Smith"                   # Bob Smith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24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26978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CE37E4-854E-427A-8ACB-9F03ED83C4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join strings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7C841F-BD2B-43CF-AD2F-BBCE1275C41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228600" marR="0">
              <a:spcBef>
                <a:spcPts val="600"/>
              </a:spcBef>
              <a:spcAft>
                <a:spcPts val="3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 the + operator</a:t>
            </a:r>
          </a:p>
          <a:p>
            <a:pPr marL="22860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name = 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last_name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 ", " + 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first_name</a:t>
            </a:r>
            <a:endParaRPr lang="en-US" sz="16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name is "Smith, Bob"</a:t>
            </a:r>
          </a:p>
          <a:p>
            <a:pPr marL="228600" marR="0">
              <a:spcBef>
                <a:spcPts val="600"/>
              </a:spcBef>
              <a:spcAft>
                <a:spcPts val="3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 an f-string</a:t>
            </a:r>
          </a:p>
          <a:p>
            <a:pPr marL="22860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name = f"{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last_name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}, {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first_name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}"</a:t>
            </a:r>
          </a:p>
          <a:p>
            <a:pPr marL="22860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name is "Smith, Bob"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A3BA63-53D3-4FA5-A903-B64BDC8F2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E230CA-D283-476C-92CD-7655DB316B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674F4C-1B31-410D-A877-C060AB3E45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C2,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25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4079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err="1"/>
              <a:t>str</a:t>
            </a:r>
            <a:r>
              <a:rPr lang="en-US" dirty="0"/>
              <a:t>() function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B545248-99D4-49CF-9ED9-FDC526252A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str(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data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join a string and a number</a:t>
            </a:r>
          </a:p>
          <a:p>
            <a:pPr marL="22860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name = "Bob Smith"</a:t>
            </a:r>
          </a:p>
          <a:p>
            <a:pPr marL="22860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age = 40</a:t>
            </a:r>
          </a:p>
          <a:p>
            <a:pPr marL="228600" marR="0">
              <a:spcBef>
                <a:spcPts val="600"/>
              </a:spcBef>
              <a:spcAft>
                <a:spcPts val="3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 the + operator and the str() function</a:t>
            </a:r>
          </a:p>
          <a:p>
            <a:pPr marL="22860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message = name + " is " + str(age) + " years old."</a:t>
            </a:r>
          </a:p>
          <a:p>
            <a:pPr marL="228600" marR="0">
              <a:spcBef>
                <a:spcPts val="600"/>
              </a:spcBef>
              <a:spcAft>
                <a:spcPts val="3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 an f-string</a:t>
            </a:r>
          </a:p>
          <a:p>
            <a:pPr marL="22860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message = f"{name} is {age} years old."</a:t>
            </a:r>
          </a:p>
          <a:p>
            <a:pPr marL="22860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str() function not needed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26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21201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escape sequences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1345864-5D31-4D96-9DB5-229F00440E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1828800" indent="-1828800">
              <a:spcBef>
                <a:spcPts val="600"/>
              </a:spcBef>
              <a:spcAft>
                <a:spcPts val="600"/>
              </a:spcAft>
              <a:tabLst>
                <a:tab pos="2514600" algn="l"/>
                <a:tab pos="2514600" algn="l"/>
              </a:tabLst>
            </a:pP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Sequence	Character</a:t>
            </a:r>
          </a:p>
          <a:p>
            <a:pPr marL="1828800" marR="0" indent="-1828800">
              <a:spcBef>
                <a:spcPts val="600"/>
              </a:spcBef>
              <a:spcAft>
                <a:spcPts val="600"/>
              </a:spcAft>
              <a:tabLst>
                <a:tab pos="2514600" algn="l"/>
                <a:tab pos="2514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\n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New line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828800" marR="0" indent="-1828800">
              <a:spcBef>
                <a:spcPts val="600"/>
              </a:spcBef>
              <a:spcAft>
                <a:spcPts val="600"/>
              </a:spcAft>
              <a:tabLst>
                <a:tab pos="2514600" algn="l"/>
                <a:tab pos="2514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\t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Tab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828800" marR="0" indent="-1828800">
              <a:spcBef>
                <a:spcPts val="600"/>
              </a:spcBef>
              <a:spcAft>
                <a:spcPts val="600"/>
              </a:spcAft>
              <a:tabLst>
                <a:tab pos="2514600" algn="l"/>
                <a:tab pos="2514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\r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Return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828800" marR="0" indent="-1828800">
              <a:spcBef>
                <a:spcPts val="600"/>
              </a:spcBef>
              <a:spcAft>
                <a:spcPts val="600"/>
              </a:spcAft>
              <a:tabLst>
                <a:tab pos="2514600" algn="l"/>
                <a:tab pos="2514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\"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Quotation mark in a double quoted string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828800" marR="0" indent="-1828800">
              <a:spcBef>
                <a:spcPts val="600"/>
              </a:spcBef>
              <a:spcAft>
                <a:spcPts val="600"/>
              </a:spcAft>
              <a:tabLst>
                <a:tab pos="2514600" algn="l"/>
                <a:tab pos="2514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\'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Quotation mark in a single quoted string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828800" marR="0" indent="-1828800">
              <a:spcBef>
                <a:spcPts val="600"/>
              </a:spcBef>
              <a:spcAft>
                <a:spcPts val="600"/>
              </a:spcAft>
              <a:tabLst>
                <a:tab pos="2514600" algn="l"/>
                <a:tab pos="2514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\\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Backslash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27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21150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59D07C-28EA-423B-8C94-30BE489A5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Implicit continuation of a string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1036EC-0A39-4A66-8DB6-88AF7FEF4A9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228600" marR="0">
              <a:spcBef>
                <a:spcPts val="600"/>
              </a:spcBef>
              <a:spcAft>
                <a:spcPts val="3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 the + operator</a:t>
            </a:r>
          </a:p>
          <a:p>
            <a:pPr marL="22860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print("Name: " + name + "\n" +</a:t>
            </a:r>
          </a:p>
          <a:p>
            <a:pPr marL="22860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"Age:  " + str(age))</a:t>
            </a:r>
          </a:p>
          <a:p>
            <a:pPr marL="228600" marR="0">
              <a:spcBef>
                <a:spcPts val="600"/>
              </a:spcBef>
              <a:spcAft>
                <a:spcPts val="3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 an f-string</a:t>
            </a:r>
          </a:p>
          <a:p>
            <a:pPr marL="22860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f"Name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{name}\n"</a:t>
            </a:r>
          </a:p>
          <a:p>
            <a:pPr marL="228600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f"Age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 {age}")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60620D-5431-454D-953F-7648911D02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E962A-E93F-41F6-B81E-C44E6600DC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C8AB60-38C0-4832-B463-969D942781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C2,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28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11461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new line character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3CD7008-BBD4-4728-AC71-B6B67C6005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815635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print("Title: Python Programming\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nQuantity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5")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Displayed on the console</a:t>
            </a:r>
          </a:p>
          <a:p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4B73691-BA1B-49A8-8E6D-22DC6A884BE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95400" y="1905001"/>
            <a:ext cx="5562600" cy="6096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Title: Python Programming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Quantity: 5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18719E8-3C7F-40D7-958D-7DD72311666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8200" y="2743200"/>
            <a:ext cx="7391400" cy="1253578"/>
          </a:xfrm>
        </p:spPr>
        <p:txBody>
          <a:bodyPr/>
          <a:lstStyle/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tab and new line characters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print("Title:\t\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tPython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Programming\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nQuantity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:\t5")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Displayed on the console</a:t>
            </a:r>
          </a:p>
          <a:p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EF13101-DE97-4F6A-B701-74FAB37D9A4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4038600"/>
            <a:ext cx="5562600" cy="6096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Title:          Python Programming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Quantity:       5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29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75651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 that initializes variables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07F64A8-0762-4EC9-AA84-6ED7C0118AD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620000" cy="48768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first_name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"Mike"    # sets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first_name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 a str of "Mike"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quantity1 = 3          # sets quantity1 to an int of 3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quantity2 = 5          # sets quantity2 to an int of 5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list_price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19.99     # sets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list_price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 a float of 19.99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that assigns new values </a:t>
            </a:r>
            <a:b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 the variables above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first_name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"Joel"    # sets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first_name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 a str of "Joel"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quantity1 = 10         # sets quantity1 to an int of 10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quantity1 = quantity2  # sets quantity1 to an int of 5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quantity1 = "15"       # sets quantity1 to a str of "15"</a:t>
            </a:r>
          </a:p>
          <a:p>
            <a:pPr marL="0" marR="0">
              <a:spcBef>
                <a:spcPts val="1200"/>
              </a:spcBef>
              <a:spcAft>
                <a:spcPts val="300"/>
              </a:spcAft>
            </a:pPr>
            <a:r>
              <a:rPr lang="en-US" sz="2400" b="1" dirty="0">
                <a:solidFill>
                  <a:srgbClr val="00009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that assigns values to two variables</a:t>
            </a:r>
          </a:p>
          <a:p>
            <a:pPr marL="344488" marR="0">
              <a:spcBef>
                <a:spcPts val="0"/>
              </a:spcBef>
              <a:spcAft>
                <a:spcPts val="300"/>
              </a:spcAft>
              <a:tabLst>
                <a:tab pos="1371600" algn="l"/>
              </a:tabLst>
            </a:pP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quantity1 = 3, </a:t>
            </a:r>
            <a:r>
              <a:rPr lang="en-US" sz="14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list_price</a:t>
            </a:r>
            <a:r>
              <a:rPr lang="en-US" sz="14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19.99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that causes an error due to incorrect case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quantity1 = Quantity2  #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NameError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'Quantity2' is not defined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3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2279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backslash in a Windows path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A81A50E-E593-4FA6-9C3E-6D3B3EAF2A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876602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print("C:\\murach\\python")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Displayed on the console</a:t>
            </a:r>
          </a:p>
          <a:p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9785C31-EE5E-41CC-99C0-F34EA586EE4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95400" y="1922299"/>
            <a:ext cx="5105400" cy="36370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C:\murach\python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3F8BF61-C664-41A7-BA60-2D6AECC716D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8200" y="2590800"/>
            <a:ext cx="7391400" cy="1496734"/>
          </a:xfrm>
        </p:spPr>
        <p:txBody>
          <a:bodyPr/>
          <a:lstStyle/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Four ways to include quotation marks in a string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"Type \"x\" to exit"  # String is: Type "x" to exit.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'Type \'x\' to exit'  # String is: Type 'x' to exit.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"Type 'x' to exit"    # String is: Type 'x' to exit.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'Type "x" to exit'    # String is: Type "x" to exit.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30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28716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2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600200" y="2209800"/>
            <a:ext cx="5943600" cy="2971800"/>
          </a:xfrm>
        </p:spPr>
        <p:txBody>
          <a:bodyPr/>
          <a:lstStyle/>
          <a:p>
            <a:pPr>
              <a:spcBef>
                <a:spcPts val="24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Strings and</a:t>
            </a:r>
            <a:b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String Operators</a:t>
            </a:r>
          </a:p>
          <a:p>
            <a:pPr>
              <a:spcBef>
                <a:spcPts val="2400"/>
              </a:spcBef>
              <a:spcAft>
                <a:spcPts val="600"/>
              </a:spcAft>
              <a:tabLst>
                <a:tab pos="1371600" algn="l"/>
              </a:tabLst>
            </a:pPr>
            <a:endParaRPr lang="en-US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A0B8EA-6E03-42B3-A2B1-506A2D98C2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C2,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31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70937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Python shell with string testing</a:t>
            </a:r>
          </a:p>
        </p:txBody>
      </p:sp>
      <p:pic>
        <p:nvPicPr>
          <p:cNvPr id="7" name="Content Placeholder 6" descr="Refer to page 49 in the textbook.">
            <a:extLst>
              <a:ext uri="{FF2B5EF4-FFF2-40B4-BE49-F238E27FC236}">
                <a16:creationId xmlns:a16="http://schemas.microsoft.com/office/drawing/2014/main" id="{50C5728D-3F79-4E8E-868B-0ED88A8A2BE3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295400" y="1142999"/>
            <a:ext cx="5715000" cy="4637049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32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552861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Review of how to use the shell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9142027-9C6D-4AF4-B53D-5D8BDD733C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To test a statement, type it at the prompt and press the Enter key. You can also type the name of a variable at the prompt to see what its value is.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Any variables that you create remain active for the current session. As a result, you can use them in statements that you enter later in the same session.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To retype the previous statement on Windows, press </a:t>
            </a:r>
            <a:r>
              <a:rPr lang="en-US" spc="-1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Alt+p</a:t>
            </a: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To cycle through all of the previous statements, continue pressing </a:t>
            </a:r>
            <a:r>
              <a:rPr lang="en-US" spc="-1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Alt+p</a:t>
            </a: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On macOS, use </a:t>
            </a:r>
            <a:r>
              <a:rPr lang="en-US" spc="-1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Command+p</a:t>
            </a: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33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487590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syntax of the print() function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E801514-7CF8-43EA-8127-EFE377DEE7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data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[,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sep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=' '][, end='</a:t>
            </a:r>
            <a:r>
              <a:rPr lang="en-US" sz="1600" b="1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\</a:t>
            </a:r>
            <a:r>
              <a:rPr lang="en-US" sz="1600" b="1" i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])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Three print() functions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print(19.99)                       # 19.99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print("Price:", 19.99)             # Price: 19.99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print(1, 2, 3, 4)                  # 1 2 3 4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34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511938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 ways to get the same result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82FCF6C-9372-425A-B501-962E3A477E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2971800"/>
          </a:xfrm>
        </p:spPr>
        <p:txBody>
          <a:bodyPr/>
          <a:lstStyle/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print() function that receives four arguments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print("Total Score:",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score_total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"\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nAverage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Score:",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average_score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print() function that receives one string </a:t>
            </a:r>
            <a:b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as the argument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f"Total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Score: {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score_total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}"</a:t>
            </a:r>
          </a:p>
          <a:p>
            <a:pPr marL="344488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f"\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nAverage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Score: {</a:t>
            </a:r>
            <a:r>
              <a:rPr lang="en-US" sz="1600" b="1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average_score</a:t>
            </a:r>
            <a:r>
              <a:rPr lang="en-US" sz="1600" b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}")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data that’s displayed by both functions</a:t>
            </a:r>
          </a:p>
          <a:p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F71ED46-E2F8-4814-83C7-166857220C2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3806279"/>
            <a:ext cx="5105400" cy="6096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Total Score: 240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Average Score: 80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35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707395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 that use the </a:t>
            </a:r>
            <a:r>
              <a:rPr lang="en-US" dirty="0" err="1"/>
              <a:t>sep</a:t>
            </a:r>
            <a:r>
              <a:rPr lang="en-US" dirty="0"/>
              <a:t> and end arguments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BF60428-101F-44DD-81BB-5765BEA6CB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print(1,2,3,4,sep=' | ')      # 1 | 2 | 3 | 4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print(1,2,3,4,end='!!!')      # 1 2 3 4!!!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36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601065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input() function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EB3C2EC-3001-4144-822E-F79795B2DCC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2049956"/>
          </a:xfrm>
        </p:spPr>
        <p:txBody>
          <a:bodyPr/>
          <a:lstStyle/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input([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prompt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]) 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that gets string input from the user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first_name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input("Enter your first name: 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f"Hello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{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first_name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}!")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console</a:t>
            </a:r>
          </a:p>
          <a:p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6071D6D-7495-4AC1-AE18-1D605612EE9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3048000"/>
            <a:ext cx="5105400" cy="6037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your first name: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Mike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Hello, Mike!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37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058983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Another way to get input from the user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5ADC298-6A1A-43E7-872D-2D843F87A2F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12954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print("What is your first name?")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first_name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input()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f"Hello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{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first_name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}!")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console</a:t>
            </a:r>
          </a:p>
          <a:p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840AC5A-E6C2-4D6E-A7EC-9DDCDC3AA94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2362200"/>
            <a:ext cx="5105400" cy="8323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What is your first name?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Mike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Hello, Mike!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38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31183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 that attempts to get numeric input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B78F4FB-6916-430A-BF17-71E67A0B6C3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score_total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score = input("Enter your score: 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score_total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+= score      # causes an error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# because score is a string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39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36828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code literal values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6A44398-7174-4380-A8AC-B62470495A1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To code a </a:t>
            </a:r>
            <a:r>
              <a:rPr lang="en-US" i="1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literal value</a:t>
            </a: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for a string, enclose the characters of the string in single or double quotation marks. This is called a </a:t>
            </a:r>
            <a:r>
              <a:rPr lang="en-US" i="1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string literal</a:t>
            </a: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To code a literal value for a number, code the number without quotation marks. This is called a </a:t>
            </a:r>
            <a:r>
              <a:rPr lang="en-US" i="1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numeric literal</a:t>
            </a: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4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439606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Three functions for working with numbers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0219A61-1784-427F-9D48-31BD0667B13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int(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data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float(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data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marR="274320">
              <a:spcBef>
                <a:spcPts val="0"/>
              </a:spcBef>
              <a:spcAft>
                <a:spcPts val="600"/>
              </a:spcAft>
            </a:pP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round(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number 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[,</a:t>
            </a:r>
            <a:r>
              <a:rPr lang="en-US" sz="1600" b="1" i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digits</a:t>
            </a:r>
            <a:r>
              <a:rPr lang="en-US" sz="1600" b="1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]) </a:t>
            </a:r>
            <a:endParaRPr lang="en-US" sz="1600" spc="-1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 that causes an exception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x = 15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y = "5"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z = x + y	#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TypeError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can't add an int to a str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using the int() function fixes the exception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s-E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x = 15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s-E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y = "5"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s-E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z = x + </a:t>
            </a:r>
            <a:r>
              <a:rPr lang="es-E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s-E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(y)	# z </a:t>
            </a:r>
            <a:r>
              <a:rPr lang="es-E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s-E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20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40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28373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 that gets an </a:t>
            </a:r>
            <a:r>
              <a:rPr lang="en-US" dirty="0" err="1"/>
              <a:t>int</a:t>
            </a:r>
            <a:r>
              <a:rPr lang="en-US" dirty="0"/>
              <a:t> value from the user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D8C59B9-6928-4EF7-8306-74962D2330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quantity = input("Enter the quantity: ")	# get str type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quantity = int(quantity)           # convert to int type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use chaining to get the value in one statement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quantity = int(input("Enter the quantity: "))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41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288114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 that gets a float value from the user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A17F7B4-BD40-4800-9EA6-3D3C0ACD477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price = input("Enter the price: ")      # get str type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price = float(price)           # convert to float type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use chaining to get the value in one statement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price = float(input("Enter the price: "))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42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222513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 that uses the round() function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71BCEFC-0DF3-4B1A-977F-BBBF91E5D1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miles_driven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150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gallons_used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5.875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mpg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miles_driven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gallons_used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# 25.53191489361702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mpg = round(mpg, 2)                # 25.53</a:t>
            </a:r>
          </a:p>
          <a:p>
            <a:pPr marL="347345" marR="0">
              <a:spcBef>
                <a:spcPts val="900"/>
              </a:spcBef>
              <a:spcAft>
                <a:spcPts val="600"/>
              </a:spcAft>
              <a:tabLst>
                <a:tab pos="1371600" algn="l"/>
                <a:tab pos="2743200" algn="l"/>
              </a:tabLst>
            </a:pPr>
            <a:r>
              <a:rPr lang="en-US" b="1" spc="-10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combine the last two statements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mpg = round(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miles_driven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gallons_used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2)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43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91440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console for the Miles Per Gallon program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5F0DFF1-D8B3-410D-846B-2938ED8CEB4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1143000"/>
            <a:ext cx="5562600" cy="20574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Miles Per Gallon program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miles driven:            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150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gallons of gas used:     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35.875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Miles Per Gallon:               4.18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Bye!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44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76086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for the Miles Per Gallon program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EB46955-C302-47D9-B118-6645DFE7E4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#!/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usr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/bin/env python3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display a title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print("The Miles Per Gallon program")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get input from the user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miles_driven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float(input("Enter miles driven:\t\t"))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gallons_used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float(input(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"Enter gallons of gas used:\t"))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calculate and round miles per gallon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mpg =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miles_driven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gallons_used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mpg = round(mpg, 2)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display the result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f"Miles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Per Gallon:\t\t{mpg}")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print("Bye!")</a:t>
            </a: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45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8830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console for the Test Scores program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445006B-1B1D-46A6-9E10-D92E9F569A6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5400" y="1143000"/>
            <a:ext cx="5105400" cy="3048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Test Scores program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3 test scores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======================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test score: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75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test score: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85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test score: 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95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======================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Total Score:   255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Average Score: 85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Bye!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46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240912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code for the Test Scores program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AB0A860-ECD8-4E05-9533-1C2648F018A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66800"/>
            <a:ext cx="7391400" cy="4953000"/>
          </a:xfrm>
        </p:spPr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#!/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usr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/bin/env python3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display a title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print("The Test Scores program")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print("Enter 3 test scores")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print("======================")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get scores from the user and accumulate the total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total_score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0       # initialize the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total_score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variable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total_score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+= int(input("Enter test score: "))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total_score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+= int(input("Enter test score: "))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total_score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+= int(input("Enter test score: "))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calculate average score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average_score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round(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total_score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/ 3)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format and display the result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print("======================")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print("Total Score:  ",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total_score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"\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nAverage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Score:", </a:t>
            </a:r>
            <a:r>
              <a:rPr lang="en-US" sz="14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average_score</a:t>
            </a: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print()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print("Bye!")</a:t>
            </a:r>
          </a:p>
          <a:p>
            <a:endParaRPr lang="en-US" sz="1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47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79289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Rules for naming variables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F541AA2-A2D0-42EB-8830-F10F1349A1C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 variable name must begin with a letter or underscore.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 variable name can’t contain spaces, punctuation, or special characters other than the underscore.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 variable name can’t begin with a number, but can use numbers later in the name.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 variable name can’t be the same as a </a:t>
            </a:r>
            <a:r>
              <a:rPr lang="en-US" i="1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keyword</a:t>
            </a: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that’s reserved by Python.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5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58447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Python keywords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65F49B9-28EA-450C-885B-A28FC709FF7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939925" algn="l"/>
                <a:tab pos="3427413" algn="l"/>
                <a:tab pos="5033963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and	except	lambda	while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939925" algn="l"/>
                <a:tab pos="3427413" algn="l"/>
                <a:tab pos="5033963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as	False	None	with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939925" algn="l"/>
                <a:tab pos="3427413" algn="l"/>
                <a:tab pos="5033963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assert	finally	nonlocal	yield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939925" algn="l"/>
                <a:tab pos="3427413" algn="l"/>
                <a:tab pos="5033963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break	for	not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939925" algn="l"/>
                <a:tab pos="3427413" algn="l"/>
                <a:tab pos="5033963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class	from	or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939925" algn="l"/>
                <a:tab pos="3427413" algn="l"/>
                <a:tab pos="5033963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continue	global	pass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939925" algn="l"/>
                <a:tab pos="3427413" algn="l"/>
                <a:tab pos="5033963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	if	raise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939925" algn="l"/>
                <a:tab pos="3427413" algn="l"/>
                <a:tab pos="5033963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	import	return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939925" algn="l"/>
                <a:tab pos="3427413" algn="l"/>
                <a:tab pos="5033963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	in	True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939925" algn="l"/>
                <a:tab pos="3427413" algn="l"/>
                <a:tab pos="5033963" algn="l"/>
              </a:tabLst>
            </a:pP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else	is	try</a:t>
            </a:r>
          </a:p>
          <a:p>
            <a:pPr>
              <a:tabLst>
                <a:tab pos="1828800" algn="l"/>
                <a:tab pos="3200400" algn="l"/>
              </a:tabLst>
            </a:pPr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6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16816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 naming styles for variables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0489DDE-3DB7-453D-99EE-6D73760E9E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variable_name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# underscore notation</a:t>
            </a:r>
          </a:p>
          <a:p>
            <a:pPr marL="347345" marR="0">
              <a:spcBef>
                <a:spcPts val="0"/>
              </a:spcBef>
              <a:spcAft>
                <a:spcPts val="0"/>
              </a:spcAft>
              <a:tabLst>
                <a:tab pos="1371600" algn="l"/>
              </a:tabLst>
            </a:pPr>
            <a:r>
              <a:rPr lang="en-US" sz="1600" b="1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variableName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	# camel case</a:t>
            </a:r>
          </a:p>
          <a:p>
            <a:pPr>
              <a:spcBef>
                <a:spcPts val="15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Recommendations for naming variables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Start all variable names with a lowercase letter.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Use underscore notation or camel case.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Use meaningful names that are easy to remember.</a:t>
            </a:r>
          </a:p>
          <a:p>
            <a:pPr marL="342900" marR="274320" lvl="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Don’t use the names of built-in functions, such as print().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7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5574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2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600200" y="2209800"/>
            <a:ext cx="5943600" cy="2971800"/>
          </a:xfrm>
        </p:spPr>
        <p:txBody>
          <a:bodyPr/>
          <a:lstStyle/>
          <a:p>
            <a:pPr>
              <a:spcBef>
                <a:spcPts val="24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Arithmetic Operators</a:t>
            </a:r>
          </a:p>
          <a:p>
            <a:pPr>
              <a:spcBef>
                <a:spcPts val="2400"/>
              </a:spcBef>
              <a:spcAft>
                <a:spcPts val="600"/>
              </a:spcAft>
              <a:tabLst>
                <a:tab pos="1371600" algn="l"/>
              </a:tabLst>
            </a:pPr>
            <a:endParaRPr lang="en-US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A0B8EA-6E03-42B3-A2B1-506A2D98C2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endParaRPr lang="en-US" sz="1400">
              <a:latin typeface="Times New Roman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C2, Slide </a:t>
            </a:r>
            <a:fld id="{BF5C1183-B085-4070-A402-C03A3F977D3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8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6620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Python’s arithmetic operators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6144852-30E3-4F52-AB86-74CA10D6B08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  <a:tabLst>
                <a:tab pos="1828800" algn="l"/>
                <a:tab pos="2514600" algn="l"/>
              </a:tabLst>
            </a:pP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Operator	Name</a:t>
            </a: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1828800" algn="l"/>
                <a:tab pos="2514600" algn="l"/>
              </a:tabLst>
            </a:pPr>
            <a:r>
              <a:rPr lang="en-US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Addition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1828800" algn="l"/>
                <a:tab pos="2514600" algn="l"/>
              </a:tabLst>
            </a:pPr>
            <a:r>
              <a:rPr lang="en-US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Subtraction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1828800" algn="l"/>
                <a:tab pos="2514600" algn="l"/>
              </a:tabLst>
            </a:pPr>
            <a:r>
              <a:rPr lang="en-US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Multiplication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1828800" algn="l"/>
                <a:tab pos="2514600" algn="l"/>
              </a:tabLst>
            </a:pPr>
            <a:r>
              <a:rPr lang="en-US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Division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1828800" algn="l"/>
                <a:tab pos="2514600" algn="l"/>
              </a:tabLst>
            </a:pPr>
            <a:r>
              <a:rPr lang="en-US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//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Integer division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1828800" algn="l"/>
                <a:tab pos="2514600" algn="l"/>
              </a:tabLst>
            </a:pPr>
            <a:r>
              <a:rPr lang="en-US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Modulo / Remainder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1828800" algn="l"/>
                <a:tab pos="2514600" algn="l"/>
              </a:tabLst>
            </a:pPr>
            <a:r>
              <a:rPr lang="en-US" b="1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**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Exponentiation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Murach's Python Programming (2nd Ed.)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2021, Mike Murach &amp; Associates,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 algn="r">
              <a:defRPr/>
            </a:pPr>
            <a:r>
              <a:rPr lang="en-US" sz="900">
                <a:solidFill>
                  <a:schemeClr val="bg1"/>
                </a:solidFill>
                <a:latin typeface="Arial Narrow" pitchFamily="34" charset="0"/>
              </a:rPr>
              <a:t>C2, Slide </a:t>
            </a:r>
            <a:fld id="{5ECE9829-65B2-40C6-AEFF-7C648FF56A9C}" type="slidenum">
              <a:rPr lang="en-US" sz="900" smtClean="0">
                <a:solidFill>
                  <a:schemeClr val="bg1"/>
                </a:solidFill>
                <a:latin typeface="Arial Narrow" pitchFamily="34" charset="0"/>
              </a:rPr>
              <a:pPr algn="r">
                <a:defRPr/>
              </a:pPr>
              <a:t>9</a:t>
            </a:fld>
            <a:endParaRPr lang="en-US" sz="9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1334275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 slides_with_titles_logo">
  <a:themeElements>
    <a:clrScheme name="Master slide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Master slid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slides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slides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MMA accessible slides.potx" id="{FA774D23-CD87-4BB6-B365-D73C968B11E5}" vid="{78B8C40C-25A7-4077-896B-60A8EE8B832F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MMA accessible slides</Template>
  <TotalTime>18977</TotalTime>
  <Words>3396</Words>
  <Application>Microsoft Office PowerPoint</Application>
  <PresentationFormat>On-screen Show (4:3)</PresentationFormat>
  <Paragraphs>511</Paragraphs>
  <Slides>47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3" baseType="lpstr">
      <vt:lpstr>Arial</vt:lpstr>
      <vt:lpstr>Arial Narrow</vt:lpstr>
      <vt:lpstr>Courier New</vt:lpstr>
      <vt:lpstr>Symbol</vt:lpstr>
      <vt:lpstr>Times New Roman</vt:lpstr>
      <vt:lpstr>Master slides_with_titles_logo</vt:lpstr>
      <vt:lpstr>Chapter 2</vt:lpstr>
      <vt:lpstr>Three Python data types</vt:lpstr>
      <vt:lpstr>Code that initializes variables</vt:lpstr>
      <vt:lpstr>How to code literal values</vt:lpstr>
      <vt:lpstr>Rules for naming variables</vt:lpstr>
      <vt:lpstr>Python keywords</vt:lpstr>
      <vt:lpstr>Two naming styles for variables</vt:lpstr>
      <vt:lpstr>Chapter 2</vt:lpstr>
      <vt:lpstr>Python’s arithmetic operators</vt:lpstr>
      <vt:lpstr>Examples with two operands</vt:lpstr>
      <vt:lpstr>The order of precedence</vt:lpstr>
      <vt:lpstr>Examples that show the order of precedence  and use of parentheses</vt:lpstr>
      <vt:lpstr>Code that calculates sales tax</vt:lpstr>
      <vt:lpstr>A floating-point result that isn’t precise</vt:lpstr>
      <vt:lpstr>Chapter 2</vt:lpstr>
      <vt:lpstr>Chapter 2</vt:lpstr>
      <vt:lpstr>The most useful compound assignment operators</vt:lpstr>
      <vt:lpstr>More compound assignment operator examples</vt:lpstr>
      <vt:lpstr>Chapter 2</vt:lpstr>
      <vt:lpstr>Chapter 2</vt:lpstr>
      <vt:lpstr>The Python shell after some numeric testing</vt:lpstr>
      <vt:lpstr>How to use the shell</vt:lpstr>
      <vt:lpstr>Chapter 2</vt:lpstr>
      <vt:lpstr>How to assign strings to variables</vt:lpstr>
      <vt:lpstr>How to join strings</vt:lpstr>
      <vt:lpstr>The str() function</vt:lpstr>
      <vt:lpstr>Common escape sequences</vt:lpstr>
      <vt:lpstr>Implicit continuation of a string</vt:lpstr>
      <vt:lpstr>The new line character</vt:lpstr>
      <vt:lpstr>The backslash in a Windows path</vt:lpstr>
      <vt:lpstr>Chapter 2</vt:lpstr>
      <vt:lpstr>The Python shell with string testing</vt:lpstr>
      <vt:lpstr>Review of how to use the shell</vt:lpstr>
      <vt:lpstr>The syntax of the print() function</vt:lpstr>
      <vt:lpstr>Two ways to get the same result</vt:lpstr>
      <vt:lpstr>Examples that use the sep and end arguments</vt:lpstr>
      <vt:lpstr>The input() function</vt:lpstr>
      <vt:lpstr>Another way to get input from the user</vt:lpstr>
      <vt:lpstr>Code that attempts to get numeric input</vt:lpstr>
      <vt:lpstr>Three functions for working with numbers</vt:lpstr>
      <vt:lpstr>Code that gets an int value from the user</vt:lpstr>
      <vt:lpstr>Code that gets a float value from the user</vt:lpstr>
      <vt:lpstr>Code that uses the round() function</vt:lpstr>
      <vt:lpstr>The console for the Miles Per Gallon program</vt:lpstr>
      <vt:lpstr>The code for the Miles Per Gallon program</vt:lpstr>
      <vt:lpstr>The console for the Test Scores program</vt:lpstr>
      <vt:lpstr>The code for the Test Scores program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2</dc:title>
  <dc:creator>Judy Taylor</dc:creator>
  <cp:lastModifiedBy>Matt Geiger</cp:lastModifiedBy>
  <cp:revision>33</cp:revision>
  <cp:lastPrinted>2016-01-14T23:03:16Z</cp:lastPrinted>
  <dcterms:created xsi:type="dcterms:W3CDTF">2019-07-22T18:44:04Z</dcterms:created>
  <dcterms:modified xsi:type="dcterms:W3CDTF">2024-08-06T14:46:37Z</dcterms:modified>
</cp:coreProperties>
</file>