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</p:sldMasterIdLst>
  <p:notesMasterIdLst>
    <p:notesMasterId r:id="rId36"/>
  </p:notesMasterIdLst>
  <p:handoutMasterIdLst>
    <p:handoutMasterId r:id="rId37"/>
  </p:handoutMasterIdLst>
  <p:sldIdLst>
    <p:sldId id="256" r:id="rId2"/>
    <p:sldId id="324" r:id="rId3"/>
    <p:sldId id="357" r:id="rId4"/>
    <p:sldId id="325" r:id="rId5"/>
    <p:sldId id="326" r:id="rId6"/>
    <p:sldId id="327" r:id="rId7"/>
    <p:sldId id="328" r:id="rId8"/>
    <p:sldId id="329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20396D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832" autoAdjust="0"/>
    <p:restoredTop sz="86452" autoAdjust="0"/>
  </p:normalViewPr>
  <p:slideViewPr>
    <p:cSldViewPr>
      <p:cViewPr varScale="1">
        <p:scale>
          <a:sx n="111" d="100"/>
          <a:sy n="111" d="100"/>
        </p:scale>
        <p:origin x="113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633A84-D730-4DB1-B585-7559B92CE5D8}" type="datetimeFigureOut">
              <a:rPr lang="en-US"/>
              <a:pPr>
                <a:defRPr/>
              </a:pPr>
              <a:t>3/22/2021</a:t>
            </a:fld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C669EC8-97E7-4C24-A864-1853E7508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85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2C5A2EE-74B4-4329-B2EC-6DFE0575E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556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numb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1143000"/>
            <a:ext cx="7772400" cy="553998"/>
          </a:xfrm>
        </p:spPr>
        <p:txBody>
          <a:bodyPr lIns="0" tIns="0" rIns="0" bIns="0" anchor="t" anchorCtr="0">
            <a:spAutoFit/>
          </a:bodyPr>
          <a:lstStyle>
            <a:lvl1pPr>
              <a:defRPr sz="3600" b="1" i="0" baseline="0">
                <a:solidFill>
                  <a:srgbClr val="000099"/>
                </a:solidFill>
              </a:defRPr>
            </a:lvl1pPr>
          </a:lstStyle>
          <a:p>
            <a:r>
              <a:rPr lang="en-US" dirty="0"/>
              <a:t>Chapter number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0" y="2209800"/>
            <a:ext cx="5334000" cy="2971800"/>
          </a:xfrm>
        </p:spPr>
        <p:txBody>
          <a:bodyPr/>
          <a:lstStyle>
            <a:lvl1pPr marL="0" indent="0" algn="ctr">
              <a:buNone/>
              <a:defRPr sz="4800" b="1" baseline="0"/>
            </a:lvl1pPr>
          </a:lstStyle>
          <a:p>
            <a:pPr lvl="0"/>
            <a:r>
              <a:rPr lang="en-US" dirty="0"/>
              <a:t>Chapter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C11,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05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17566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2895600"/>
            <a:ext cx="7315200" cy="163340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812800" y="4605202"/>
            <a:ext cx="7391400" cy="1414598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24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gur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5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8768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C11,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3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143000"/>
            <a:ext cx="7315200" cy="4800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C11,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2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743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3892100"/>
            <a:ext cx="6934200" cy="2049956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C11,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1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9906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1295400" y="2150899"/>
            <a:ext cx="6934200" cy="815635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38200" y="3347534"/>
            <a:ext cx="7391400" cy="1496734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4982112"/>
            <a:ext cx="6934200" cy="885288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C11,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9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934200" cy="3200400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C11,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01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38200" y="3733800"/>
            <a:ext cx="7391400" cy="2209799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0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730079"/>
            <a:ext cx="7391400" cy="457200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00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heading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914400" y="4267200"/>
            <a:ext cx="7315200" cy="1676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4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22138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3319598"/>
            <a:ext cx="7315200" cy="2438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97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2039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 bwMode="auto">
          <a:xfrm>
            <a:off x="2667000" y="6248400"/>
            <a:ext cx="3886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800" b="1" i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76200" y="6248400"/>
            <a:ext cx="2743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5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 Narrow" pitchFamily="34" charset="0"/>
              </a:defRPr>
            </a:lvl1pPr>
          </a:lstStyle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C11,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0" y="6397412"/>
            <a:ext cx="1228170" cy="2319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3" r:id="rId5"/>
    <p:sldLayoutId id="2147483681" r:id="rId6"/>
    <p:sldLayoutId id="2147483674" r:id="rId7"/>
    <p:sldLayoutId id="2147483676" r:id="rId8"/>
    <p:sldLayoutId id="2147483675" r:id="rId9"/>
    <p:sldLayoutId id="2147483684" r:id="rId10"/>
    <p:sldLayoutId id="2147483685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11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to work with </a:t>
            </a:r>
            <a:br>
              <a:rPr lang="en-US" dirty="0"/>
            </a:br>
            <a:r>
              <a:rPr lang="en-US" dirty="0"/>
              <a:t>dates and times</a:t>
            </a: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F7F539-8016-4FE3-BAB7-5A31C1C86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C11,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6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commonly used formatting codes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1624B94-A7B2-414C-A189-ECCB2617256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024800"/>
            <a:ext cx="6019800" cy="5071199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tabLst>
                <a:tab pos="808038" algn="l"/>
                <a:tab pos="914400" algn="l"/>
                <a:tab pos="4114800" algn="l"/>
              </a:tabLst>
            </a:pPr>
            <a:r>
              <a:rPr lang="en-US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	Description	Example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914400" algn="l"/>
                <a:tab pos="4114800" algn="l"/>
              </a:tabLst>
            </a:pP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%a</a:t>
            </a:r>
            <a:r>
              <a:rPr lang="en-US" sz="12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Abbreviated weekday name	</a:t>
            </a: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Sat</a:t>
            </a:r>
            <a:endParaRPr lang="en-US" sz="12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914400" algn="l"/>
                <a:tab pos="4114800" algn="l"/>
              </a:tabLst>
            </a:pP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%A</a:t>
            </a:r>
            <a:r>
              <a:rPr lang="en-US" sz="12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Full weekday name			</a:t>
            </a: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Saturday</a:t>
            </a:r>
            <a:endParaRPr lang="en-US" sz="12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914400" algn="l"/>
                <a:tab pos="4114800" algn="l"/>
              </a:tabLst>
            </a:pP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%b</a:t>
            </a:r>
            <a:r>
              <a:rPr lang="en-US" sz="12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Abbreviated month name			</a:t>
            </a: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Oct</a:t>
            </a:r>
            <a:endParaRPr lang="en-US" sz="12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914400" algn="l"/>
                <a:tab pos="4114800" algn="l"/>
              </a:tabLst>
            </a:pP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%B</a:t>
            </a:r>
            <a:r>
              <a:rPr lang="en-US" sz="12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Full month name			</a:t>
            </a: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October</a:t>
            </a:r>
            <a:endParaRPr lang="en-US" sz="12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914400" algn="l"/>
                <a:tab pos="4114800" algn="l"/>
              </a:tabLst>
            </a:pP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%d</a:t>
            </a:r>
            <a:r>
              <a:rPr lang="en-US" sz="12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Zero-padded day of month as a number	</a:t>
            </a: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01</a:t>
            </a:r>
            <a:endParaRPr lang="en-US" sz="12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914400" algn="l"/>
                <a:tab pos="4114800" algn="l"/>
              </a:tabLst>
            </a:pP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%m</a:t>
            </a:r>
            <a:r>
              <a:rPr lang="en-US" sz="12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Zero-padded month as a number	</a:t>
            </a: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01</a:t>
            </a:r>
            <a:endParaRPr lang="en-US" sz="12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914400" algn="l"/>
                <a:tab pos="4114800" algn="l"/>
              </a:tabLst>
            </a:pP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%Y</a:t>
            </a:r>
            <a:r>
              <a:rPr lang="en-US" sz="12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4-digit year			</a:t>
            </a: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1977</a:t>
            </a:r>
            <a:endParaRPr lang="en-US" sz="12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914400" algn="l"/>
                <a:tab pos="4114800" algn="l"/>
              </a:tabLst>
            </a:pP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%y</a:t>
            </a:r>
            <a:r>
              <a:rPr lang="en-US" sz="12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2-digit year			</a:t>
            </a: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77</a:t>
            </a:r>
            <a:endParaRPr lang="en-US" sz="12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914400" algn="l"/>
                <a:tab pos="4114800" algn="l"/>
              </a:tabLst>
            </a:pP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%H</a:t>
            </a:r>
            <a:r>
              <a:rPr lang="en-US" sz="12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Hour of day in 24-hour format	</a:t>
            </a: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13</a:t>
            </a:r>
            <a:endParaRPr lang="en-US" sz="12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914400" algn="l"/>
                <a:tab pos="4114800" algn="l"/>
              </a:tabLst>
            </a:pP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%I</a:t>
            </a:r>
            <a:r>
              <a:rPr lang="en-US" sz="12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Hour of day in 12-hour format	</a:t>
            </a: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01</a:t>
            </a:r>
            <a:endParaRPr lang="en-US" sz="12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914400" algn="l"/>
                <a:tab pos="4114800" algn="l"/>
              </a:tabLst>
            </a:pP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%M</a:t>
            </a:r>
            <a:r>
              <a:rPr lang="en-US" sz="12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Minute as number			</a:t>
            </a: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59</a:t>
            </a:r>
            <a:endParaRPr lang="en-US" sz="12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914400" algn="l"/>
                <a:tab pos="4114800" algn="l"/>
              </a:tabLst>
            </a:pP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%S</a:t>
            </a:r>
            <a:r>
              <a:rPr lang="en-US" sz="12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Second as number			</a:t>
            </a: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59</a:t>
            </a:r>
            <a:endParaRPr lang="en-US" sz="12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914400" algn="l"/>
                <a:tab pos="4114800" algn="l"/>
              </a:tabLst>
            </a:pP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%p</a:t>
            </a:r>
            <a:r>
              <a:rPr lang="en-US" sz="12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AM/PM specifier			</a:t>
            </a: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AM</a:t>
            </a:r>
            <a:endParaRPr lang="en-US" sz="12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914400" algn="l"/>
                <a:tab pos="4114800" algn="l"/>
              </a:tabLst>
            </a:pP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%f</a:t>
            </a:r>
            <a:r>
              <a:rPr lang="en-US" sz="12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Microsecond			</a:t>
            </a:r>
            <a:r>
              <a:rPr lang="en-US" sz="125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0153219</a:t>
            </a:r>
            <a:endParaRPr lang="en-US" sz="12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722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creates a </a:t>
            </a:r>
            <a:r>
              <a:rPr lang="en-US" dirty="0" err="1"/>
              <a:t>datetime</a:t>
            </a:r>
            <a:r>
              <a:rPr lang="en-US" dirty="0"/>
              <a:t> object </a:t>
            </a:r>
            <a:br>
              <a:rPr lang="en-US" dirty="0"/>
            </a:br>
            <a:r>
              <a:rPr lang="en-US" dirty="0"/>
              <a:t>that has a date and time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DF3599B-A664-4CE0-B9E7-6DF8ABB7C4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3920" y="1213440"/>
            <a:ext cx="75438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datetime(1988, 10, 31, 22, 48)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uses format codes to specify the format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:%Y-%m-%d}")        # 1988-10-31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:%m/%d/%Y}")        # 10/31/1988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:%m/%d/%y}")        # 10/31/88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:%B %d, %Y (%A)}")  # October 31, 1988 (Monday)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:%B %d, %H:%M}")    # October 31, 22:48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:%B %d, %I:%M %p}") # October 31, 10:48 PM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formats for locale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:%c}")              # Mon Oct 31 22:48:00 1988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:%x}")              # 10/31/88</a:t>
            </a:r>
          </a:p>
          <a:p>
            <a:pPr marL="0" marR="0">
              <a:spcBef>
                <a:spcPts val="6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uses a variable to format a date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date_format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"%Y-%m-%d"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date_format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}}")   # 1988-10-31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627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constructor for a </a:t>
            </a:r>
            <a:r>
              <a:rPr lang="en-US" dirty="0" err="1"/>
              <a:t>timedelta</a:t>
            </a:r>
            <a:r>
              <a:rPr lang="en-US" dirty="0"/>
              <a:t> object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B72E22E-FC12-4A6A-B01D-194700D28D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9248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timedelta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([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][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seconds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][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microseconds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][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milliseconds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[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minutes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][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hours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][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weeks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049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imports the </a:t>
            </a:r>
            <a:r>
              <a:rPr lang="en-US" dirty="0" err="1"/>
              <a:t>timedelta</a:t>
            </a:r>
            <a:r>
              <a:rPr lang="en-US" dirty="0"/>
              <a:t> class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11AA14-0425-4477-AAD6-8CC30DBC0A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9248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datetime import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timedelta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creates time spans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three_weeks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timedelta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(weeks=3)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two_hours_thirty_minues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timedelta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(hours=2, minutes=30)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time_span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timedelta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(weeks=2, days=3, hours=8, minutes=14)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adds and subtracts a span of time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three_weeks_from_today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date.today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+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timedelta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(weeks=3)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three_weeks_ago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date.today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-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timedelta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(weeks=3)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three_hours_from_now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datetime.now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+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timedelta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(hours=3)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697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attributes and a method </a:t>
            </a:r>
            <a:br>
              <a:rPr lang="en-US" dirty="0"/>
            </a:br>
            <a:r>
              <a:rPr lang="en-US" dirty="0"/>
              <a:t>of a </a:t>
            </a:r>
            <a:r>
              <a:rPr lang="en-US" dirty="0" err="1"/>
              <a:t>timedelta</a:t>
            </a:r>
            <a:r>
              <a:rPr lang="en-US" dirty="0"/>
              <a:t> object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829DEA9-68B4-40F6-AC61-8A636F7A66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98200"/>
            <a:ext cx="7391400" cy="4876800"/>
          </a:xfrm>
        </p:spPr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days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seconds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microseconds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total_seconds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8894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369332"/>
          </a:xfrm>
        </p:spPr>
        <p:txBody>
          <a:bodyPr/>
          <a:lstStyle/>
          <a:p>
            <a:r>
              <a:rPr lang="en-US" dirty="0"/>
              <a:t>Code that gets the time span between two dates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D4BFB24-553A-4315-A544-1EE84ABDE0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datetime(2021, 10, 31)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time_span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datetime.now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  # Span between dates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days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time_span.days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# Days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seconds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time_span.seconds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# Seconds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microseconds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time_span.microseconds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# Microseconds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total_seconds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time_span.total_seconds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#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Seconds.microseconds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print(f"{days} days {seconds} seconds and {microseconds} "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microseconds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total_seconds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 seconds and microseconds.")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EF93F42-76A0-4007-9212-E643E584E9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3962400"/>
            <a:ext cx="6019800" cy="533400"/>
          </a:xfrm>
        </p:spPr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268 days 30764 seconds and 241157 microseconds.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23185964.241157 seconds and microseconds.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F21EF31-1C2B-4334-89A9-172CC1C2DE1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20007" y="4648200"/>
            <a:ext cx="7391400" cy="1497013"/>
          </a:xfrm>
        </p:spPr>
        <p:txBody>
          <a:bodyPr/>
          <a:lstStyle/>
          <a:p>
            <a:pPr marL="0" marR="0" indent="0">
              <a:spcBef>
                <a:spcPts val="1500"/>
              </a:spcBef>
              <a:spcAft>
                <a:spcPts val="600"/>
              </a:spcAft>
              <a:buNone/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Another way to get the span between two dates</a:t>
            </a:r>
          </a:p>
          <a:p>
            <a:pPr marL="344488" marR="0" indent="0">
              <a:spcBef>
                <a:spcPts val="0"/>
              </a:spcBef>
              <a:spcAft>
                <a:spcPts val="0"/>
              </a:spcAft>
              <a:buNone/>
              <a:tabLst>
                <a:tab pos="517525" algn="l"/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days = 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datetime.now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()).days  # Number of days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2024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</a:t>
            </a:r>
            <a:br>
              <a:rPr lang="en-US" dirty="0"/>
            </a:br>
            <a:r>
              <a:rPr lang="en-US" dirty="0"/>
              <a:t>for the Invoice Due Date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0A8ED70-7EA1-4DE1-9B1B-E2AD11F4922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295400"/>
            <a:ext cx="6019800" cy="28194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Invoice Due Date 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the invoice date (MM/DD/YY):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1/14/21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 Date: January 14, 2021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Due Date:     February 13, 2021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Current Date: March 15, 2021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This invoice is 30 day(s) overdue.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Continue? (y/n): 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445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code: Invoice Due Date program (part 1)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FF280FE-AA5A-49AB-B49C-F9996007D2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datetime import datetime,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timedelta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get_invoice_date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invoice_date_str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input(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"Enter the invoice date (MM/DD/YY): ")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datetime.strptime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invoice_date_str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"%m/%d/%y")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invoice_date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print("The Invoice Due Date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again = "y"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again.lower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"y":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get_invoice_date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calculate due date and days overdue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due_date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timedelta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(days=30)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current_date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datetime.now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days_overdue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current_date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due_date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).days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8100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code: Invoice Due Date program (part 2)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872FE17-D369-457C-810E-A28B2B2C88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display results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date_format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"%B %d, %Y"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f"Invoice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Date: 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invoice_date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date_format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f"Due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Date:     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due_date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date_format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f"Current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Date: 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current_date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date_format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days_overdue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 0: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f"This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invoice is 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days_overdue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 day(s) "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f"overdue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days_due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days_overdue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-1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f"This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invoice is due in 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days_due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 day(s).")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ask if user wants to continue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again = input("Continue? (y/n):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3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print("Bye!")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3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  <a:endParaRPr lang="en-US" sz="135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5415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for the Timer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12E8743-400F-4B0A-A035-C2CEC9C4B0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5562600" cy="2514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Timer 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Press Enter to start...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Start time: 2021-03-16 15:24:08.633025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Press Enter to stop...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Stop time:  2021-03-16 15:24:25.320605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ELAPSED TIME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Time: 00:00:16.687580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769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Applied 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BEB09FB-1DA8-4F77-ADC4-FFB3CC755D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Code, test, and debug programs that work with dates and times. That includes: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creating date, time, and datetime objects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formatting dates and times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working with spans of time 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comparing datetime objects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648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Timer program (part 1)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AF86867-67BE-4FFD-AF01-70E1808A6E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datetime import datetime, time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print("The Timer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start timer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input("Press Enter to start...")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start_time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datetime.now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print("Start time:",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start_time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stop timer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input("Press Enter to stop...")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stop_time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datetime.now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print("Stop time: ",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stop_time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calculate elapsed time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elapsed_time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stop_time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start_time</a:t>
            </a:r>
            <a:endParaRPr lang="en-US" sz="13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days =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elapsed_time.days</a:t>
            </a:r>
            <a:endParaRPr lang="en-US" sz="13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minutes =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elapsed_time.seconds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// 60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seconds =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elapsed_time.seconds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% 60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microseconds =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elapsed_time.microseconds</a:t>
            </a:r>
            <a:endParaRPr lang="en-US" sz="135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35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4139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Timer program (part 2)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E3C7F17-B292-42A3-A5D7-992618AD66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80772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calculate hours and minutes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hours = minutes // 60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minutes = minutes % 60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create time object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time_object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time(hours, minutes, seconds, microseconds)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display results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print("ELAPSED TIME")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days &gt;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print("Days:", days)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print("Time:",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time_object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49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0323"/>
            <a:ext cx="7315200" cy="738664"/>
          </a:xfrm>
        </p:spPr>
        <p:txBody>
          <a:bodyPr/>
          <a:lstStyle/>
          <a:p>
            <a:r>
              <a:rPr lang="en-US" dirty="0"/>
              <a:t>Attributes that return the parts </a:t>
            </a:r>
            <a:br>
              <a:rPr lang="en-US" dirty="0"/>
            </a:br>
            <a:r>
              <a:rPr lang="en-US" dirty="0"/>
              <a:t>of a date/time object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C7C9C78-FEA4-497F-AE98-1502FF63FA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356211"/>
            <a:ext cx="7391400" cy="4876800"/>
          </a:xfrm>
        </p:spPr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year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month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day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hour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minute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second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microsecond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2411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gets the parts of a </a:t>
            </a:r>
            <a:r>
              <a:rPr lang="en-US" dirty="0" err="1"/>
              <a:t>datetime</a:t>
            </a:r>
            <a:r>
              <a:rPr lang="en-US" dirty="0"/>
              <a:t> object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16C7599-56AF-4E4A-A143-7EC7E240DA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80010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datetime(1988, 10, 31, 14, 32, 30)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halloween.year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# 1988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halloween.month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# 10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day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halloween.day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# 31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hour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halloween.hour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# 14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minute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halloween.minute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# 32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second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halloween.second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# 30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microsecond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halloween.microsecond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	# 0</a:t>
            </a:r>
          </a:p>
          <a:p>
            <a:endParaRPr lang="en-US" sz="11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3384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checks parts of a date object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1C9DD89-2138-47BF-BE69-9C092F7E1F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today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date.today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today.month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10 and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today.day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31):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print("Happy Halloween!")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print("Dang, it's not Halloween today.")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659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0664"/>
          </a:xfrm>
        </p:spPr>
        <p:txBody>
          <a:bodyPr/>
          <a:lstStyle/>
          <a:p>
            <a:r>
              <a:rPr lang="en-US" dirty="0"/>
              <a:t>Code that creates a new date </a:t>
            </a:r>
            <a:br>
              <a:rPr lang="en-US" dirty="0"/>
            </a:br>
            <a:r>
              <a:rPr lang="en-US" dirty="0"/>
              <a:t>based on the current date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E8C262F-667D-40D3-A378-F39A756039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36576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today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date.today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last_year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today.year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one_year_ago_today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date(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last_year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today.month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today.day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creates a new date and time </a:t>
            </a:r>
            <a:b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based on the current date and time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now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datetime.now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this_time_next_year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datetime(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now.year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+ 1,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now.month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now.day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now.hour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now.minute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7395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compares two date objects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94BF82-5102-413F-87AF-AD9CD5F0E8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today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date.today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date(2021, 10, 31)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today &gt;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print("Halloween 2021 has come and gone.")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today &lt;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print("Halloween 2021 is coming soon.")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today ==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print("Happy Halloween 2021!")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3672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prints the number </a:t>
            </a:r>
            <a:br>
              <a:rPr lang="en-US" dirty="0"/>
            </a:br>
            <a:r>
              <a:rPr lang="en-US" dirty="0"/>
              <a:t>of days until Halloween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6EB3D40-95B0-4EA6-B4B2-B3F65A03BF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82960"/>
            <a:ext cx="73914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today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date.today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date(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today.year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10, 31)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today &gt;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next_year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today.year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date(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next_year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10, 31)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days_until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today).days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days_until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 day(s) until Halloween.")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1309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compares two </a:t>
            </a:r>
            <a:r>
              <a:rPr lang="en-US" dirty="0" err="1"/>
              <a:t>datetime</a:t>
            </a:r>
            <a:r>
              <a:rPr lang="en-US" dirty="0"/>
              <a:t> objects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BD2824-6184-415F-BC90-994C679740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meeting_start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datetime(2021, 4, 5, 9, 30)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meeting_end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meeting_start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timedelta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(hours=1)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now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datetime.now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now &gt;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meeting_start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now &lt;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meeting_end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print("This meeting is happening now.")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now &lt;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meeting_start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print("This meeting is coming up.")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now &gt;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meeting_end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print("This meeting already took place.")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1045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0664"/>
          </a:xfrm>
        </p:spPr>
        <p:txBody>
          <a:bodyPr/>
          <a:lstStyle/>
          <a:p>
            <a:r>
              <a:rPr lang="en-US" dirty="0"/>
              <a:t>Code that automatically adjusts a two-digit year </a:t>
            </a:r>
            <a:br>
              <a:rPr lang="en-US" dirty="0"/>
            </a:br>
            <a:r>
              <a:rPr lang="en-US" dirty="0"/>
              <a:t>to be correct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F5906AB-E56A-4AD6-B43F-D986F66877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374550"/>
            <a:ext cx="7391400" cy="350225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get input and convert to a datetime object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birth_date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input("Enter birth date (MM/DD/YY): ")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birth_date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datetime.strptime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birth_date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"%m/%d/%y")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if necessary, subtract 100 to fix birth year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birth_date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datetime.now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fixed_birth_year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birth_date.year-100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birth_date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datetime(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fixed_birth_year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birth_date.month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birth_date.day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f"Birth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date: {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birth_date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:%m/%d/%Y}")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5129D89-6310-42DE-AA69-83F78F886F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5035100"/>
            <a:ext cx="5562600" cy="6037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date of birth (MM/DD/YY):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2/4/68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 of birth: 02/04/1968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94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 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24CE546-872E-4B95-9AD6-33CE57012F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three ways to create date, time, and datetime objects: with methods, with constructors, and by parsing.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Distinguish between aware and </a:t>
            </a:r>
            <a:r>
              <a:rPr lang="en-US" spc="-10">
                <a:latin typeface="Times New Roman" panose="02020603050405020304" pitchFamily="18" charset="0"/>
                <a:ea typeface="Times New Roman" panose="02020603050405020304" pitchFamily="18" charset="0"/>
              </a:rPr>
              <a:t>naïve time 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and datetime objects.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way spans of times are used when working with dates and times.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way you compare date and time objects.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464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Hotel Reservation program (user interface)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026481A-373B-4F6A-A7F7-47EA65D66C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5105400" cy="4953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Hotel Reservation program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arrival date (YYYY-MM-DD): </a:t>
            </a:r>
            <a:r>
              <a:rPr lang="en-US" sz="128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2021-8-15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departure date (YYYY-MM-DD): </a:t>
            </a:r>
            <a:r>
              <a:rPr lang="en-US" sz="128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2021-8-19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Arrival Date:   August 15, 2021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Departure Date: August 19, 2021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Nightly rate:   $105.00 (High season)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nights:   4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price:    $420.00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Continue? (y/n): </a:t>
            </a:r>
            <a:r>
              <a:rPr lang="en-US" sz="128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arrival date (YYYY-MM-DD): </a:t>
            </a:r>
            <a:r>
              <a:rPr lang="en-US" sz="128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2021-9-15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departure date (YYYY-MM-DD): </a:t>
            </a:r>
            <a:r>
              <a:rPr lang="en-US" sz="128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2021-9-19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Arrival Date:   September 15, 2021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Departure Date: September 19, 2021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Nightly rate:   $85.00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nights:   4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price:    $340.00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Continue? (y/n): </a:t>
            </a:r>
            <a:r>
              <a:rPr lang="en-US" sz="128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8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Bye!</a:t>
            </a:r>
            <a:endParaRPr lang="en-US" sz="128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8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5062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369332"/>
          </a:xfrm>
        </p:spPr>
        <p:txBody>
          <a:bodyPr/>
          <a:lstStyle/>
          <a:p>
            <a:r>
              <a:rPr lang="en-US" dirty="0"/>
              <a:t>The code: Hotel Reservation program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97AA48D-8C1A-4C57-B7B2-0AECB73980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543800" cy="4876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datetime import datetime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locale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get_arrival_date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date_str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input("Enter arrival date (YYYY-MM-DD): ")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try: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arrival_date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datetime.strptime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date_str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"%Y-%m-%d")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except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print("Invalid date format. Try again.")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continue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strip non-zero time values from datetime object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now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datetime.now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today = datetime(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now.year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now.month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now.day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      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arrival_date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today: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print("Arrival date must be today or later. Try again.")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return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arrival_date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0719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code: Hotel Reservation program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7ABB997-574B-4F31-A735-053A04BF4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437120" cy="4876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get_departure_date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arrival_date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date_str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input("Enter departure date (YYYY-MM-DD): ")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try: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departure_date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datetime.strptime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date_str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"%Y-%m-%d")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except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print("Invalid date format. Try again.")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continue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departure_date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arrival_date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print("Departure date must be after arrival date. ", 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"Try again.")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return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departure_date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8457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code: Hotel Reservation program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1633206-42B8-4AAC-83A7-5AE7A97D16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848600" cy="4876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    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print("The Hotel Reservation program\n")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again = "y"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again.lower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"y":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get datetime objects from user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arrival_date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get_arrival_date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departure_date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get_departure_date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arrival_date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print()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calculate nights and cost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rate = 85.0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rate_message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""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arrival_date.month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8:    # August is high season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rate = 105.0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rate_message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"(High season)"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total_nights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departure_date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arrival_date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).days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total_cost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rate *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total_nights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6707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code: Hotel Reservation program (part 4)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6F7A986-3D74-40CF-9B6B-AC723EC5B4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format results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date_format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"%B %d, %Y"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locale.setlocale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locale.LC_ALL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"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en_US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f"Arrival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Date:    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arrival_date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date_format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f"Departure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Date:  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departure_date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date_format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f"Nightly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rate:    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locale.currency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(rate)}"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rate_message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f"Total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nights:    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total_nights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f"Total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price:     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locale.currency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total_cost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print()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# ask if user wants to continue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again = input("Continue? (y/n): 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1400" b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print("Bye!")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858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methods of the date and </a:t>
            </a:r>
            <a:r>
              <a:rPr lang="en-US" dirty="0" err="1"/>
              <a:t>datetime</a:t>
            </a:r>
            <a:r>
              <a:rPr lang="en-US" dirty="0"/>
              <a:t> classes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5B7E7CC-8479-4E0A-AC7A-B7E5CC9CC2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8305800" cy="4876800"/>
          </a:xfrm>
        </p:spPr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4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date.today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()</a:t>
            </a:r>
            <a:endParaRPr lang="en-US" sz="14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4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datetime.now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()</a:t>
            </a:r>
            <a:endParaRPr lang="en-US" sz="14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constructors for creating date/time objects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date(</a:t>
            </a:r>
            <a:r>
              <a:rPr lang="en-US" sz="14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year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4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month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4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day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4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time([</a:t>
            </a:r>
            <a:r>
              <a:rPr lang="en-US" sz="14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hour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][, </a:t>
            </a:r>
            <a:r>
              <a:rPr lang="en-US" sz="14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min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][, </a:t>
            </a:r>
            <a:r>
              <a:rPr lang="en-US" sz="14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sec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][, </a:t>
            </a:r>
            <a:r>
              <a:rPr lang="en-US" sz="14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microsec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en-US" sz="14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datetime(</a:t>
            </a:r>
            <a:r>
              <a:rPr lang="en-US" sz="14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year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4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month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4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day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 [, </a:t>
            </a:r>
            <a:r>
              <a:rPr lang="en-US" sz="14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hour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][, </a:t>
            </a:r>
            <a:r>
              <a:rPr lang="en-US" sz="14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min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][, </a:t>
            </a:r>
            <a:r>
              <a:rPr lang="en-US" sz="14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sec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][, </a:t>
            </a:r>
            <a:r>
              <a:rPr lang="en-US" sz="14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microsec</a:t>
            </a:r>
            <a:r>
              <a:rPr lang="en-US" sz="14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en-US" sz="14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592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imports </a:t>
            </a:r>
            <a:br>
              <a:rPr lang="en-US" dirty="0"/>
            </a:br>
            <a:r>
              <a:rPr lang="en-US" dirty="0"/>
              <a:t>the date, time, and </a:t>
            </a:r>
            <a:r>
              <a:rPr lang="en-US" dirty="0" err="1"/>
              <a:t>datetime</a:t>
            </a:r>
            <a:r>
              <a:rPr lang="en-US" dirty="0"/>
              <a:t> classes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AC94664-4E35-4E15-ABB8-3C8213480F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3440" y="1182960"/>
            <a:ext cx="73914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datetime import date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datetime import time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datetime import datetime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Another way to import </a:t>
            </a:r>
            <a:b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date, time, and datetime classes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datetime import date, time, datetime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359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uses methods </a:t>
            </a:r>
            <a:br>
              <a:rPr lang="en-US" dirty="0"/>
            </a:br>
            <a:r>
              <a:rPr lang="en-US" dirty="0"/>
              <a:t>to create date and </a:t>
            </a:r>
            <a:r>
              <a:rPr lang="en-US" dirty="0" err="1"/>
              <a:t>datetime</a:t>
            </a:r>
            <a:r>
              <a:rPr lang="en-US" dirty="0"/>
              <a:t> objects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23D6D9B-E28E-4427-9983-C20F8D47BE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14400" y="1213440"/>
            <a:ext cx="74676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date.today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     # Current date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invoice_date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datetime.now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   # Current date and time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uses constructors </a:t>
            </a:r>
            <a:b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create naïve date/time objects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date(1988, 10, 31)    # 10/31/1988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meeting = time(14, 30)            # 2:30 PM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appointment = datetime(2021, 10, 28, 14, 30)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# 10/28/2021 2:30 PM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entry_time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datetime(2021, 10, 28, 14, 32, 48)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# 10/28/2021 2:32:48 PM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215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strptime</a:t>
            </a:r>
            <a:r>
              <a:rPr lang="en-US" dirty="0"/>
              <a:t>() method of the </a:t>
            </a:r>
            <a:r>
              <a:rPr lang="en-US" dirty="0" err="1"/>
              <a:t>datetime</a:t>
            </a:r>
            <a:r>
              <a:rPr lang="en-US" dirty="0"/>
              <a:t> class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1BD545D-45E5-4B90-930C-B2BCFB03B4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datetime.strptime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1600" b="1" i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datetime_str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600" b="1" i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format_str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Common format string codes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D68CDD3-F735-4431-BC20-87F0B22C5A6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20151" y="2091779"/>
            <a:ext cx="5486400" cy="3581400"/>
          </a:xfrm>
        </p:spPr>
        <p:txBody>
          <a:bodyPr/>
          <a:lstStyle/>
          <a:p>
            <a:pPr marL="1147763" marR="0" indent="-1147763"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  <a:tab pos="25146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	Description</a:t>
            </a:r>
          </a:p>
          <a:p>
            <a:pPr marL="1147763" marR="0" indent="-1147763"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%d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Day of month as a number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7763" marR="0" indent="-1147763" defTabSz="927100"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%m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Month as a number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7763" marR="0" indent="-1147763"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%y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2-digit year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7763" marR="0" indent="-1147763"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%Y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4-digit year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7763" marR="0" indent="-1147763"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Hour of day in 24-hour format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7763" marR="0" indent="-1147763"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%M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Minute as number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7763" marR="0" indent="-1147763"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%S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Second as number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690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creates </a:t>
            </a:r>
            <a:r>
              <a:rPr lang="en-US" dirty="0" err="1"/>
              <a:t>datetime</a:t>
            </a:r>
            <a:r>
              <a:rPr lang="en-US" dirty="0"/>
              <a:t> objects</a:t>
            </a:r>
            <a:br>
              <a:rPr lang="en-US" dirty="0"/>
            </a:br>
            <a:r>
              <a:rPr lang="en-US" dirty="0"/>
              <a:t>using format strings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E8DDA4-9012-4470-A812-221F2FC5AF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82960"/>
            <a:ext cx="73914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datetime.strptime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("10/31/1988", "%m/%d/%Y")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datetime.strptime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("31-10-1988", "%d-%m-%Y")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datetime.strptime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("1988-10-31", "%Y-%m-%d")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halloween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datetime.strptime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("10/31/1988 22:30",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"%m/%d/%Y %H:%M")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708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gets a date from the user </a:t>
            </a:r>
            <a:br>
              <a:rPr lang="en-US" dirty="0"/>
            </a:br>
            <a:r>
              <a:rPr lang="en-US" dirty="0"/>
              <a:t>and prints it to the console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31EC0B7-6D98-4107-B9C5-BEE89EC033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48900"/>
            <a:ext cx="7391400" cy="27432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date_str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input("Enter date of birth (MM/DD/YYYY):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birth_date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datetime.strptime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date_str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"%m/%d/%Y")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print("Date of birth:",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birth_date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A48AC3D-621E-455A-BF7E-F6BCCE18459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550980"/>
            <a:ext cx="6019800" cy="6037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date of birth (MM/DD/YYYY):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2/4/1968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 of birth: 1968-02-04 00:00:00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C11,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612431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slides_with_titles_logo">
  <a:themeElements>
    <a:clrScheme name="Mast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st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sli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MA accessible slides.potx" id="{50B7D1D4-3F7E-4579-B166-09A2FAC5C745}" vid="{7C365D12-5A37-45DA-A43C-A906C0D97DD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MMA accessible slides</Template>
  <TotalTime>267</TotalTime>
  <Words>4044</Words>
  <Application>Microsoft Office PowerPoint</Application>
  <PresentationFormat>On-screen Show (4:3)</PresentationFormat>
  <Paragraphs>553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Arial Narrow</vt:lpstr>
      <vt:lpstr>Courier New</vt:lpstr>
      <vt:lpstr>Times New Roman</vt:lpstr>
      <vt:lpstr>Master slides_with_titles_logo</vt:lpstr>
      <vt:lpstr>Chapter 11</vt:lpstr>
      <vt:lpstr>Applied objectives</vt:lpstr>
      <vt:lpstr>Knowledge objectives</vt:lpstr>
      <vt:lpstr>Two methods of the date and datetime classes</vt:lpstr>
      <vt:lpstr>Code that imports  the date, time, and datetime classes</vt:lpstr>
      <vt:lpstr>Code that uses methods  to create date and datetime objects</vt:lpstr>
      <vt:lpstr>The strptime() method of the datetime class</vt:lpstr>
      <vt:lpstr>Code that creates datetime objects using format strings</vt:lpstr>
      <vt:lpstr>Code that gets a date from the user  and prints it to the console</vt:lpstr>
      <vt:lpstr>Some commonly used formatting codes</vt:lpstr>
      <vt:lpstr>Code that creates a datetime object  that has a date and time</vt:lpstr>
      <vt:lpstr>The constructor for a timedelta object</vt:lpstr>
      <vt:lpstr>Code that imports the timedelta class</vt:lpstr>
      <vt:lpstr>Three attributes and a method  of a timedelta object</vt:lpstr>
      <vt:lpstr>Code that gets the time span between two dates</vt:lpstr>
      <vt:lpstr>The user interface  for the Invoice Due Date program</vt:lpstr>
      <vt:lpstr>The code: Invoice Due Date program (part 1) </vt:lpstr>
      <vt:lpstr>The code: Invoice Due Date program (part 2) </vt:lpstr>
      <vt:lpstr>The user interface for the Timer program</vt:lpstr>
      <vt:lpstr>The code for the Timer program (part 1) </vt:lpstr>
      <vt:lpstr>The code for the Timer program (part 2) </vt:lpstr>
      <vt:lpstr>Attributes that return the parts  of a date/time object</vt:lpstr>
      <vt:lpstr>Code that gets the parts of a datetime object</vt:lpstr>
      <vt:lpstr>Code that checks parts of a date object</vt:lpstr>
      <vt:lpstr>Code that creates a new date  based on the current date</vt:lpstr>
      <vt:lpstr>Code that compares two date objects</vt:lpstr>
      <vt:lpstr>Code that prints the number  of days until Halloween</vt:lpstr>
      <vt:lpstr>Code that compares two datetime objects</vt:lpstr>
      <vt:lpstr>Code that automatically adjusts a two-digit year  to be correct</vt:lpstr>
      <vt:lpstr>The Hotel Reservation program (user interface)</vt:lpstr>
      <vt:lpstr>The code: Hotel Reservation program (part 1)</vt:lpstr>
      <vt:lpstr>The code: Hotel Reservation program (part 2)</vt:lpstr>
      <vt:lpstr>The code: Hotel Reservation program (part 3)</vt:lpstr>
      <vt:lpstr>The code: Hotel Reservation program (part 4)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Bethany Cabrera</dc:creator>
  <cp:lastModifiedBy>Anne Boehm</cp:lastModifiedBy>
  <cp:revision>27</cp:revision>
  <cp:lastPrinted>2016-01-14T23:03:16Z</cp:lastPrinted>
  <dcterms:created xsi:type="dcterms:W3CDTF">2019-07-25T18:39:47Z</dcterms:created>
  <dcterms:modified xsi:type="dcterms:W3CDTF">2021-03-22T21:20:41Z</dcterms:modified>
</cp:coreProperties>
</file>