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51"/>
  </p:notesMasterIdLst>
  <p:handoutMasterIdLst>
    <p:handoutMasterId r:id="rId52"/>
  </p:handoutMasterIdLst>
  <p:sldIdLst>
    <p:sldId id="256" r:id="rId2"/>
    <p:sldId id="324" r:id="rId3"/>
    <p:sldId id="368" r:id="rId4"/>
    <p:sldId id="371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58" r:id="rId39"/>
    <p:sldId id="359" r:id="rId40"/>
    <p:sldId id="369" r:id="rId41"/>
    <p:sldId id="370" r:id="rId42"/>
    <p:sldId id="360" r:id="rId43"/>
    <p:sldId id="361" r:id="rId44"/>
    <p:sldId id="362" r:id="rId45"/>
    <p:sldId id="363" r:id="rId46"/>
    <p:sldId id="364" r:id="rId47"/>
    <p:sldId id="365" r:id="rId48"/>
    <p:sldId id="366" r:id="rId49"/>
    <p:sldId id="367" r:id="rId5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91" autoAdjust="0"/>
    <p:restoredTop sz="86433" autoAdjust="0"/>
  </p:normalViewPr>
  <p:slideViewPr>
    <p:cSldViewPr>
      <p:cViewPr varScale="1">
        <p:scale>
          <a:sx n="95" d="100"/>
          <a:sy n="95" d="100"/>
        </p:scale>
        <p:origin x="171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3/19/2021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67000" y="6248400"/>
            <a:ext cx="3886200" cy="457200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2667000" y="6248400"/>
            <a:ext cx="3886200" cy="457200"/>
          </a:xfrm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2667000" y="6248400"/>
            <a:ext cx="3886200" cy="457200"/>
          </a:xfrm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565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67000" y="6248400"/>
            <a:ext cx="3886200" cy="457200"/>
          </a:xfrm>
        </p:spPr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67000" y="6248400"/>
            <a:ext cx="3886200" cy="457200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67000" y="6248400"/>
            <a:ext cx="3886200" cy="457200"/>
          </a:xfrm>
        </p:spPr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67000" y="6248400"/>
            <a:ext cx="3886200" cy="457200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67000" y="6248400"/>
            <a:ext cx="3886200" cy="457200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2667000" y="6248400"/>
            <a:ext cx="3886200" cy="457200"/>
          </a:xfrm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2667000" y="6248400"/>
            <a:ext cx="3886200" cy="457200"/>
          </a:xfrm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2667000" y="6248400"/>
            <a:ext cx="3886200" cy="457200"/>
          </a:xfrm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C3,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667000" y="6248400"/>
            <a:ext cx="3886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1" r:id="rId6"/>
    <p:sldLayoutId id="2147483674" r:id="rId7"/>
    <p:sldLayoutId id="2147483676" r:id="rId8"/>
    <p:sldLayoutId id="2147483675" r:id="rId9"/>
    <p:sldLayoutId id="2147483684" r:id="rId10"/>
    <p:sldLayoutId id="2147483685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3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638300" y="2209800"/>
            <a:ext cx="5867400" cy="2971800"/>
          </a:xfrm>
        </p:spPr>
        <p:txBody>
          <a:bodyPr/>
          <a:lstStyle/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code </a:t>
            </a:r>
            <a:b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control statements</a:t>
            </a: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F819E-BCD8-45DA-881A-652022529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string methods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99076AA-D43E-4BCB-9067-73A677CEE4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lower()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upper()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call a string method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variableName.methodName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compare strings with the lower() method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string1 = "Mary"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string2 = "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mary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string1 == string2                  # False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string1.lower() == string2.lower()  # True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print(string1)                      # prints 'Mary'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print(string2)                      # prints '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mary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'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4BB23-3209-4E21-B2D7-F43D28D69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912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the lower() method can simplify code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3B3266-475A-4494-A7C7-42F0D02BE9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Without the lower() method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"r" or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"R"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the lower() method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"r"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42E13D-CC4D-4129-BE78-EE83AC723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368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of the if statement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67CF215-E158-4DAB-ADB1-99EC3275D7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boolean_expression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statements...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boolean_expression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statements...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]...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...]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29E1F-88FB-4E01-86DF-26A000386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229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Only an if clause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7E67E79-86BB-4E47-B7A7-292A0CDF3F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age &gt;= 18: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print("You may vote.")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if clause and an else clause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age &gt;= 18: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print("You may vote.")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print("You are too young to vote.")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if clause, two </a:t>
            </a:r>
            <a:r>
              <a:rPr lang="en-US" sz="2400" b="1" dirty="0" err="1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clauses, and an else clause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500: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250: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print("Invoice total must be greater than zero.")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3CFB2-48CD-455D-A8F5-7230C820B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601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operation of an if statement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028C078-D084-49E9-9359-5763FE9BE7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statement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always contains an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clause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In addition, it may contain one or more </a:t>
            </a:r>
            <a:r>
              <a:rPr lang="en-US" i="1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elif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clauses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one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else clause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When an if statement is executed, the condition in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theif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clause is evaluated first. If it is true, the statements in this clause are executed and the if statement ends. Otherwise, the condition in the first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elif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(else if) clause is evaluated.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the condition in the first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elif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clause is true, the statements in this clause are executed. Otherwise, the condition in the next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elif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clause is evaluated. This continues until the condition in one of the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elif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clauses is true or the else clause is reached.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statements in the else clause are executed if the conditions in all of the preceding clauses are false.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Only one block of statements can be run each time an if statement is executed.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55A91-4583-4015-8B6A-1B5448012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1564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if statement used for grading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C6CF764-3B94-4165-A2E4-EF57571A00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50292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 = int(input("Enter test score: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score &gt;= 90: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grade = "A"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 &gt;= 80: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grade = "B"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 &gt;= 70: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grade = "C"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 &gt;= 60: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grade = "D"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grade = "F"</a:t>
            </a:r>
          </a:p>
          <a:p>
            <a:pPr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sz="2400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Another way the if statement could be coded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 = int(input("Enter test score: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score &gt;= 90 and score &lt;= 100: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grade = "A"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 &gt;= 80 and score &lt; 90: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grade = "B"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 &gt;= 70 and score &lt; 80: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grade = "C"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 &gt;= 60 and score &lt; 70: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grade = "D"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 &lt; 60: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grade = "F"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94DC96-D4E8-4D09-9776-FB2EA381D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802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if statement that validates the range of a score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7F35C90-B568-45FE-8374-9FAF54ECF9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 = int(input("Enter test score: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score &gt;= 0 and score &lt;= 100: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total_score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score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print("Test score must be from 0 - 100.")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2F7861-7A4D-4F70-AA40-C1B2F3453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873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if statement that validates the customer type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DD7A32-184A-4C97-BBA4-4A8A3722B8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is_valid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True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input("Enter customer type (r/w):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"r" or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"w":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pass           # this statement does nothing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print("Customer type must be 'r' or 'w'.")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is_valid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False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C4B66A-974B-4D76-9C41-241B819B7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163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table that summarizes the discount rules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823292B-223B-404A-88CA-305E8B93AC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4975225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 code	Invoice total	Discount percent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4975225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r (for Retail)	&lt; 100	0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4975225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	&gt;= 100 and &lt; 250	.1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4975225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	&gt;= 250	.2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4975225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w (for Wholesale)	&lt; 500	.4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4975225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	&gt;= 500	.5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9BD033-A68D-4D9F-B452-DC6CC9C19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7849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Nested if statements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5BC6F15-8621-4B68-ADC3-623D369375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"r":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100: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100 and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250: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.1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250: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.2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"w":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500: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.4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500: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.5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B997D1-3084-4D76-B645-B63AF2AC5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997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3F91B79-2799-4AF2-9D0D-FE26D28FFC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Code, test, and debug programs that require the skills that you’ve learned in this chapter. That includes the use of: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statements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while statements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statements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break and continue statements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statements</a:t>
            </a:r>
            <a:b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assignment expressions</a:t>
            </a:r>
          </a:p>
          <a:p>
            <a:pPr marL="349250" marR="274320" lvl="0" indent="-34925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pseudocode to plan your control structures and programs.</a:t>
            </a:r>
          </a:p>
          <a:p>
            <a:pPr marR="274320" lvl="0">
              <a:spcBef>
                <a:spcPts val="0"/>
              </a:spcBef>
              <a:spcAft>
                <a:spcPts val="600"/>
              </a:spcAft>
              <a:tabLst>
                <a:tab pos="347345" algn="l"/>
                <a:tab pos="365760" algn="l"/>
              </a:tabLst>
            </a:pPr>
            <a:endParaRPr lang="en-US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61DB85-0182-4C62-B28A-4F32D555D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648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if statement that gets the same results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52E4F0-7CAF-442C-8793-5431C07255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498976" cy="4876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the discounts for Retail customers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"r" and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100: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"r" and (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100 and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250):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.1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"r" and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250: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.2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the discounts for Wholesale customers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"w" and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500: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.4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"w" and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500: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.5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all other customers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CC66B1-C06A-4DF9-92C1-7DEEDECFB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4487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Pseudocode</a:t>
            </a:r>
            <a:r>
              <a:rPr lang="en-US" dirty="0"/>
              <a:t> for customer discounts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3CCF7DA-4DCC-41F5-9E97-2A504A8AFC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96200" cy="4953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</a:tabLst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 customer type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</a:tabLst>
            </a:pP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type = 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</a:tabLst>
            </a:pP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 total &lt; 250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</a:tabLst>
            </a:pP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= 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</a:tabLst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 IF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invoice total &gt;= 250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</a:tabLst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discount = 20%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</a:tabLst>
            </a:pP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 IF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type = W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</a:tabLst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discount = 40%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</a:tabLst>
            </a:pP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</a:tabLst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print invalid type message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Python code that’s based on the pseudocode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6363" algn="l"/>
              </a:tabLst>
            </a:pP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input("Enter customer type (R or W):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6363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customer_type.lower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"r":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6363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250: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6363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6363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250: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6363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6363" algn="l"/>
              </a:tabLst>
            </a:pP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customer_type.lower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"w":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6363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3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.4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6363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6363" algn="l"/>
              </a:tabLst>
            </a:pPr>
            <a:r>
              <a:rPr lang="en-US" sz="13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print("Customer type must be R or W.")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6F62DA-0FF4-4D41-A955-45567C9D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6485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Pseudocode</a:t>
            </a:r>
            <a:r>
              <a:rPr lang="en-US" dirty="0"/>
              <a:t> for test score entries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23424C7-7F82-41B4-81A5-9015C9A0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 test score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 is from 0 to 100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add score to total score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add 1 to the number of scores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 IF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 = 999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print end of program message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print error message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Python code that’s based on the pseudocode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score_counter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 = int(input("Enter test score: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score &gt;= 0 and score &lt;= 100: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score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score_counter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 == 999: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print("Ending program...")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print("Score must be from 0 through 100. Score discarded.")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6A3895-6361-413B-A2E1-DBC1EC8F5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8442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with invalid data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79F20B3-67F2-4612-9016-772CFC5B3E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5400" y="1132165"/>
            <a:ext cx="6477000" cy="183436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Miles Per Gallon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miles driven:    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gallons of gas used: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 used must be greater than zero. Try again.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Bye!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B730703-30F5-4304-AD9A-B32583EE2AB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457200"/>
          </a:xfrm>
        </p:spPr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user interface with valid data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4F3B8DD-B2E3-4204-AF0B-9DC80AEEEDD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886200"/>
            <a:ext cx="6477000" cy="183963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Miles Per Gallon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miles driven:    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gallons of gas used: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 Per Gallon:           5.0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Bye!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47C5A-6B6D-4102-9D4D-8C1B6817E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48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Miles Per Gallon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562337-2DD2-4815-9CA5-CEAB00B111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display a welcome message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print("The Miles Per Gallon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get input from the user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miles_driven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float(input("Enter miles driven:        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gallons_used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float(input("Enter gallons of gas used: 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miles_driven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&lt;=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print("Miles driven must be greater than zero. Try again.")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gallons_used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&lt;=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print("Gallons used must be greater than zero. Try again.")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calculate and display miles per gallon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mpg = round((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miles_driven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gallons_used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2)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print("Miles Per Gallon:          ", mpg)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print("Bye!")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6FBD4-6321-4CFE-B05C-699958EC8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7626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way the if statement could be coded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FB25AC5-D575-45EA-8B25-0DEF869DE8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miles_driven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 0 and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gallons_used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mpg = round((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miles_driven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gallons_used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2)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print("Miles Per Gallon:          ", mpg)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print("Both entries must be greater than zero. Try again.")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5DDC4A-8317-4489-9017-8F9F78D2D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4037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Invoice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1258055-B0EE-4D2F-BB17-29A02017F5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5105400" cy="236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Invoice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customer type (r/w):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invoice total:      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 total:          250.0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percent:       0.2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 amount:        50.0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New invoice total:      200.0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78128-FA9B-466A-B75A-C8A44913A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7109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Invoice program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A792E99-4BA0-43A4-B151-B3A895098F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#!/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/bin/env python3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display a welcome message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print("The Invoice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get user entries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input("Enter customer type (r/w):\t")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float(input("Enter invoice total:\t\t"))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               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EC3042-BD63-4D28-8BA5-922101ED8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230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Invoice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9402273-FA4B-47E9-A1F6-1F0EE557BB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determine discounts for Retail customers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"r":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 0 and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100: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100 and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250: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250 and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500: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500: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.25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determine discounts for Wholesale customers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customer_type.lower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"w":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 0 and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500: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.4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500: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set discount to zero if neither Retail or Wholesale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AB00A7-AF64-46DB-8F88-7435155AF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0732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Invoice program (part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A47E04-B370-465E-A21D-A844ADD563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calculate discount amount and new invoice total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round(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new_invoice_total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discount_amount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display the results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f"Invoice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total:\t\t{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invoice_total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f"Discount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percent:\t{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discount_percent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f"Discount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amount:\t{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discount_amount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f"New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invoice total:\t{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new_invoice_total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print("Bye!")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9C2BD-EA57-42BA-A545-D7389D1E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291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 objectives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3DE3F4A-83C9-49DD-B950-97A4449A35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Distinguish between a Boolean variable and a Boolean expression.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evaluation of a Boolean expression, including order of precedence and the use of parentheses.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sort sequence of string values and the use of the lower() or upper() method of a string for comparing two string values.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flow of control of an if statement that has both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elif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else clauses.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Distinguish between the flow of control in a while loop and the flow of control in a for loop.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break and continue statements.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432DAE-1F3A-4257-9156-D5E30E6ED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6923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of the while statement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F4CFE84-CC44-44F4-9731-67AB6CFA62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32004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boolean_expression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statements...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while loop that continues as long 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the user enters ‘y’ or ‘Y’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choice = "y"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choice.lower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"y":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print("Hello!")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choice = input("Say hello again? (y/n):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print("Bye!")  # runs when loop ends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after the loop runs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4A3BF59-0FE8-4FBB-9474-CEF57954AA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4343400"/>
            <a:ext cx="5105400" cy="12954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Hello!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Say hello again? (y/n):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Hello!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Say hello again? (y/n):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Bye!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1776F-FEDB-4D28-B1A3-596C661F9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4933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1792"/>
            <a:ext cx="7315200" cy="685799"/>
          </a:xfrm>
        </p:spPr>
        <p:txBody>
          <a:bodyPr/>
          <a:lstStyle/>
          <a:p>
            <a:r>
              <a:rPr lang="en-US" dirty="0"/>
              <a:t>A while loop that prints the numbers 0 through 4 to the console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F6FE052-2B90-45A3-B820-355CAA7DC4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307200"/>
            <a:ext cx="7391400" cy="17526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counter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counter &lt; 5: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print(counter, end="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counter +=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print("\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nThe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loop has ended.")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after the loop runs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889D73-803E-4C7B-B159-58E27E278D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053900"/>
            <a:ext cx="5105400" cy="6037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0 1 2 3 4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loop has ended.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AA173D-33A1-4789-8A2C-07F89620D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2446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causes an infinite loop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16D49C-9C00-4F8F-96CA-62D65B3531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True: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any statements in this loop run forever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unless a break statement is executed as shown later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end an infinite loop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Press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Ctrl+C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(Windows) or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Command+C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(macOS).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B91F40-CFF0-4B21-A1F8-CB58B14CD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3900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of a for loop with the range() function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A13927-8415-4B4C-B3D4-A98D461B32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int_var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range_function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range() function</a:t>
            </a: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range(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stop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range(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start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stop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[, 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step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Examples of the range() function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range(5)				# 0, 1, 2, 3, 4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range(1, 6)			# 1, 2, 3, 4, 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range(2, 10, 2)		# 2, 4, 6, 8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range(5, 0, -1)		# 5, 4, 3, 2, 1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9B7EF5-3B3F-4D31-A30F-690EBE05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4324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for loop that prints the numbers 0 through 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B4EDB4-99DB-4614-9D1D-3CCEA35886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799"/>
            <a:ext cx="7391400" cy="1331654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i in range(5):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print(i, end="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print("\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nThe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loop has ended.")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after the loop runs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49B341D-EF1C-4E3E-899F-8A0086991A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5400" y="2362200"/>
            <a:ext cx="5136776" cy="59632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0 1 2 3 4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loop has ended.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CB72F96-C93E-4497-9EB6-02CFCE25C46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3200400"/>
            <a:ext cx="7391400" cy="1910266"/>
          </a:xfrm>
        </p:spPr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for loop that sums the numbers 1 through 4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sum_of_numbers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i in range(1,5):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sum_of_numbers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i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sum_of_numbers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after the loop runs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AADAD71-4C09-4F6A-B132-D4E97CB881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5186865"/>
            <a:ext cx="5136776" cy="29953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AE8B6-C218-4ACB-B7E7-B7518E6C7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4891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break statement that exits an infinite while loop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BDA54F-7073-4274-B222-43490BEBD6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990600"/>
            <a:ext cx="7391400" cy="2518956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print("Enter 'exit' when you're done.\n")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True: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data = input("Enter an integer to square: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data == "exit":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 = int(data)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print(i, "squared is", i * i, "\n")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print("Okay, bye!")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96B0F1A-3A8D-4BA9-9931-37690CA5A7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429000"/>
            <a:ext cx="5105400" cy="25189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'exit' when you're done.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an integer to square: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squared is 100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an integer to square: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 squared is 529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an integer to square: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Okay, bye!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8FC55-44EA-4FD6-A2B2-EC8B63007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7429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1792"/>
            <a:ext cx="7315200" cy="762000"/>
          </a:xfrm>
        </p:spPr>
        <p:txBody>
          <a:bodyPr/>
          <a:lstStyle/>
          <a:p>
            <a:r>
              <a:rPr lang="en-US" dirty="0"/>
              <a:t>A continue statement that jumps to the beginning of a while loop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1754F24-AA85-4E66-ABA3-C3DC8B35FA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6482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more = "y"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more.lower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"y":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miles_driven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float(input("Enter miles driven:\t\t"))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gallons_used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float(input("Enter gallons of gas used:\t"))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validate input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miles_driven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&lt;= 0 or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gallons_used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&lt;= 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print("Both entries must be greater than zero. 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"Try again.\n")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mpg = round(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miles_driven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gallons_used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print("Miles Per Gallon:", mpg, "\n")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more = input("Continue? (y/n):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print("Okay, bye!")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F1FDCC-03B1-486C-8D8F-83FAADD38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2357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90862"/>
            <a:ext cx="7315200" cy="738664"/>
          </a:xfrm>
        </p:spPr>
        <p:txBody>
          <a:bodyPr/>
          <a:lstStyle/>
          <a:p>
            <a:r>
              <a:rPr lang="en-US" dirty="0"/>
              <a:t>Loops that calculates the future value </a:t>
            </a:r>
            <a:br>
              <a:rPr lang="en-US" dirty="0"/>
            </a:br>
            <a:r>
              <a:rPr lang="en-US" dirty="0"/>
              <a:t>of a one-time investment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7DB4607-4A15-4F36-AFB4-87930FAFE7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371600"/>
            <a:ext cx="7391400" cy="4648200"/>
          </a:xfrm>
        </p:spPr>
        <p:txBody>
          <a:bodyPr/>
          <a:lstStyle/>
          <a:p>
            <a:pPr marL="347345">
              <a:spcBef>
                <a:spcPts val="9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for loop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 = 10000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i in range(20):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yearly_interest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investment * .05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investment = investment +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yearly_interest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 = round(investment, 2)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while loop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 = 10000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year &lt; 20: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yearly_interest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investment * .05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investment = investment +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yearly_interest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year +=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investment = round(investment, 2)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730B79-6F8E-4514-A0D0-632115903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0711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670411"/>
          </a:xfrm>
        </p:spPr>
        <p:txBody>
          <a:bodyPr/>
          <a:lstStyle/>
          <a:p>
            <a:r>
              <a:rPr lang="en-US" dirty="0"/>
              <a:t>A for loop that calculates the future value </a:t>
            </a:r>
            <a:br>
              <a:rPr lang="en-US" dirty="0"/>
            </a:br>
            <a:r>
              <a:rPr lang="en-US" dirty="0"/>
              <a:t>of a monthly investment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8BEA590-D541-4B0C-9769-60370944E3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371600"/>
            <a:ext cx="7391400" cy="46482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monthly_investment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monthly_interest_rate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.08 / 12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months = 120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month in range(months):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monthly_investment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monthly_interest_amount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monthly_interest_rate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monthly_interest_amount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round(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68235-D0C1-495D-AEC0-73BAA7091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1391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746611"/>
          </a:xfrm>
        </p:spPr>
        <p:txBody>
          <a:bodyPr/>
          <a:lstStyle/>
          <a:p>
            <a:r>
              <a:rPr lang="en-US" dirty="0"/>
              <a:t>Nested loops that get the total </a:t>
            </a:r>
            <a:br>
              <a:rPr lang="en-US" dirty="0"/>
            </a:br>
            <a:r>
              <a:rPr lang="en-US" dirty="0"/>
              <a:t>of 3 valid test scores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622E2F-3CAD-4A9E-BFA8-59AB512442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373145"/>
            <a:ext cx="7391400" cy="2667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i in range(3):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while True: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score = int(input("Enter test score: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 score &gt;= 0 and score &lt;= 100: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score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break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print("Test score must be from 0 - 100.")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print("Total score:",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7D609B8-90F6-4909-AD8D-B06A1FC3667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4040144"/>
            <a:ext cx="5105400" cy="179183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test score: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 score must be from 0 - 100.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test score: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 score must be from 0 - 100.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test score: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test score: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test score: 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score: 190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4ECFC-694A-4415-A983-40D6AB3E7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224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449B8-096E-4236-B89F-F360041F6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 objectives (part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0A859B-8B7F-4EAD-9A84-59B47C7AC6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1313" marR="274320" lvl="0" indent="-341313">
              <a:spcBef>
                <a:spcPts val="0"/>
              </a:spcBef>
              <a:spcAft>
                <a:spcPts val="600"/>
              </a:spcAft>
              <a:buFont typeface="+mj-lt"/>
              <a:buAutoNum type="arabicPeriod" startAt="7"/>
              <a:tabLst>
                <a:tab pos="347345" algn="l"/>
              </a:tabLst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Explain how a while statement with an assignment expression can be used to replace a while statement with an </a:t>
            </a:r>
            <a:r>
              <a:rPr lang="en-US" spc="-10">
                <a:latin typeface="Times New Roman" panose="02020603050405020304" pitchFamily="18" charset="0"/>
                <a:ea typeface="Times New Roman" panose="02020603050405020304" pitchFamily="18" charset="0"/>
              </a:rPr>
              <a:t>infinite loop.</a:t>
            </a:r>
            <a:endParaRPr lang="en-US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7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Describe the use of pseudocode for planning a program and its control statements.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8E255-B911-4873-87D2-73F2D4305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57456E-A3BC-4455-9E28-48D319C23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06AF0-47C7-4133-9FEB-4DEE4E887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9930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1504B-5BEF-4B2A-AD4C-158459FC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24990"/>
            <a:ext cx="7315200" cy="369332"/>
          </a:xfrm>
        </p:spPr>
        <p:txBody>
          <a:bodyPr/>
          <a:lstStyle/>
          <a:p>
            <a:r>
              <a:rPr lang="en-US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operator used with assignment expressions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CB28A6-A307-41B2-84E5-60D069BFE5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914400" marR="0" indent="-914400">
              <a:spcBef>
                <a:spcPts val="300"/>
              </a:spcBef>
              <a:spcAft>
                <a:spcPts val="600"/>
              </a:spcAft>
              <a:tabLst>
                <a:tab pos="914400" algn="l"/>
                <a:tab pos="2057400" algn="l"/>
              </a:tabLst>
            </a:pPr>
            <a:r>
              <a:rPr lang="en-US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Operator	Name</a:t>
            </a:r>
          </a:p>
          <a:p>
            <a:pPr marL="2062163" marR="0" indent="-2062163">
              <a:spcBef>
                <a:spcPts val="0"/>
              </a:spcBef>
              <a:spcAft>
                <a:spcPts val="300"/>
              </a:spcAft>
              <a:tabLst>
                <a:tab pos="20574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:=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Walrus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while statement that uses an infinite loop </a:t>
            </a:r>
            <a:b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process user data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print("Enter -1 to quit.")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print("=================")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True: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score = input("Enter a score: ") # assign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score == "-1":                # check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break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f"You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entered {score}.")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print("Bye!")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1E8CA2-329A-4116-8AE6-F01B1A3A7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9C6BD-E306-4B56-BB36-168FC27B8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AA3E8-C30F-4DD6-B5CC-C32BD0E49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2336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AF5BB-698A-43B0-902D-0157C7CDE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440324"/>
            <a:ext cx="7239000" cy="738664"/>
          </a:xfrm>
        </p:spPr>
        <p:txBody>
          <a:bodyPr/>
          <a:lstStyle/>
          <a:p>
            <a:r>
              <a:rPr lang="en-US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rewrite the code using </a:t>
            </a:r>
            <a:br>
              <a:rPr lang="en-US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assignment expression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F02370-A2BE-4740-9B53-50B89F2D86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320966"/>
            <a:ext cx="7391400" cy="2049956"/>
          </a:xfrm>
        </p:spPr>
        <p:txBody>
          <a:bodyPr/>
          <a:lstStyle/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print("Enter -1 to quit.")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print("=================")</a:t>
            </a:r>
          </a:p>
          <a:p>
            <a:pPr marL="344488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assign and check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en-US" sz="1600" b="1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(score := input("Enter a score: ")) != "-1"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f"You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entered {score}.")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print("Bye!")</a:t>
            </a:r>
          </a:p>
          <a:p>
            <a:pPr>
              <a:spcBef>
                <a:spcPts val="900"/>
              </a:spcBef>
              <a:spcAft>
                <a:spcPts val="600"/>
              </a:spcAft>
            </a:pPr>
            <a:r>
              <a:rPr lang="en-US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 for both loops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A98DC9-E329-4A61-9E1D-84EE36E0E8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409741"/>
            <a:ext cx="5105400" cy="2049956"/>
          </a:xfrm>
        </p:spPr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-1 to quit.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=================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 score: </a:t>
            </a:r>
            <a:r>
              <a:rPr lang="en-US" sz="1600" b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 entered 90.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 score: </a:t>
            </a:r>
            <a:r>
              <a:rPr lang="en-US" sz="1600" b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99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 entered 99.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a score: </a:t>
            </a:r>
            <a:r>
              <a:rPr lang="en-US" sz="1600" b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Bye!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F03890-F399-4009-A02C-9C7D15197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2A3D7-5E92-499B-9123-BF5F7BFB1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A854AD-0515-4BC2-B401-FA76F69EC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4090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Pseudocode</a:t>
            </a:r>
            <a:r>
              <a:rPr lang="en-US" dirty="0"/>
              <a:t> for a Test Scores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FC25137-712D-4826-BF4D-82BA156258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 user message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TRUE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 score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IF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 is from 0 to 100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add score to score total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add 1 to number of scores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ELSE IF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 is 999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end loop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ELSE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print error message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Calculate average score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marR="0">
              <a:spcBef>
                <a:spcPts val="0"/>
              </a:spcBef>
              <a:spcAft>
                <a:spcPts val="0"/>
              </a:spcAft>
              <a:tabLst>
                <a:tab pos="577850" algn="l"/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 results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005474-7CED-4502-8950-7B551DD0A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1445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Test Scores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ABF147-CFCE-4DA7-B946-8786D013E1B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629400" cy="3733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Test Scores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999 to end input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======================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test score: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test score: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test score: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 score must be from 0 through 100. Try again.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test score: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test score: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999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======================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Score: 255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 Score: 85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600" b="1" dirty="0">
              <a:solidFill>
                <a:srgbClr val="000000"/>
              </a:solidFill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Bye!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5A5C17-591C-433B-9532-55125CCD7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8143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Test Scores program (part 1)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4665846-4FDB-4081-B82A-AED9F65630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#!/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/bin/env python3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display a welcome message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print("The Test Scores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print("Enter 999 to end input")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print("======================")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initialize variables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counter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test_score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55213-BF24-4E41-89B3-9069D59F6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18574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Test Scores program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3782DDC-FB69-4372-990B-3EFD8E2B9C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953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True: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test_score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int(input("Enter test score: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test_score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&gt;= 0 and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test_score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&lt;= 100: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test_score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counter +=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test_score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999: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else: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print("Test score must be from 0 through 100. ",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"Score discarded. Try again.")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calculate average score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average_score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round(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counter)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format and display the result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print("======================")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Score: {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f"\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nAverage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Score: {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average_score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print("Bye")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15E9CA-3890-4756-AAD5-17593575B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5198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Pseudocode</a:t>
            </a:r>
            <a:r>
              <a:rPr lang="en-US" dirty="0"/>
              <a:t> for a Future Value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65F111E-73E0-4359-B55F-4C0CA6EFE1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803275" algn="l"/>
                <a:tab pos="143192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 user message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803275" algn="l"/>
                <a:tab pos="1431925" algn="l"/>
              </a:tabLs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user wants to continue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803275" algn="l"/>
                <a:tab pos="1431925" algn="l"/>
              </a:tabLs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 monthly investment, yearly interest rate, and years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803275" algn="l"/>
                <a:tab pos="143192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convert yearly interest rate to monthly interest rate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803275" algn="l"/>
                <a:tab pos="143192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convert years to months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803275" algn="l"/>
                <a:tab pos="143192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set the future value to zero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803275" algn="l"/>
                <a:tab pos="1431925" algn="l"/>
              </a:tabLs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FOR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each month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803275" algn="l"/>
                <a:tab pos="1431925" algn="l"/>
              </a:tabLs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monthly investment amount to future value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803275" algn="l"/>
                <a:tab pos="143192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calculate interest for month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803275" algn="l"/>
                <a:tab pos="143192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add interest to future value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803275" algn="l"/>
                <a:tab pos="143192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display future value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803275" algn="l"/>
                <a:tab pos="143192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ask if user wants to continue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803275" algn="l"/>
                <a:tab pos="143192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 end message</a:t>
            </a:r>
            <a:endParaRPr lang="en-US" sz="18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F36715-210A-4102-9B65-5EF46617C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0669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user interface for the Future Value Calculator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2C73AF5-7EFB-4EDD-9718-393B668F07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5562600" cy="20574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Welcome to the Future Value Calculator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monthly investment:  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yearly interest rate: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number of years:     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 value:                   23233.91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 (y/n)?: 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985D3A-2F0D-4896-98FF-5862C5A9A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1321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Future Value Calculator (part 1)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1570A27-90C6-4CF5-9C4C-AD7F388C89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#!/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/bin/env python3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display a welcome message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print("Welcome to the Future Value Calculator")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choice = "y"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en-US" sz="1400" b="1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choice.lower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== "y":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get input from the user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monthly_investment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float(input(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"Enter monthly investment:\t"))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yearly_interest_rate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float(input(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"Enter yearly interest rate:\t"))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years = int(input(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"Enter number of years:\t\t"))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convert yearly values to monthly values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monthly_interest_rate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yearly_interest_rate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12 / 100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months = years * 12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ABC756-0EC1-47BA-B8F0-6C26A704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7150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Future Value Calculator (part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632810-5B9D-437D-94B5-E58A533005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# calculate the future value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400" b="1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i in range(months):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monthly_investment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monthly_interest_amount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monthly_interest_rate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monthly_interest_amount</a:t>
            </a:r>
            <a:endParaRPr lang="en-US" sz="14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display the result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f"Future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value:\t\t\t{round(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future_value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2)}")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# see if the user wants to continue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choice = input("Continue (y/n)?: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print("Bye!")</a:t>
            </a:r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1BDA6-BB91-4F8E-BD46-7C2A4A5EB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523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Relational operators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FFFDE3-BC0C-49A3-8C4C-90CCC43275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057400" marR="0" indent="-2057400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Operator	Name</a:t>
            </a: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==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Equal to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!=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Not equal to	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&gt;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Greater than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&lt;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Less than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&gt;=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Greater than or equal to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&lt;=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Less than or equal to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18524-5C4A-4ED1-B57E-E1C3ED6F7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47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expressions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8EA5A0-642B-47BF-AD82-D6DABDC5F9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543800" cy="4876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 == 5                # variable equal to numeric literal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"John"    # variable equal to string literal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 != 0           # variable not equal to numeric literal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distance &gt; 5.6          # variable greater than numeric literal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fuel_req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fuel_cap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# variable less than variable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distance &gt;= limit       # variable greater than or equal to variable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stock &lt;=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reorder_point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# variable less than or equal to variable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rate / 100 &gt;= 0.1      # expression greater than or equal to literal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assign a Boolean value to a variable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active = True           # variable is set to Boolean True value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active = False          # variable is set to Boolean False value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DFD5A-1B15-4CC7-984D-4BBCD0F7D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25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operators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439163-E8E6-45C9-BD9B-AEEDC95C75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1600200" marR="0" indent="-16002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1828800" algn="l"/>
                <a:tab pos="2514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Operator	Name</a:t>
            </a:r>
          </a:p>
          <a:p>
            <a:pPr marL="1600200" marR="0" indent="-16002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1828800" algn="l"/>
                <a:tab pos="2514600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and	AND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marR="0" indent="-16002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1828800" algn="l"/>
                <a:tab pos="2514600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or	OR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marR="0" indent="-16002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1828800" algn="l"/>
                <a:tab pos="2514600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not	NOT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 of precedence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NOT operator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AND operator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47345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 operator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1108D6-61FC-4E27-A1F9-BF0953308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546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expressions that use logical operators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0B098F6-F2C2-4439-A907-914BCF990C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467600" cy="48768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The AND operator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 &gt;= 65 and city == "Chicago"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The OR operator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city == "Greenville" or age &gt;= 65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The NOT operator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 age &gt;= 65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Two AND operators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 &gt;= 65 and city == "Greenville" and state == "SC"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Two OR operators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 &gt;= 65 or age &lt;= 18 or status == "retired"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AND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OR operators with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parens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clarify sequence of operations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(age &gt;= 65 and status == "retired") or age &lt; 18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AND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OR operators with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parens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change sequence of operations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65151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 &gt;= 65 and (status == "retired" or state == "SC")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839A12-F85C-4BE1-A75B-41D54008D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665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string comparisons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62CC16F-D38B-4D18-87E5-D0B975372D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tabLst>
                <a:tab pos="27432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Condition	Boolean result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27432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"apple" &lt; "Apple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	False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27432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"App" &lt; "Apple"	True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27432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"1" &lt; "5"	True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27432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"10" &lt; "5"</a:t>
            </a:r>
            <a:r>
              <a:rPr lang="en-US" sz="1600" b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	True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sort sequence of digits and letters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Digits from 0-9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Uppercase letters from A-Z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Lowercase letters from a-z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276BE8-BFB0-4FC8-878C-74C7E5B3B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C3,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050982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FA774D23-CD87-4BB6-B365-D73C968B11E5}" vid="{78B8C40C-25A7-4077-896B-60A8EE8B832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362</TotalTime>
  <Words>5516</Words>
  <Application>Microsoft Office PowerPoint</Application>
  <PresentationFormat>On-screen Show (4:3)</PresentationFormat>
  <Paragraphs>832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5" baseType="lpstr">
      <vt:lpstr>Arial</vt:lpstr>
      <vt:lpstr>Arial Narrow</vt:lpstr>
      <vt:lpstr>Courier New</vt:lpstr>
      <vt:lpstr>Symbol</vt:lpstr>
      <vt:lpstr>Times New Roman</vt:lpstr>
      <vt:lpstr>Master slides_with_titles_logo</vt:lpstr>
      <vt:lpstr>Chapter 3</vt:lpstr>
      <vt:lpstr>Applied objectives</vt:lpstr>
      <vt:lpstr>Knowledge objectives (part 1)</vt:lpstr>
      <vt:lpstr>Knowledge objectives (part 2)</vt:lpstr>
      <vt:lpstr>Relational operators</vt:lpstr>
      <vt:lpstr>Boolean expressions</vt:lpstr>
      <vt:lpstr>Logical operators</vt:lpstr>
      <vt:lpstr>Boolean expressions that use logical operators</vt:lpstr>
      <vt:lpstr>Some string comparisons</vt:lpstr>
      <vt:lpstr>Two string methods</vt:lpstr>
      <vt:lpstr>How the lower() method can simplify code</vt:lpstr>
      <vt:lpstr>The syntax of the if statement</vt:lpstr>
      <vt:lpstr>Only an if clause</vt:lpstr>
      <vt:lpstr>The operation of an if statement</vt:lpstr>
      <vt:lpstr>An if statement used for grading</vt:lpstr>
      <vt:lpstr>An if statement that validates the range of a score</vt:lpstr>
      <vt:lpstr>An if statement that validates the customer type</vt:lpstr>
      <vt:lpstr>A table that summarizes the discount rules</vt:lpstr>
      <vt:lpstr>Nested if statements</vt:lpstr>
      <vt:lpstr>An if statement that gets the same results</vt:lpstr>
      <vt:lpstr>Pseudocode for customer discounts</vt:lpstr>
      <vt:lpstr>Pseudocode for test score entries</vt:lpstr>
      <vt:lpstr>The user interface with invalid data</vt:lpstr>
      <vt:lpstr>The code for the Miles Per Gallon program</vt:lpstr>
      <vt:lpstr>Another way the if statement could be coded</vt:lpstr>
      <vt:lpstr>The user interface for the Invoice program</vt:lpstr>
      <vt:lpstr>The code for the Invoice program (part 1)</vt:lpstr>
      <vt:lpstr>The code for the Invoice program (part 2)</vt:lpstr>
      <vt:lpstr>The code for the Invoice program (part 3)</vt:lpstr>
      <vt:lpstr>The syntax of the while statement</vt:lpstr>
      <vt:lpstr>A while loop that prints the numbers 0 through 4 to the console</vt:lpstr>
      <vt:lpstr>Code that causes an infinite loop</vt:lpstr>
      <vt:lpstr>The syntax of a for loop with the range() function</vt:lpstr>
      <vt:lpstr>A for loop that prints the numbers 0 through 4</vt:lpstr>
      <vt:lpstr>A break statement that exits an infinite while loop</vt:lpstr>
      <vt:lpstr>A continue statement that jumps to the beginning of a while loop</vt:lpstr>
      <vt:lpstr>Loops that calculates the future value  of a one-time investment</vt:lpstr>
      <vt:lpstr>A for loop that calculates the future value  of a monthly investment</vt:lpstr>
      <vt:lpstr>Nested loops that get the total  of 3 valid test scores</vt:lpstr>
      <vt:lpstr>The operator used with assignment expressions</vt:lpstr>
      <vt:lpstr>How to rewrite the code using  an assignment expression</vt:lpstr>
      <vt:lpstr>Pseudocode for a Test Scores program</vt:lpstr>
      <vt:lpstr>The user interface for the Test Scores program</vt:lpstr>
      <vt:lpstr>The code for the Test Scores program (part 1)</vt:lpstr>
      <vt:lpstr>The code for the Test Scores program (part 2)</vt:lpstr>
      <vt:lpstr>Pseudocode for a Future Value program</vt:lpstr>
      <vt:lpstr>The user interface for the Future Value Calculator</vt:lpstr>
      <vt:lpstr>The code for the Future Value Calculator (part 1)</vt:lpstr>
      <vt:lpstr>The code for the Future Value Calculator (part 2)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</dc:title>
  <dc:creator>Judy Taylor</dc:creator>
  <cp:lastModifiedBy>Anne Boehm</cp:lastModifiedBy>
  <cp:revision>31</cp:revision>
  <cp:lastPrinted>2016-01-14T23:03:16Z</cp:lastPrinted>
  <dcterms:created xsi:type="dcterms:W3CDTF">2019-07-22T23:09:08Z</dcterms:created>
  <dcterms:modified xsi:type="dcterms:W3CDTF">2021-03-19T16:31:46Z</dcterms:modified>
</cp:coreProperties>
</file>