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9" r:id="rId1"/>
  </p:sldMasterIdLst>
  <p:notesMasterIdLst>
    <p:notesMasterId r:id="rId51"/>
  </p:notesMasterIdLst>
  <p:handoutMasterIdLst>
    <p:handoutMasterId r:id="rId52"/>
  </p:handoutMasterIdLst>
  <p:sldIdLst>
    <p:sldId id="256" r:id="rId2"/>
    <p:sldId id="324" r:id="rId3"/>
    <p:sldId id="370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71" r:id="rId21"/>
    <p:sldId id="341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  <p:sldId id="359" r:id="rId39"/>
    <p:sldId id="360" r:id="rId40"/>
    <p:sldId id="361" r:id="rId41"/>
    <p:sldId id="362" r:id="rId42"/>
    <p:sldId id="372" r:id="rId43"/>
    <p:sldId id="363" r:id="rId44"/>
    <p:sldId id="364" r:id="rId45"/>
    <p:sldId id="365" r:id="rId46"/>
    <p:sldId id="366" r:id="rId47"/>
    <p:sldId id="367" r:id="rId48"/>
    <p:sldId id="368" r:id="rId49"/>
    <p:sldId id="369" r:id="rId50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20396D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933" autoAdjust="0"/>
    <p:restoredTop sz="86433" autoAdjust="0"/>
  </p:normalViewPr>
  <p:slideViewPr>
    <p:cSldViewPr>
      <p:cViewPr varScale="1">
        <p:scale>
          <a:sx n="95" d="100"/>
          <a:sy n="95" d="100"/>
        </p:scale>
        <p:origin x="1584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938" y="0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4633A84-D730-4DB1-B585-7559B92CE5D8}" type="datetimeFigureOut">
              <a:rPr lang="en-US"/>
              <a:pPr>
                <a:defRPr/>
              </a:pPr>
              <a:t>3/23/2021</a:t>
            </a:fld>
            <a:endParaRPr lang="en-US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967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C669EC8-97E7-4C24-A864-1853E75085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98575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56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53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720" y="4415790"/>
            <a:ext cx="514096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32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32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82C5A2EE-74B4-4329-B2EC-6DFE0575ED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45560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C5A2EE-74B4-4329-B2EC-6DFE0575EDC9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9219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number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1143000"/>
            <a:ext cx="7772400" cy="553998"/>
          </a:xfrm>
        </p:spPr>
        <p:txBody>
          <a:bodyPr lIns="0" tIns="0" rIns="0" bIns="0" anchor="t" anchorCtr="0">
            <a:spAutoFit/>
          </a:bodyPr>
          <a:lstStyle>
            <a:lvl1pPr>
              <a:defRPr sz="3600" b="1" i="0" baseline="0">
                <a:solidFill>
                  <a:srgbClr val="000099"/>
                </a:solidFill>
              </a:defRPr>
            </a:lvl1pPr>
          </a:lstStyle>
          <a:p>
            <a:r>
              <a:rPr lang="en-US" dirty="0"/>
              <a:t>Chapter number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905000" y="2209800"/>
            <a:ext cx="5334000" cy="2971800"/>
          </a:xfrm>
        </p:spPr>
        <p:txBody>
          <a:bodyPr/>
          <a:lstStyle>
            <a:lvl1pPr marL="0" indent="0" algn="ctr">
              <a:buNone/>
              <a:defRPr sz="4800" b="1" baseline="0"/>
            </a:lvl1pPr>
          </a:lstStyle>
          <a:p>
            <a:pPr lvl="0"/>
            <a:r>
              <a:rPr lang="en-US" dirty="0"/>
              <a:t>Chapter title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3205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Image_Text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12800" y="1062758"/>
            <a:ext cx="7391400" cy="1756642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12800" y="2895600"/>
            <a:ext cx="7315200" cy="163340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812800" y="4605202"/>
            <a:ext cx="7391400" cy="1414598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C17,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246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gure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C17,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993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4876800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73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914400" y="1143000"/>
            <a:ext cx="7315200" cy="4800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222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Console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2743200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1295400" y="3892100"/>
            <a:ext cx="6934200" cy="2049956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3112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Console_Text_Console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990600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14"/>
          <p:cNvSpPr>
            <a:spLocks noGrp="1"/>
          </p:cNvSpPr>
          <p:nvPr>
            <p:ph type="body" sz="quarter" idx="16"/>
          </p:nvPr>
        </p:nvSpPr>
        <p:spPr>
          <a:xfrm>
            <a:off x="1295400" y="2150899"/>
            <a:ext cx="6934200" cy="815635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7"/>
          </p:nvPr>
        </p:nvSpPr>
        <p:spPr>
          <a:xfrm>
            <a:off x="838200" y="3347534"/>
            <a:ext cx="7391400" cy="1496734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1295400" y="4982112"/>
            <a:ext cx="6934200" cy="885288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291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sole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1295400" y="1143000"/>
            <a:ext cx="6934200" cy="3200400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901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_Text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914400" y="1066800"/>
            <a:ext cx="7315200" cy="2514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38200" y="3733800"/>
            <a:ext cx="7391400" cy="2209799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C17,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2028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_Image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914400" y="1066800"/>
            <a:ext cx="7315200" cy="2514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3730079"/>
            <a:ext cx="7391400" cy="457200"/>
          </a:xfrm>
        </p:spPr>
        <p:txBody>
          <a:bodyPr/>
          <a:lstStyle>
            <a:lvl1pPr marL="0" indent="0">
              <a:buNone/>
              <a:defRPr sz="2400" b="1">
                <a:solidFill>
                  <a:srgbClr val="000099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heading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5" hasCustomPrompt="1"/>
          </p:nvPr>
        </p:nvSpPr>
        <p:spPr>
          <a:xfrm>
            <a:off x="914400" y="4267200"/>
            <a:ext cx="7315200" cy="16764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Object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C17,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147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Image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12800" y="1062758"/>
            <a:ext cx="7391400" cy="2213842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12800" y="3319598"/>
            <a:ext cx="7315200" cy="24384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C17,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4097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Rectangle 1"/>
          <p:cNvSpPr/>
          <p:nvPr/>
        </p:nvSpPr>
        <p:spPr bwMode="auto">
          <a:xfrm>
            <a:off x="0" y="6172200"/>
            <a:ext cx="9144000" cy="685800"/>
          </a:xfrm>
          <a:prstGeom prst="rect">
            <a:avLst/>
          </a:prstGeom>
          <a:solidFill>
            <a:srgbClr val="20396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" name="Date Placeholder 1"/>
          <p:cNvSpPr>
            <a:spLocks noGrp="1"/>
          </p:cNvSpPr>
          <p:nvPr>
            <p:ph type="dt" sz="half" idx="2"/>
          </p:nvPr>
        </p:nvSpPr>
        <p:spPr bwMode="auto">
          <a:xfrm>
            <a:off x="2667000" y="6248400"/>
            <a:ext cx="38862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800" b="1" i="1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dirty="0" err="1"/>
              <a:t>Murach's</a:t>
            </a:r>
            <a:r>
              <a:rPr lang="en-US" dirty="0"/>
              <a:t> Python Programming (2nd Ed.)</a:t>
            </a:r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3"/>
          </p:nvPr>
        </p:nvSpPr>
        <p:spPr bwMode="auto">
          <a:xfrm>
            <a:off x="76200" y="6248400"/>
            <a:ext cx="27432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500">
                <a:solidFill>
                  <a:schemeClr val="bg1"/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"/>
          </p:nvPr>
        </p:nvSpPr>
        <p:spPr bwMode="auto">
          <a:xfrm>
            <a:off x="6629400" y="6248400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900">
                <a:latin typeface="Arial Narrow" pitchFamily="34" charset="0"/>
              </a:defRPr>
            </a:lvl1pPr>
          </a:lstStyle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30" y="6397412"/>
            <a:ext cx="1228170" cy="2319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3" r:id="rId5"/>
    <p:sldLayoutId id="2147483681" r:id="rId6"/>
    <p:sldLayoutId id="2147483674" r:id="rId7"/>
    <p:sldLayoutId id="2147483676" r:id="rId8"/>
    <p:sldLayoutId id="2147483675" r:id="rId9"/>
    <p:sldLayoutId id="2147483684" r:id="rId10"/>
    <p:sldLayoutId id="2147483685" r:id="rId11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17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How to work </a:t>
            </a:r>
            <a:br>
              <a:rPr lang="en-US" dirty="0"/>
            </a:br>
            <a:r>
              <a:rPr lang="en-US" dirty="0"/>
              <a:t>with a database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02927B-0EA0-403F-96A5-E7CE29C66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264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SQLite data types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D2A2D5C-5462-4E75-926D-2120D8A914C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TEXT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INTEGER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REAL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BLOB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6DE7A4-963A-4E2F-9114-6806A0FFDE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C17,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10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20658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9"/>
            <a:ext cx="7315200" cy="749808"/>
          </a:xfrm>
        </p:spPr>
        <p:txBody>
          <a:bodyPr/>
          <a:lstStyle/>
          <a:p>
            <a:r>
              <a:rPr lang="en-US" dirty="0"/>
              <a:t>The syntax for a SELECT statement </a:t>
            </a:r>
            <a:br>
              <a:rPr lang="en-US" dirty="0"/>
            </a:br>
            <a:r>
              <a:rPr lang="en-US" dirty="0"/>
              <a:t>that gets all columns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0C79141-D733-4659-9E26-DA75D0F7BB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12800" y="1519958"/>
            <a:ext cx="7391400" cy="2213842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SELECT * </a:t>
            </a:r>
            <a:b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table</a:t>
            </a:r>
            <a:b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[WHERE 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selection-criteria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b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[ORDER BY 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col-1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[ASC|DESC] [, 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col-2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[ASC|DESC]] ...]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SELECT statement that gets all columns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SELECT * FROM Movie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WHERE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categoryID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2</a:t>
            </a:r>
          </a:p>
          <a:p>
            <a:endParaRPr lang="en-US" dirty="0"/>
          </a:p>
        </p:txBody>
      </p:sp>
      <p:pic>
        <p:nvPicPr>
          <p:cNvPr id="8" name="Content Placeholder 7" descr="Refer to page 477 in textbook.">
            <a:extLst>
              <a:ext uri="{FF2B5EF4-FFF2-40B4-BE49-F238E27FC236}">
                <a16:creationId xmlns:a16="http://schemas.microsoft.com/office/drawing/2014/main" id="{9312E0BE-C799-4119-8EDF-E5E419BA75A6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219201" y="3581399"/>
            <a:ext cx="6781799" cy="1343319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8B85177-77B1-4B06-AD93-B5DDADF19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C17,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11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81441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9"/>
            <a:ext cx="7315200" cy="749808"/>
          </a:xfrm>
        </p:spPr>
        <p:txBody>
          <a:bodyPr/>
          <a:lstStyle/>
          <a:p>
            <a:r>
              <a:rPr lang="en-US" dirty="0"/>
              <a:t>The syntax for a SELECT statement </a:t>
            </a:r>
            <a:br>
              <a:rPr lang="en-US" dirty="0"/>
            </a:br>
            <a:r>
              <a:rPr lang="en-US" dirty="0"/>
              <a:t>that gets selected columns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714D456-DACF-4E77-856C-12B7B2A62E6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84726" y="1524000"/>
            <a:ext cx="7521074" cy="28194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SELECT 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column-1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[, 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column-2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] ...</a:t>
            </a:r>
            <a:b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table</a:t>
            </a:r>
            <a:b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[WHERE 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selection-criteria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b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[ORDER BY 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column-1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[ASC|DESC][, 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column-2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[ASC|DESC]] ...]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SELECT statement that gets selected columns </a:t>
            </a:r>
            <a:b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and rows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SELECT name, minutes</a:t>
            </a:r>
            <a:b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Movie</a:t>
            </a:r>
            <a:b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WHERE minutes &lt; 90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ORDER BY minutes ASC</a:t>
            </a:r>
          </a:p>
          <a:p>
            <a:endParaRPr lang="en-US" dirty="0"/>
          </a:p>
        </p:txBody>
      </p:sp>
      <p:pic>
        <p:nvPicPr>
          <p:cNvPr id="8" name="Content Placeholder 7" descr="Refer to page 477 in textbook.">
            <a:extLst>
              <a:ext uri="{FF2B5EF4-FFF2-40B4-BE49-F238E27FC236}">
                <a16:creationId xmlns:a16="http://schemas.microsoft.com/office/drawing/2014/main" id="{CCDA30A1-0AC7-4A20-A0DD-A31F6BF8BA4B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224351" y="4419600"/>
            <a:ext cx="3870648" cy="1447800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0C8DAFC-ED3D-4855-A817-BC003C1F8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C17,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12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65397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9"/>
            <a:ext cx="7315200" cy="749808"/>
          </a:xfrm>
        </p:spPr>
        <p:txBody>
          <a:bodyPr/>
          <a:lstStyle/>
          <a:p>
            <a:r>
              <a:rPr lang="en-US" dirty="0"/>
              <a:t>The syntax for a SELECT statement </a:t>
            </a:r>
            <a:br>
              <a:rPr lang="en-US" dirty="0"/>
            </a:br>
            <a:r>
              <a:rPr lang="en-US" dirty="0"/>
              <a:t>that joins two tables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61C5A2C-937C-4E17-9560-23D4F0DBA7B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12800" y="1432090"/>
            <a:ext cx="7569200" cy="275891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SELECT 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col-1 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[AS 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alias-1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] [[, 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col-2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] [AS alias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]] ...</a:t>
            </a:r>
            <a:b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table-1</a:t>
            </a:r>
            <a:b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[INNER ]JOIN 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table-2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ON 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table-1.col-1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table-2.col-2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statement that gets data from two related tables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SELECT Movie.name, Category.name AS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categoryName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minutes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Movie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JOIN Category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ON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Category.categoryID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Movie.categoryID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WHERE minutes &lt; 90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ORDER BY minutes ASC</a:t>
            </a:r>
          </a:p>
          <a:p>
            <a:endParaRPr lang="en-US" dirty="0"/>
          </a:p>
        </p:txBody>
      </p:sp>
      <p:pic>
        <p:nvPicPr>
          <p:cNvPr id="8" name="Content Placeholder 7" descr="Refer to page 479 in textbook.">
            <a:extLst>
              <a:ext uri="{FF2B5EF4-FFF2-40B4-BE49-F238E27FC236}">
                <a16:creationId xmlns:a16="http://schemas.microsoft.com/office/drawing/2014/main" id="{DBAF57B5-6D9D-4D49-A55F-257D5CC5C6BE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219200" y="4267200"/>
            <a:ext cx="5356861" cy="1447800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D7A8542-518E-41BA-B916-FD29F20AAA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C17,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13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81390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syntax for the INSERT statement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27DB324-E5B3-47EA-8702-39259C3FDC5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467600" cy="48768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INSERT INTO 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table-name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[(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column-list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)]</a:t>
            </a:r>
            <a:b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VALUES (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value-list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statement that uses a column list to add one row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INSERT INTO Movie (name, year, minutes,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categoryID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VALUES ('Juno', 2007, 96, 2)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statement that doesn’t use a column list to add one row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INSERT INTO Movie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VALUES (14, 2, 'Juno', 2007, 96)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937B48-4310-4B27-B723-79C202F6C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C17,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14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9496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syntax for the UPDATE statement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AC17670-4DC4-4149-AFD0-B479AF687B8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UPDATE 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table-name</a:t>
            </a:r>
            <a:b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SET 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expression-1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[, 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expression-2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] ...</a:t>
            </a:r>
            <a:b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WHERE 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selection-criteria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statement that updates a column in one row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UPDATE Movie</a:t>
            </a:r>
            <a:b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SET minutes = 84</a:t>
            </a:r>
            <a:b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WHERE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movieID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4F2040-BF9D-4A07-9A3B-20633FB791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C17,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15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71675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syntax for the DELETE statement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F55EA24-A464-4BAF-B836-3EA6A96F28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DELETE FROM 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table-name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WHERE 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selection-criteria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statement that deletes one row from a table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DELETE FROM Movie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WHERE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movieID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14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statement that deletes multiple rows from a table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DELETE FROM Movie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WHERE year = 1979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C538A5-ECF4-4FF9-B2DA-1F926E86F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C17,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16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9697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9"/>
            <a:ext cx="7315200" cy="369332"/>
          </a:xfrm>
        </p:spPr>
        <p:txBody>
          <a:bodyPr/>
          <a:lstStyle/>
          <a:p>
            <a:r>
              <a:rPr lang="en-US" dirty="0"/>
              <a:t>The Browse Data tab of DB Browser for SQLite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F7109EB-E8B8-4028-9AA5-265854E3B2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C17,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17</a:t>
            </a:fld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6" name="Content Placeholder 5" descr="Refer to page 483 in textbook.">
            <a:extLst>
              <a:ext uri="{FF2B5EF4-FFF2-40B4-BE49-F238E27FC236}">
                <a16:creationId xmlns:a16="http://schemas.microsoft.com/office/drawing/2014/main" id="{F97372CD-AE9E-4114-A737-ADF03EC679F3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219200" y="1143000"/>
            <a:ext cx="6705600" cy="4056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8196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1792"/>
            <a:ext cx="7315200" cy="369332"/>
          </a:xfrm>
        </p:spPr>
        <p:txBody>
          <a:bodyPr/>
          <a:lstStyle/>
          <a:p>
            <a:r>
              <a:rPr lang="en-US" dirty="0"/>
              <a:t>How to open a database using DB Browser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28B00E8-EAEC-488D-B982-9CFD885FEE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620000" cy="4800600"/>
          </a:xfrm>
        </p:spPr>
        <p:txBody>
          <a:bodyPr/>
          <a:lstStyle/>
          <a:p>
            <a:pPr marL="342900" marR="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228600" algn="l"/>
                <a:tab pos="347345" algn="l"/>
                <a:tab pos="347345" algn="l"/>
              </a:tabLs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Start DB Browser for SQLite.</a:t>
            </a:r>
          </a:p>
          <a:p>
            <a:pPr marL="342900" marR="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228600" algn="l"/>
                <a:tab pos="347345" algn="l"/>
                <a:tab pos="347345" algn="l"/>
              </a:tabLs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Click the Open Database button or choose the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File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Open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Database command. Then, use the dialog box to select the SQLite database you want to open. The database for this chapter is located here:</a:t>
            </a:r>
          </a:p>
          <a:p>
            <a:pPr marL="347345" marR="0">
              <a:spcBef>
                <a:spcPts val="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\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murach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\python\_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db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\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movies.sqlite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4488" marR="0" lvl="0" indent="-344488"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tabLst>
                <a:tab pos="228600" algn="l"/>
                <a:tab pos="347345" algn="l"/>
                <a:tab pos="347345" algn="l"/>
              </a:tabLs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This displays the tree structure of the database in the Database Structure tab.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view a table</a:t>
            </a:r>
          </a:p>
          <a:p>
            <a:pPr marL="342900" marR="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228600" algn="l"/>
                <a:tab pos="347345" algn="l"/>
                <a:tab pos="347345" algn="l"/>
              </a:tabLs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Click the Browse Data tab.</a:t>
            </a:r>
          </a:p>
          <a:p>
            <a:pPr marL="342900" marR="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228600" algn="l"/>
                <a:tab pos="347345" algn="l"/>
                <a:tab pos="347345" algn="l"/>
              </a:tabLs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Use the drop-down Table list to select the table that you want to view.</a:t>
            </a:r>
          </a:p>
          <a:p>
            <a:pPr marL="342900" marR="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228600" algn="l"/>
                <a:tab pos="347345" algn="l"/>
                <a:tab pos="347345" algn="l"/>
              </a:tabLs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To sort the table by the values in a column, click on the column name.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A6C25F-286A-4D73-B5E4-461B8073EB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C17,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18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54425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edit a table using DB Browser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6761855-49B4-43DC-8A29-7243D5B9AC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228600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To edit the data in the rows, change the data in the table.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228600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To add or delete rows, use the Insert a New Record or Delete the Current Record button.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228600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To save the changes, click the Write Changes button.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228600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To cancel the changes, click the Revert Changes button.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execute a SQL statement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228600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Click the Execute SQL tab.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228600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Enter the SQL statement.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228600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Click the Execute SQL button.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AEA6B522-4402-47F8-AE5A-D2DF2FB6AE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C17,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19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9033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 (part 1)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C3E78C5-971D-4C37-9F0A-79731697C1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R="274320" lvl="0">
              <a:spcBef>
                <a:spcPts val="1500"/>
              </a:spcBef>
              <a:spcAft>
                <a:spcPts val="600"/>
              </a:spcAft>
              <a:tabLst>
                <a:tab pos="347345" algn="l"/>
              </a:tabLst>
            </a:pPr>
            <a:r>
              <a:rPr lang="en-US" b="1" spc="-10" dirty="0">
                <a:latin typeface="+mj-lt"/>
                <a:ea typeface="Times New Roman" panose="02020603050405020304" pitchFamily="18" charset="0"/>
              </a:rPr>
              <a:t>Applied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Use SQLite Manager to test SQL statements against a SQLite database.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Develop Python programs that use SQLite databases to store the data of the programs.</a:t>
            </a:r>
          </a:p>
          <a:p>
            <a:pPr marR="274320" lvl="0">
              <a:spcBef>
                <a:spcPts val="1500"/>
              </a:spcBef>
              <a:spcAft>
                <a:spcPts val="600"/>
              </a:spcAft>
              <a:tabLst>
                <a:tab pos="347345" algn="l"/>
              </a:tabLst>
            </a:pPr>
            <a:r>
              <a:rPr lang="en-US" b="1" spc="-10" dirty="0">
                <a:latin typeface="+mj-lt"/>
                <a:ea typeface="Times New Roman" panose="02020603050405020304" pitchFamily="18" charset="0"/>
              </a:rPr>
              <a:t>Knowledge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  <a:tab pos="347345" algn="l"/>
                <a:tab pos="365760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Describe the organization of a relational database in terms of tables, rows, columns, primary keys, and foreign keys. 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Describe a one-to-many relationship between two tables.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Describe the way the columns in a table are defined in terms of data types, null values, default values, primary keys, and foreign keys.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B8C5E2-1DA3-4DEB-9104-B3747425D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C17,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6488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0D4FA51-E55D-4EFB-81F7-63A7D06EA5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21792"/>
            <a:ext cx="7315200" cy="749808"/>
          </a:xfrm>
        </p:spPr>
        <p:txBody>
          <a:bodyPr/>
          <a:lstStyle/>
          <a:p>
            <a:r>
              <a:rPr lang="en-US" dirty="0"/>
              <a:t>The Execute SQL tab after a SQL statement </a:t>
            </a:r>
            <a:br>
              <a:rPr lang="en-US" dirty="0"/>
            </a:br>
            <a:r>
              <a:rPr lang="en-US" dirty="0"/>
              <a:t>has been executed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D4D177-7235-44BC-9E6D-01F2EE7EFD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4B9943-382F-4D77-91A2-D12D2C1F80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D5A2C6-3228-4239-9A4C-61ED7FA37F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C17,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20</a:t>
            </a:fld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" name="Content Placeholder 2">
            <a:extLst>
              <a:ext uri="{FF2B5EF4-FFF2-40B4-BE49-F238E27FC236}">
                <a16:creationId xmlns:a16="http://schemas.microsoft.com/office/drawing/2014/main" id="{78201566-6540-40B4-A12B-2657C260A493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600200" y="1524000"/>
            <a:ext cx="5715000" cy="4278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7786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import the SQLite module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8F21BFD-8A3A-4BFA-BB8D-F021D60A17F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543800" cy="48768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import sqlite3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syntax for connecting to a database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conn = sqlite3.connect(</a:t>
            </a:r>
            <a:r>
              <a:rPr lang="en-US" sz="1600" b="1" i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path_to_database_file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connect to a </a:t>
            </a:r>
            <a:r>
              <a:rPr lang="en-US" b="1" spc="-10" dirty="0" err="1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db</a:t>
            </a: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in the working directory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conn = sqlite3.connect("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movies.sqlite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connect to a </a:t>
            </a:r>
            <a:r>
              <a:rPr lang="en-US" b="1" spc="-10" dirty="0" err="1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db</a:t>
            </a: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not in the working directory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DB_FILE = "/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murach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/python/_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db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movies.sqlite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conn = sqlite3.connect(DB_FILE)</a:t>
            </a:r>
          </a:p>
          <a:p>
            <a:pPr marL="0" marR="0">
              <a:spcBef>
                <a:spcPts val="1500"/>
              </a:spcBef>
              <a:spcAft>
                <a:spcPts val="300"/>
              </a:spcAft>
            </a:pPr>
            <a:r>
              <a:rPr lang="en-US" sz="2400" b="1" dirty="0">
                <a:solidFill>
                  <a:srgbClr val="00009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close a connection object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conn: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conn.close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C6A1A1-0A1F-4BDA-B879-7CDAB77DCE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C17,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21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55441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cursor() method of the connection object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D755CD4-4A6D-4288-ADC5-34484343958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cursor()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execute() method of the cursor object</a:t>
            </a: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execute(</a:t>
            </a:r>
            <a:r>
              <a:rPr lang="en-US" sz="1600" b="1" i="1" spc="-10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sql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[, 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tuple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])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8BD272-BE61-4900-AB39-CE207A3CC4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C17,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22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325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get a cursor from the connection object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1A71475-62F6-495C-8A24-957310CDA63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conn.cursor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execute a SELECT statement…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…that doesn’t have placeholders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query = '''SELECT * FROM Movie'''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c.execute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(query)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…that has a placeholder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query = '''SELECT * FROM Movie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WHERE minutes &lt; ?'''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c.execute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(query, (90,))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79E51E-5673-497A-93EF-2045717CF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C17,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23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98864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automatically close the cursor object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6145B88-2CDA-4D0E-89FC-CDDFF86401C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code for importing the closing() function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contextlib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import closing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syntax for automatically closing the cursor object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 closing(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resource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as 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name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statements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code for automatically closing the cursor object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 closing(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conn.cursor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()) as c: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query = '''SELECT * FROM Movie'''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c.execute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(query</a:t>
            </a:r>
            <a:r>
              <a:rPr lang="en-US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6C5E18-E07F-44AC-9ECA-D84652FA0A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C17,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24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14621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9"/>
            <a:ext cx="7315200" cy="749808"/>
          </a:xfrm>
        </p:spPr>
        <p:txBody>
          <a:bodyPr/>
          <a:lstStyle/>
          <a:p>
            <a:r>
              <a:rPr lang="en-US" dirty="0"/>
              <a:t>The </a:t>
            </a:r>
            <a:r>
              <a:rPr lang="en-US" dirty="0" err="1"/>
              <a:t>fetchone</a:t>
            </a:r>
            <a:r>
              <a:rPr lang="en-US" dirty="0"/>
              <a:t>() and </a:t>
            </a:r>
            <a:r>
              <a:rPr lang="en-US" dirty="0" err="1"/>
              <a:t>fetchall</a:t>
            </a:r>
            <a:r>
              <a:rPr lang="en-US" dirty="0"/>
              <a:t>() methods </a:t>
            </a:r>
            <a:br>
              <a:rPr lang="en-US" dirty="0"/>
            </a:br>
            <a:r>
              <a:rPr lang="en-US" dirty="0"/>
              <a:t>of the cursor object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A6618C0-0494-47F3-BD98-B8179E9D4EB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524000"/>
            <a:ext cx="7391400" cy="4419600"/>
          </a:xfrm>
        </p:spPr>
        <p:txBody>
          <a:bodyPr/>
          <a:lstStyle/>
          <a:p>
            <a:pPr marL="347345" marR="274320">
              <a:spcBef>
                <a:spcPts val="1200"/>
              </a:spcBef>
              <a:spcAft>
                <a:spcPts val="600"/>
              </a:spcAft>
            </a:pPr>
            <a:r>
              <a:rPr lang="en-US" sz="1600" b="1" spc="-10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fetchone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1200"/>
              </a:spcBef>
              <a:spcAft>
                <a:spcPts val="600"/>
              </a:spcAft>
            </a:pPr>
            <a:r>
              <a:rPr lang="en-US" sz="1600" b="1" spc="-10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fetchall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6E9291-D92F-459D-95FD-FBB132552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C17,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25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78569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use the </a:t>
            </a:r>
            <a:r>
              <a:rPr lang="en-US" dirty="0" err="1"/>
              <a:t>fetchone</a:t>
            </a:r>
            <a:r>
              <a:rPr lang="en-US" dirty="0"/>
              <a:t>() method to get a row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47B2592-D4D9-4EF7-9825-9C198D5B07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 closing(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conn.cursor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()) as c: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query = '''SELECT * FROM Movie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WHERE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movieID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?'''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c.execute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(query, (5,)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movie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c.fetchone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12DAC1-4F38-4560-8EB2-023D0DFA92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C17,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26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05901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access columns by index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6A1D2F7-991C-43DC-893F-213E0B8E813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print("Name:    ", movie[2])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print("Year:    ", movie[3])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print("Minutes: ", movie[4])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access columns by name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enable column access by name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conn.row_factory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sqlite3.Row      # Row is a constant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access columns by name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print("Name:    ", movie["name"])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print("Year:    ", movie["year"])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print("Minutes: ", movie["minutes"])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DBB245-18DF-415C-8A09-0AEF498E2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C17,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27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2279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use the </a:t>
            </a:r>
            <a:r>
              <a:rPr lang="en-US" dirty="0" err="1"/>
              <a:t>fetchall</a:t>
            </a:r>
            <a:r>
              <a:rPr lang="en-US" dirty="0"/>
              <a:t>() method to get all rows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2C0B2D5-1399-4ADB-A30E-BCE8E816E0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29718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 closing(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conn.cursor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()) as c: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query = '''SELECT * FROM Movie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WHERE minutes &lt; ?'''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c.execute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(query, (90,))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movies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c.fetchall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loop through all rows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movie in movies: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print(f"{movie['name']} | {movie['year']} | 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f"{movie['minutes']}")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console</a:t>
            </a:r>
          </a:p>
          <a:p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B0366FA-041E-42CF-B703-84E78DAAFF4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4111079"/>
            <a:ext cx="6019800" cy="84192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Spirit: Stallion of the Cimarron | 2002 | 83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Ice Age | 2002 | 81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Toy Story | 1995 | 81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FBD575C1-BA63-4905-A53F-11B6D6018B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C17,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28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13898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commit() method of the connection object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6788F63-B534-46D2-BE54-87846F69B4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commit()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C1FE8-0D1E-45D3-8EA9-0D4A686283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C17,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29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87823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 (part 2)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DDE8074-7978-4E2C-9CC3-9AC264FC3C4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696200" cy="4876800"/>
          </a:xfrm>
        </p:spPr>
        <p:txBody>
          <a:bodyPr/>
          <a:lstStyle/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tabLst>
                <a:tab pos="347345" algn="l"/>
                <a:tab pos="365760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Describe the use of these SQL statements: SELECT, INSERT, UPDATE, and DELETE.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tabLst>
                <a:tab pos="347345" algn="l"/>
                <a:tab pos="365760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Describe the use of these clauses in SQL statements: FROM, WHERE, ORDER BY, and JOIN.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tabLst>
                <a:tab pos="347345" algn="l"/>
                <a:tab pos="365760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Describe a result set.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tabLst>
                <a:tab pos="347345" algn="l"/>
                <a:tab pos="365760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Describe the use of these methods of a cursor object: execute(), </a:t>
            </a:r>
            <a:r>
              <a:rPr lang="en-US" spc="-1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fetchone</a:t>
            </a: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(), and </a:t>
            </a:r>
            <a:r>
              <a:rPr lang="en-US" spc="-1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fetchall</a:t>
            </a: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().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tabLst>
                <a:tab pos="347345" algn="l"/>
                <a:tab pos="365760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Explain how to use the with statement to automatically close a cursor object.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tabLst>
                <a:tab pos="347345" algn="l"/>
                <a:tab pos="365760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Describe the use of the commit() method of a connection object.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tabLst>
                <a:tab pos="347345" algn="l"/>
                <a:tab pos="365760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In general terms, explain how to handle database exceptions.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096594-1902-49B7-AEED-1425F7013F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C17,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3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90241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execute an INSERT statement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16B061C-A3D6-4FB1-866E-BCF41C04B7C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name = "Juno"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year = 2007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minutes = 96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categoryID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2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 closing(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conn.cursor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()) as c: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sql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'''INSERT INTO Movie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(name, year, minutes,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categoryID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VALUES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(?, ?, ?, ?)'''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c.execute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sql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(name, year, minutes,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categoryID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conn.commit</a:t>
            </a:r>
            <a:r>
              <a:rPr lang="en-US" sz="16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FD54A5-A6CC-49CC-8A10-EBED396CC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C17,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30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814709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execute an UPDATE statement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4F90D06-D454-40EC-B5FE-8891B025D8F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id = 4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minutes = 84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 closing(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conn.cursor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()) as c: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sql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'''UPDATE Movie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SET minutes = ?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WHERE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movieID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?'''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c.execute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sql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(minutes, id))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conn.commit</a:t>
            </a:r>
            <a:r>
              <a:rPr lang="en-US" sz="16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BEC4FE-2A6F-4B9A-BB4D-F2CEB41867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C17,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31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512596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execute a DELETE statement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9BB5E95-C8AA-44BF-98FC-754F72266E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id = 12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 closing(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conn.cursor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()) as c: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sql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 '''DELETE FROM Movie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WHERE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movieID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?'''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c.execute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sql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(id,))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conn.commit</a:t>
            </a:r>
            <a:r>
              <a:rPr lang="en-US" sz="16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9F7875-3A04-4F51-B339-EBE23DAE9C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C17,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32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011009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 that tests the database (part 1)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C0571E9-81AC-4F3D-99F0-7669A4127BD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import the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sqlite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module and closing function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import sqlite3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contextlib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import closing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connect to the database and set the row factory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conn = sqlite3.connect("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movies.sqlite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conn.row_factory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sqlite3.Row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execute a SELECT statement - with exception handling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try: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with closing(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conn.cursor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()) as c: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query = '''SELECT * FROM Movie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WHERE minutes &lt; ?'''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c.execute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(query, (90,))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movies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c.fetchall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except sqlite3.OperationalError as 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print("Error reading database -", e)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movies = None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27E2AD-C257-4329-9CAE-89215FA5C6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C17,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33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50602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 that tests the database (part 2)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EB3BD46-C8B5-474D-BB7F-8F295942819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display the results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movies != None: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for movie in movies: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print(f"{movie['name']} | {movie['year']} | 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f"{movie['minutes']}")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execute an INSERT statement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name = "A Fish Called Wanda"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year = 1988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minutes = 108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categoryID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2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 closing(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conn.cursor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()) as c: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sql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'''INSERT INTO Movie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(name, year, minutes,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categoryID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VALUES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(?, ?, ?, ?)'''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c.execute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sql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(name, year, minutes,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categoryID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conn.commit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print(name, "was inserted.")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BBE579-714F-445F-9CB1-8AEAB6D41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C17,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34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589034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 that tests the database (part 3)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BC1D656-1C54-48EB-A8E3-DFF841AEC8E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23622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execute a DELETE statement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 closing(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conn.cursor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()) as c: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sql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 '''DELETE FROM Movie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WHERE name = ?'''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c.execute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sql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(name,))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conn.commit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print(name, "was deleted.")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console</a:t>
            </a:r>
          </a:p>
          <a:p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AE94B89-C15B-4C3D-9BC1-C2F9314CD43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3501479"/>
            <a:ext cx="6019800" cy="160392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Spirit: Stallion of the Cimarron | 2002 | 83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Ice Age | 2002 | 81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Toy Story | 1995 | 81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Fish Called Wanda was inserted.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Fish Called Wanda was deleted.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FFA794D2-591C-489F-8CF4-F59B4A5806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C17,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35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10742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1792"/>
            <a:ext cx="7315200" cy="365760"/>
          </a:xfrm>
        </p:spPr>
        <p:txBody>
          <a:bodyPr/>
          <a:lstStyle/>
          <a:p>
            <a:r>
              <a:rPr lang="en-US" dirty="0"/>
              <a:t>User interface for the Movie List program (part 1)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41986DF-8217-477B-9214-C72B4A90BEB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14400" y="1143000"/>
            <a:ext cx="7239000" cy="44196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Movie List program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 MENU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cat  - View movies by category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year - View movies by year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  - Add a movie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  - Delete a movie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exit - Exit program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CATEGORIES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Animation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Comedy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History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Command: </a:t>
            </a:r>
            <a:r>
              <a:rPr lang="en-US" sz="1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Name: </a:t>
            </a:r>
            <a:r>
              <a:rPr lang="en-US" sz="1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Lion King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Year: </a:t>
            </a:r>
            <a:r>
              <a:rPr lang="en-US" sz="1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1994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Minutes: </a:t>
            </a:r>
            <a:r>
              <a:rPr lang="en-US" sz="1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89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Category ID: </a:t>
            </a:r>
            <a:r>
              <a:rPr lang="en-US" sz="1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Lion King was added to database.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A2BBF5-26C1-4B01-AAE8-367D9CE04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C17,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36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39010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9"/>
            <a:ext cx="7315200" cy="369332"/>
          </a:xfrm>
        </p:spPr>
        <p:txBody>
          <a:bodyPr/>
          <a:lstStyle/>
          <a:p>
            <a:r>
              <a:rPr lang="en-US" dirty="0"/>
              <a:t>User interface for the Movie List program (part 2)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4900E3B-132F-426A-B2D5-13669167796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14400" y="1143000"/>
            <a:ext cx="7239000" cy="33528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Command: </a:t>
            </a:r>
            <a:r>
              <a:rPr lang="en-US" sz="1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cat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Category ID: </a:t>
            </a:r>
            <a:r>
              <a:rPr lang="en-US" sz="1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MOVIES - ANIMATION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ID  Name                                  Year   Mins  Category  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----------------------------------------------------------------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  Spirit: Stallion of the Cimarron      2002   83    Animation 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  Spirited Away                         2001   125   Animation 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  Aladdin                               1992   90    Animation 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4   Ice Age                               2002   81    Animation 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  Toy Story                             1995   81    Animation 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14  The Lion King                         1994   89    Animation 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Command: </a:t>
            </a:r>
            <a:r>
              <a:rPr lang="en-US" sz="1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exit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Bye!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FA1889-BDC4-4C8D-8304-6EC760D301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C17,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37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844378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objects module for the business tier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BF32F8F-618B-4C65-B56F-4E93573BE69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dataclasses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import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dataclass</a:t>
            </a:r>
            <a:endParaRPr lang="en-US" sz="14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@dataclass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class Category: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id:int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name:str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""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@dataclass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class Movie: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id:int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name:str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""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year:int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minutes:int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category:Category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None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BC8C70-B211-460E-98D7-C8D47E9A5D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C17,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38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183055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err="1"/>
              <a:t>db</a:t>
            </a:r>
            <a:r>
              <a:rPr lang="en-US" dirty="0"/>
              <a:t> module for the database tier (part 1)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0FBB175-A74E-4B45-9018-045DB257EDF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fr-FR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import sqlite3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contextlib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import closing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objects import Category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objects import Movie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conn = None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connect():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global conn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if not conn: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DB_FILE = "/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murach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/python/_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db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movies.sqlite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endParaRPr lang="en-US" sz="14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conn = sqlite3.connect(DB_FILE)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conn.row_factory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sqlite3.Row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2396A7-803D-47DD-81C1-BE24289B8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C17,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39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15847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Movie table</a:t>
            </a:r>
          </a:p>
        </p:txBody>
      </p:sp>
      <p:pic>
        <p:nvPicPr>
          <p:cNvPr id="6" name="Content Placeholder 5" descr="Refer to page 471 in textbook.">
            <a:extLst>
              <a:ext uri="{FF2B5EF4-FFF2-40B4-BE49-F238E27FC236}">
                <a16:creationId xmlns:a16="http://schemas.microsoft.com/office/drawing/2014/main" id="{B49E244F-6BC5-4D96-88F5-148F3038798A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180806" y="1295400"/>
            <a:ext cx="6782388" cy="3909399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4C935F5-717F-49C4-9764-AE58A73A0F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C17,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4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13198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err="1"/>
              <a:t>db</a:t>
            </a:r>
            <a:r>
              <a:rPr lang="en-US" dirty="0"/>
              <a:t> module for the database tier (part 2)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7AEA6FB-B798-47FA-AF28-FE3232087A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49530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close():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if conn: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conn.close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make_category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(row):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return Category(row["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categoryID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"], row["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categoryName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"])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make_movie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(row):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return Movie(row["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movieID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"], row["name"], row["year"],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row["minutes"],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make_category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(row))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get_categories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query = '''SELECT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categoryID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name as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categoryName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FROM Category'''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with closing(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conn.cursor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()) as c: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c.execute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(query)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results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c.fetchall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categories = []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for row in results: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categories.append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make_category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(row))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return categories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2B7724-0069-4C8F-9BD6-6F9F225D30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C17,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40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80295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err="1"/>
              <a:t>db</a:t>
            </a:r>
            <a:r>
              <a:rPr lang="en-US" dirty="0"/>
              <a:t> module for the database tier (part 3)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310D540-A971-4FC2-AA96-1E7E905D079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get_category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category_id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query = '''SELECT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categoryID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name AS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categoryName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FROM Category WHERE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categoryID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?'''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with closing(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conn.cursor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()) as c: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c.execute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(query, 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category_id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,))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row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c.fetchone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if row: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return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make_category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(row)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else: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return None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make_movie_list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(results):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movies = []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for row in results: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movies.append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make_movie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(row))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return movies</a:t>
            </a:r>
          </a:p>
          <a:p>
            <a:pPr marL="22860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endParaRPr lang="en-US" sz="14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BD8D94-DC02-4B41-8DE8-A3BBDF9682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C17,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41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42290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EB8524-F48D-41B9-86B6-77A7ABECF8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err="1"/>
              <a:t>db</a:t>
            </a:r>
            <a:r>
              <a:rPr lang="en-US" dirty="0"/>
              <a:t> module for the database tier (part 4)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D6E9DA-D356-4AD7-A7A1-15D78166388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get_movies_by_category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category_id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):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query = '''SELECT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movieID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Movie.name, year, minutes,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Movie.categoryID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Category.name as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categoryName</a:t>
            </a:r>
            <a:endParaRPr lang="en-US" sz="14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FROM Movie JOIN Category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ON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Movie.categoryID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Category.categoryID</a:t>
            </a:r>
            <a:endParaRPr lang="en-US" sz="14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WHERE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Movie.categoryID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?'''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with closing(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conn.cursor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()) as c: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c.execute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(query, (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category_id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,))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results =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c.fetchall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return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make_movie_list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(results)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939C5C-8652-4926-9B0E-1CCAFB30F1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7FDB82-7A60-4A9C-BE14-18DADE2E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83F6BF-572E-4EF6-9ACD-2200AAF709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C17,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42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3927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err="1"/>
              <a:t>db</a:t>
            </a:r>
            <a:r>
              <a:rPr lang="en-US" dirty="0"/>
              <a:t> module for the database tier (part 5)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B3D01AD-824D-42B6-B7F2-D5BBF88ADBB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get_movies_by_year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(year):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query = '''SELECT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movieID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Movie.name, year, minutes,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Movie.categoryID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Category.name as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categoryName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FROM Movie JOIN Category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ON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Movie.categoryID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Category.categoryID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WHERE year = ?'''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with closing(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conn.cursor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()) as c: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c.execute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(query, (year,))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results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c.fetchall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movies = []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for row in results: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movies.append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make_movie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(row))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return movies</a:t>
            </a:r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7B3EE2-ECE3-445E-88C2-8118EE37AA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C17,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43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618784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err="1"/>
              <a:t>db</a:t>
            </a:r>
            <a:r>
              <a:rPr lang="en-US" dirty="0"/>
              <a:t> module for the database tier (part 6)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E54B9CF-D9C6-4379-8548-AED3ED5CF9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add_movie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(movie):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sql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'''INSERT INTO Movie 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categoryID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name, year, minutes)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VALUES (?, ?, ?, ?)'''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with closing(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conn.cursor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()) as c: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c.execute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sql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(movie.category.id, movie.name,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movie.year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movie.minutes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conn.commit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delete_movie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movie_id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sql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'''DELETE FROM Movie WHERE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movieID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?'''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with closing(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conn.cursor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()) as c: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c.execute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sql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movie_id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,))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conn.commit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8293EB-2EEE-452E-B794-91F14D2D0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C17,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44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711592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err="1"/>
              <a:t>ui</a:t>
            </a:r>
            <a:r>
              <a:rPr lang="en-US" dirty="0"/>
              <a:t> module for the presentation tier (part 1)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EE88188-62B0-4971-9939-0645874BA68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#!/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usr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/bin/env/python3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db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objects import Movie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display_welcome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print("The Movie List program")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print()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display_menu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display_menu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print("COMMAND MENU")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print("cat  - View movies by category")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print("year - View movies by year")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print("add  - Add a movie")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s-E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</a:t>
            </a:r>
            <a:r>
              <a:rPr lang="es-E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("del  - </a:t>
            </a:r>
            <a:r>
              <a:rPr lang="es-E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Delete</a:t>
            </a:r>
            <a:r>
              <a:rPr lang="es-E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s-E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</a:t>
            </a:r>
            <a:r>
              <a:rPr lang="es-E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")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s-E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print("exit - Exit program")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print()    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A2C0B0-9FA1-4CE4-8F09-FC09642B58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C17,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45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164802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err="1"/>
              <a:t>ui</a:t>
            </a:r>
            <a:r>
              <a:rPr lang="en-US" dirty="0"/>
              <a:t> module for the presentation tier (part 2)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07005F7-6D36-42C3-BA61-0CFCF28DF95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display_categories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print("CATEGORIES")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categories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db.get_categories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for category in categories: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print(f"{category.id}. {category.name}")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display_movies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(movies,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title_term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f"MOVIES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{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title_term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}")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print(f"{'ID':4}{'Name':38}{'Year':6}" 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f"{'Mins':6}{'Category':10}")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print("-" * 63)</a:t>
            </a:r>
          </a:p>
          <a:p>
            <a:pPr marL="344488" marR="0" indent="-4763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for movie in movies: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print(f"{movie.id:&lt;4d}{movie.name:38}{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movie.year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:&lt;6d}"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f"{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movie.minutes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:&lt;6d}{movie.category.name:10}")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print()    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079266-C68D-47B3-AF01-54A4C16EDF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C17,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46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32922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err="1"/>
              <a:t>ui</a:t>
            </a:r>
            <a:r>
              <a:rPr lang="en-US" dirty="0"/>
              <a:t> module for the presentation tier (part 3)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50FAD-66A9-4491-8119-DE637219D3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get_int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(prompt):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while True: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try: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return int(input(prompt))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except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ValueError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print("Invalid whole number. Please try again.\n")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display_movies_by_category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category_id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get_int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("Category ID: 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category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db.get_category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category_id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if category == None: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print("There is no category with that ID.\n")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else: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movies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db.get_movies_by_category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category_id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display_movies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(movies,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category.name.upper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display_movies_by_year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year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get_int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("Year: 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movies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db.get_movies_by_year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(year)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display_movies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(movies, year)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7A5E4D-3ABA-4C9B-9FB2-386DB9B51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C17,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47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71378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err="1"/>
              <a:t>ui</a:t>
            </a:r>
            <a:r>
              <a:rPr lang="en-US" dirty="0"/>
              <a:t> module for the presentation tier (part 4)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CEE8E54-5428-4570-9C7A-BB817025E3C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add_movie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():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name        = input("Name: ")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year        =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get_int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("Year: ")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minutes     =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get_int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("Minutes: ")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category_id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get_int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("Category ID: 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category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db.get_category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category_id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if category == None: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print("There is no category with that ID. ",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"Movie NOT added.\n")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else:    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movie = Movie(name=name, year=year, minutes=minutes,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category=category)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db.add_movie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(movie)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print(f"{name} was added to database.\n")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delete_movie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():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movie_id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get_int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("Movie ID: ")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db.delete_movie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movie_id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f"Movie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ID {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movie_id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 was deleted from database.\n")</a:t>
            </a:r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3D8714-39B7-474B-A260-EE579E92B8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C17,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48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89490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err="1"/>
              <a:t>ui</a:t>
            </a:r>
            <a:r>
              <a:rPr lang="en-US" dirty="0"/>
              <a:t> module for the presentation tier (part 5)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1B8393F-0502-4786-9176-870AF63AF82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799"/>
            <a:ext cx="7391400" cy="5166211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main():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35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db.connect</a:t>
            </a: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35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display_welcome</a:t>
            </a: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35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display_categories</a:t>
            </a: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while True:    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command = input("Command: ").lower()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if command == "cat":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35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display_movies_by_category</a:t>
            </a: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35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command == "year":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35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display_movies_by_year</a:t>
            </a: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35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command == "add":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35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add_movie</a:t>
            </a: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35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command == "del":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35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delete_movie</a:t>
            </a: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35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command == "exit":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break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else: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print("Not a valid command. Please try again.\n")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35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display_menu</a:t>
            </a: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35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db.close</a:t>
            </a: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print("Bye!")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__name__ == "__main__":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5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main()</a:t>
            </a:r>
          </a:p>
          <a:p>
            <a:endParaRPr lang="en-US" sz="135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CD2663-3A18-4DC9-BF30-3720242945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C17,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49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27301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a database table is organized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AE90771-DAA2-4A0D-BDFB-07B984846CD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 </a:t>
            </a:r>
            <a:r>
              <a:rPr lang="en-US" i="1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relational database</a:t>
            </a: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consists of </a:t>
            </a:r>
            <a:r>
              <a:rPr lang="en-US" i="1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tables</a:t>
            </a: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Tables consist of </a:t>
            </a:r>
            <a:r>
              <a:rPr lang="en-US" i="1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rows</a:t>
            </a: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and </a:t>
            </a:r>
            <a:r>
              <a:rPr lang="en-US" i="1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columns</a:t>
            </a: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which can also be referred to as </a:t>
            </a:r>
            <a:r>
              <a:rPr lang="en-US" i="1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records</a:t>
            </a: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and </a:t>
            </a:r>
            <a:r>
              <a:rPr lang="en-US" i="1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fields</a:t>
            </a: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 table is typically modeled after a real-world entity, such as a product or customer, but it can also be modeled after an abstract concept, such as the data for a game.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 column represents an attribute of the entity, such as a movie’s name.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 row contains a set of values for one instance of the entity, such as one movie.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Most tables have a </a:t>
            </a:r>
            <a:r>
              <a:rPr lang="en-US" i="1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primary key</a:t>
            </a: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that uniquely identifies each row in the table. 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primary key is usually a single column, but it can also consist of two or more columns.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A5D668-1A83-4876-AF72-E8E4C45228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C17,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5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18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relationship between two tables</a:t>
            </a:r>
          </a:p>
        </p:txBody>
      </p:sp>
      <p:pic>
        <p:nvPicPr>
          <p:cNvPr id="6" name="Content Placeholder 5" descr="Refer to page 473 in textbook.">
            <a:extLst>
              <a:ext uri="{FF2B5EF4-FFF2-40B4-BE49-F238E27FC236}">
                <a16:creationId xmlns:a16="http://schemas.microsoft.com/office/drawing/2014/main" id="{55DF0D3E-15C6-45D8-BFD3-1247C0CB574E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2153122" y="1066800"/>
            <a:ext cx="4837756" cy="4800600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137B692-B0A5-4A72-81D5-5D118BDFDD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C17,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6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8981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the tables in a relational database are related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7E5707A-B4C8-4DFE-9020-51DABB85A11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1800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tables in a relational database are related to each other through their key columns. For example, the Category and Movie tables in this figure use the </a:t>
            </a:r>
            <a:r>
              <a:rPr lang="en-US" sz="1800" spc="-1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categoryID</a:t>
            </a:r>
            <a:r>
              <a:rPr lang="en-US" sz="1800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column to create the relationship between the two tables. 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1800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</a:t>
            </a:r>
            <a:r>
              <a:rPr lang="en-US" sz="1800" spc="-1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categoryID</a:t>
            </a:r>
            <a:r>
              <a:rPr lang="en-US" sz="1800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column in the Movie table is called a </a:t>
            </a:r>
            <a:r>
              <a:rPr lang="en-US" sz="1800" i="1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foreign key</a:t>
            </a:r>
            <a:r>
              <a:rPr lang="en-US" sz="1800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because it identifies a related row in the Category table. A table may contain one or more foreign keys.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1800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When you define a foreign key, you can’t add rows to the table with the foreign key unless there’s a matching primary key in the related table.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1800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relationships between the tables in a database correspond to the relationships between the entities they represent. The most common type of relationship is a </a:t>
            </a:r>
            <a:r>
              <a:rPr lang="en-US" sz="1800" i="1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one-to-many relationship,</a:t>
            </a:r>
            <a:r>
              <a:rPr lang="en-US" sz="1800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as illustrated by the Category and Movie tables.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1800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 table can also have a </a:t>
            </a:r>
            <a:r>
              <a:rPr lang="en-US" sz="1800" i="1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one-to-one relationship</a:t>
            </a:r>
            <a:r>
              <a:rPr lang="en-US" sz="1800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or a </a:t>
            </a:r>
            <a:r>
              <a:rPr lang="en-US" sz="1800" i="1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many-to-many relationship</a:t>
            </a:r>
            <a:r>
              <a:rPr lang="en-US" sz="1800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with another table.</a:t>
            </a:r>
          </a:p>
          <a:p>
            <a:endParaRPr lang="en-US" sz="18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7E7719-CDD8-43C9-8641-6636BDD779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C17,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7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8169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columns of the Category table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B94C0CC-5DED-4938-8753-98FA50905BD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0"/>
              </a:spcAft>
              <a:tabLst>
                <a:tab pos="1604963" algn="l"/>
                <a:tab pos="2855913" algn="l"/>
                <a:tab pos="3881438" algn="l"/>
                <a:tab pos="5037138" algn="l"/>
                <a:tab pos="6224588" algn="l"/>
              </a:tabLst>
            </a:pP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Data	Allow	Default	Primary	Foreign</a:t>
            </a:r>
          </a:p>
          <a:p>
            <a:pPr>
              <a:spcBef>
                <a:spcPts val="0"/>
              </a:spcBef>
              <a:spcAft>
                <a:spcPts val="600"/>
              </a:spcAft>
              <a:tabLst>
                <a:tab pos="1604963" algn="l"/>
                <a:tab pos="2855913" algn="l"/>
                <a:tab pos="3881438" algn="l"/>
                <a:tab pos="5037138" algn="l"/>
                <a:tab pos="6224588" algn="l"/>
              </a:tabLst>
            </a:pP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Name	Type	Null?	Value	Key?	Key?</a:t>
            </a: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1604963" algn="l"/>
                <a:tab pos="2855913" algn="l"/>
                <a:tab pos="3881438" algn="l"/>
                <a:tab pos="5037138" algn="l"/>
                <a:tab pos="6224588" algn="l"/>
              </a:tabLst>
            </a:pPr>
            <a:r>
              <a:rPr lang="en-US" sz="1600" b="1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categoryID</a:t>
            </a: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	INTEGER	N	NULL	N	N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1604963" algn="l"/>
                <a:tab pos="2855913" algn="l"/>
                <a:tab pos="3881438" algn="l"/>
                <a:tab pos="5037138" algn="l"/>
                <a:tab pos="6224588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name	TEXT	N	NULL	N	N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CA8AE8-E5A2-4100-911A-054543F870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C17,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8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54683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columns of the Movie table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697F9BB-9698-444C-87D4-9D874BF45D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0"/>
              </a:spcAft>
              <a:tabLst>
                <a:tab pos="1604963" algn="l"/>
                <a:tab pos="2855913" algn="l"/>
                <a:tab pos="3881438" algn="l"/>
                <a:tab pos="5029200" algn="l"/>
                <a:tab pos="6229350" algn="l"/>
              </a:tabLst>
            </a:pP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Data	Allow	Default	Primary	Foreign</a:t>
            </a:r>
          </a:p>
          <a:p>
            <a:pPr>
              <a:spcBef>
                <a:spcPts val="0"/>
              </a:spcBef>
              <a:spcAft>
                <a:spcPts val="600"/>
              </a:spcAft>
              <a:tabLst>
                <a:tab pos="1604963" algn="l"/>
                <a:tab pos="2855913" algn="l"/>
                <a:tab pos="3881438" algn="l"/>
                <a:tab pos="5029200" algn="l"/>
                <a:tab pos="6229350" algn="l"/>
              </a:tabLst>
            </a:pP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Name	Type	Null?	Value	Key?	Key?</a:t>
            </a: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1604963" algn="l"/>
                <a:tab pos="2855913" algn="l"/>
                <a:tab pos="3881438" algn="l"/>
                <a:tab pos="5029200" algn="l"/>
                <a:tab pos="6229350" algn="l"/>
              </a:tabLst>
            </a:pPr>
            <a:r>
              <a:rPr lang="en-US" sz="1600" b="1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movieID</a:t>
            </a: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	INTEGER	N	NULL	Y	N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1604963" algn="l"/>
                <a:tab pos="2855913" algn="l"/>
                <a:tab pos="3881438" algn="l"/>
                <a:tab pos="5029200" algn="l"/>
                <a:tab pos="6229350" algn="l"/>
              </a:tabLst>
            </a:pPr>
            <a:r>
              <a:rPr lang="es-ES" sz="1600" b="1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categoryID</a:t>
            </a:r>
            <a:r>
              <a:rPr lang="es-E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	INTEGER	N	NULL	N	Y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1604963" algn="l"/>
                <a:tab pos="2855913" algn="l"/>
                <a:tab pos="3881438" algn="l"/>
                <a:tab pos="5029200" algn="l"/>
                <a:tab pos="622935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name	TEXT	N	NULL	N	N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1604963" algn="l"/>
                <a:tab pos="2855913" algn="l"/>
                <a:tab pos="3881438" algn="l"/>
                <a:tab pos="5029200" algn="l"/>
                <a:tab pos="622935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year	INTEGER	N	NULL	N	N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1604963" algn="l"/>
                <a:tab pos="2855913" algn="l"/>
                <a:tab pos="3881438" algn="l"/>
                <a:tab pos="5029200" algn="l"/>
                <a:tab pos="622935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minutes	INTEGER	N	NULL	N	N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70CC2E-2185-4CFE-AECB-B9E2E33A3E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C17,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9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367065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 slides_with_titles_logo">
  <a:themeElements>
    <a:clrScheme name="Master slide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Master slid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slides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MMA accessible slides.potx" id="{50B7D1D4-3F7E-4579-B166-09A2FAC5C745}" vid="{7C365D12-5A37-45DA-A43C-A906C0D97DDF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MMA accessible slides</Template>
  <TotalTime>600</TotalTime>
  <Words>5099</Words>
  <Application>Microsoft Office PowerPoint</Application>
  <PresentationFormat>On-screen Show (4:3)</PresentationFormat>
  <Paragraphs>722</Paragraphs>
  <Slides>49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5" baseType="lpstr">
      <vt:lpstr>Arial</vt:lpstr>
      <vt:lpstr>Arial Narrow</vt:lpstr>
      <vt:lpstr>Courier New</vt:lpstr>
      <vt:lpstr>Symbol</vt:lpstr>
      <vt:lpstr>Times New Roman</vt:lpstr>
      <vt:lpstr>Master slides_with_titles_logo</vt:lpstr>
      <vt:lpstr>Chapter 17</vt:lpstr>
      <vt:lpstr>Objectives (part 1)</vt:lpstr>
      <vt:lpstr>Objectives (part 2)</vt:lpstr>
      <vt:lpstr>The Movie table</vt:lpstr>
      <vt:lpstr>How a database table is organized</vt:lpstr>
      <vt:lpstr>The relationship between two tables</vt:lpstr>
      <vt:lpstr>How the tables in a relational database are related</vt:lpstr>
      <vt:lpstr>The columns of the Category table</vt:lpstr>
      <vt:lpstr>The columns of the Movie table</vt:lpstr>
      <vt:lpstr>Common SQLite data types</vt:lpstr>
      <vt:lpstr>The syntax for a SELECT statement  that gets all columns</vt:lpstr>
      <vt:lpstr>The syntax for a SELECT statement  that gets selected columns</vt:lpstr>
      <vt:lpstr>The syntax for a SELECT statement  that joins two tables</vt:lpstr>
      <vt:lpstr>The syntax for the INSERT statement</vt:lpstr>
      <vt:lpstr>The syntax for the UPDATE statement</vt:lpstr>
      <vt:lpstr>The syntax for the DELETE statement</vt:lpstr>
      <vt:lpstr>The Browse Data tab of DB Browser for SQLite</vt:lpstr>
      <vt:lpstr>How to open a database using DB Browser</vt:lpstr>
      <vt:lpstr>How to edit a table using DB Browser</vt:lpstr>
      <vt:lpstr>The Execute SQL tab after a SQL statement  has been executed</vt:lpstr>
      <vt:lpstr>How to import the SQLite module</vt:lpstr>
      <vt:lpstr>The cursor() method of the connection object</vt:lpstr>
      <vt:lpstr>How to get a cursor from the connection object</vt:lpstr>
      <vt:lpstr>How to automatically close the cursor object</vt:lpstr>
      <vt:lpstr>The fetchone() and fetchall() methods  of the cursor object</vt:lpstr>
      <vt:lpstr>How to use the fetchone() method to get a row</vt:lpstr>
      <vt:lpstr>How to access columns by index</vt:lpstr>
      <vt:lpstr>How to use the fetchall() method to get all rows</vt:lpstr>
      <vt:lpstr>The commit() method of the connection object</vt:lpstr>
      <vt:lpstr>How to execute an INSERT statement</vt:lpstr>
      <vt:lpstr>How to execute an UPDATE statement</vt:lpstr>
      <vt:lpstr>How to execute a DELETE statement</vt:lpstr>
      <vt:lpstr>Code that tests the database (part 1)</vt:lpstr>
      <vt:lpstr>Code that tests the database (part 2)</vt:lpstr>
      <vt:lpstr>Code that tests the database (part 3)</vt:lpstr>
      <vt:lpstr>User interface for the Movie List program (part 1)</vt:lpstr>
      <vt:lpstr>User interface for the Movie List program (part 2)</vt:lpstr>
      <vt:lpstr>The objects module for the business tier</vt:lpstr>
      <vt:lpstr>The db module for the database tier (part 1)</vt:lpstr>
      <vt:lpstr>The db module for the database tier (part 2)</vt:lpstr>
      <vt:lpstr>The db module for the database tier (part 3)</vt:lpstr>
      <vt:lpstr>The db module for the database tier (part 4)</vt:lpstr>
      <vt:lpstr>The db module for the database tier (part 5)</vt:lpstr>
      <vt:lpstr>The db module for the database tier (part 6)</vt:lpstr>
      <vt:lpstr>The ui module for the presentation tier (part 1)</vt:lpstr>
      <vt:lpstr>The ui module for the presentation tier (part 2)</vt:lpstr>
      <vt:lpstr>The ui module for the presentation tier (part 3)</vt:lpstr>
      <vt:lpstr>The ui module for the presentation tier (part 4)</vt:lpstr>
      <vt:lpstr>The ui module for the presentation tier (part 5)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17</dc:title>
  <dc:creator>Judy Taylor</dc:creator>
  <cp:lastModifiedBy>Anne Boehm</cp:lastModifiedBy>
  <cp:revision>38</cp:revision>
  <cp:lastPrinted>2016-01-14T23:03:16Z</cp:lastPrinted>
  <dcterms:created xsi:type="dcterms:W3CDTF">2019-07-25T22:56:25Z</dcterms:created>
  <dcterms:modified xsi:type="dcterms:W3CDTF">2021-03-23T23:53:45Z</dcterms:modified>
</cp:coreProperties>
</file>