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rels" ContentType="application/vnd.openxmlformats-package.relationships+xml"/>
  <Default Extension="wmf" ContentType="image/x-wmf"/>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59" r:id="rId2"/>
  </p:sldMasterIdLst>
  <p:notesMasterIdLst>
    <p:notesMasterId r:id="rId57"/>
  </p:notesMasterIdLst>
  <p:handoutMasterIdLst>
    <p:handoutMasterId r:id="rId58"/>
  </p:handoutMasterIdLst>
  <p:sldIdLst>
    <p:sldId id="330" r:id="rId3"/>
    <p:sldId id="408" r:id="rId4"/>
    <p:sldId id="410" r:id="rId5"/>
    <p:sldId id="411" r:id="rId6"/>
    <p:sldId id="412" r:id="rId7"/>
    <p:sldId id="413" r:id="rId8"/>
    <p:sldId id="414" r:id="rId9"/>
    <p:sldId id="415" r:id="rId10"/>
    <p:sldId id="416" r:id="rId11"/>
    <p:sldId id="417" r:id="rId12"/>
    <p:sldId id="418" r:id="rId13"/>
    <p:sldId id="419" r:id="rId14"/>
    <p:sldId id="420" r:id="rId15"/>
    <p:sldId id="421" r:id="rId16"/>
    <p:sldId id="422" r:id="rId17"/>
    <p:sldId id="423" r:id="rId18"/>
    <p:sldId id="424" r:id="rId19"/>
    <p:sldId id="425" r:id="rId20"/>
    <p:sldId id="426" r:id="rId21"/>
    <p:sldId id="427" r:id="rId22"/>
    <p:sldId id="428" r:id="rId23"/>
    <p:sldId id="429" r:id="rId24"/>
    <p:sldId id="461" r:id="rId25"/>
    <p:sldId id="431" r:id="rId26"/>
    <p:sldId id="432" r:id="rId27"/>
    <p:sldId id="433" r:id="rId28"/>
    <p:sldId id="434" r:id="rId29"/>
    <p:sldId id="435" r:id="rId30"/>
    <p:sldId id="436" r:id="rId31"/>
    <p:sldId id="437" r:id="rId32"/>
    <p:sldId id="438" r:id="rId33"/>
    <p:sldId id="439" r:id="rId34"/>
    <p:sldId id="440" r:id="rId35"/>
    <p:sldId id="441" r:id="rId36"/>
    <p:sldId id="442" r:id="rId37"/>
    <p:sldId id="462" r:id="rId38"/>
    <p:sldId id="444" r:id="rId39"/>
    <p:sldId id="445" r:id="rId40"/>
    <p:sldId id="446" r:id="rId41"/>
    <p:sldId id="447" r:id="rId42"/>
    <p:sldId id="448" r:id="rId43"/>
    <p:sldId id="449" r:id="rId44"/>
    <p:sldId id="450" r:id="rId45"/>
    <p:sldId id="451" r:id="rId46"/>
    <p:sldId id="452" r:id="rId47"/>
    <p:sldId id="453" r:id="rId48"/>
    <p:sldId id="454" r:id="rId49"/>
    <p:sldId id="455" r:id="rId50"/>
    <p:sldId id="456" r:id="rId51"/>
    <p:sldId id="457" r:id="rId52"/>
    <p:sldId id="458" r:id="rId53"/>
    <p:sldId id="459" r:id="rId54"/>
    <p:sldId id="460" r:id="rId55"/>
    <p:sldId id="298" r:id="rId56"/>
  </p:sldIdLst>
  <p:sldSz cx="9144000" cy="6858000" type="screen4x3"/>
  <p:notesSz cx="6858000" cy="9144000"/>
  <p:embeddedFontLst>
    <p:embeddedFont>
      <p:font typeface="Noto Sans Symbols" panose="020B0604020202020204" charset="0"/>
      <p:regular r:id="rId59"/>
    </p:embeddedFont>
    <p:embeddedFont>
      <p:font typeface="Verdana" panose="020B0604030504040204" pitchFamily="34" charset="0"/>
      <p:regular r:id="rId60"/>
      <p:bold r:id="rId61"/>
      <p:italic r:id="rId62"/>
      <p:boldItalic r:id="rId6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042" userDrawn="1">
          <p15:clr>
            <a:srgbClr val="A4A3A4"/>
          </p15:clr>
        </p15:guide>
        <p15:guide id="2" pos="295" userDrawn="1">
          <p15:clr>
            <a:srgbClr val="A4A3A4"/>
          </p15:clr>
        </p15:guide>
        <p15:guide id="3" orient="horz" pos="4178" userDrawn="1">
          <p15:clr>
            <a:srgbClr val="A4A3A4"/>
          </p15:clr>
        </p15:guide>
        <p15:guide id="4" orient="horz" pos="119" userDrawn="1">
          <p15:clr>
            <a:srgbClr val="A4A3A4"/>
          </p15:clr>
        </p15:guide>
        <p15:guide id="5" orient="horz" pos="709" userDrawn="1">
          <p15:clr>
            <a:srgbClr val="A4A3A4"/>
          </p15:clr>
        </p15:guide>
        <p15:guide id="6" orient="horz" pos="1071" userDrawn="1">
          <p15:clr>
            <a:srgbClr val="A4A3A4"/>
          </p15:clr>
        </p15:guide>
        <p15:guide id="7" pos="63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 id="6" name="AnnMarie Short" initials="AS" lastIdx="35" clrIdx="6">
    <p:extLst>
      <p:ext uri="{19B8F6BF-5375-455C-9EA6-DF929625EA0E}">
        <p15:presenceInfo xmlns:p15="http://schemas.microsoft.com/office/powerpoint/2012/main" userId="5a9a73d1263ca8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68" autoAdjust="0"/>
    <p:restoredTop sz="90247" autoAdjust="0"/>
  </p:normalViewPr>
  <p:slideViewPr>
    <p:cSldViewPr snapToGrid="0" snapToObjects="1">
      <p:cViewPr varScale="1">
        <p:scale>
          <a:sx n="74" d="100"/>
          <a:sy n="74" d="100"/>
        </p:scale>
        <p:origin x="1699" y="62"/>
      </p:cViewPr>
      <p:guideLst>
        <p:guide orient="horz" pos="4042"/>
        <p:guide pos="295"/>
        <p:guide orient="horz" pos="4178"/>
        <p:guide orient="horz" pos="119"/>
        <p:guide orient="horz" pos="709"/>
        <p:guide orient="horz" pos="1071"/>
        <p:guide pos="635"/>
      </p:guideLst>
    </p:cSldViewPr>
  </p:slideViewPr>
  <p:outlineViewPr>
    <p:cViewPr>
      <p:scale>
        <a:sx n="33" d="100"/>
        <a:sy n="33" d="100"/>
      </p:scale>
      <p:origin x="0" y="-21546"/>
    </p:cViewPr>
  </p:outlineViewPr>
  <p:notesTextViewPr>
    <p:cViewPr>
      <p:scale>
        <a:sx n="100" d="100"/>
        <a:sy n="100" d="100"/>
      </p:scale>
      <p:origin x="0" y="0"/>
    </p:cViewPr>
  </p:notesTextViewPr>
  <p:sorterViewPr>
    <p:cViewPr>
      <p:scale>
        <a:sx n="100" d="100"/>
        <a:sy n="100" d="100"/>
      </p:scale>
      <p:origin x="0" y="-3346"/>
    </p:cViewPr>
  </p:sorterViewPr>
  <p:notesViewPr>
    <p:cSldViewPr snapToGrid="0" snapToObjects="1">
      <p:cViewPr varScale="1">
        <p:scale>
          <a:sx n="68" d="100"/>
          <a:sy n="68" d="100"/>
        </p:scale>
        <p:origin x="3060"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5.fntdata"/><Relationship Id="rId68"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66"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font" Target="fonts/font3.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commentAuthors" Target="commentAuthors.xml"/><Relationship Id="rId69" Type="http://schemas.openxmlformats.org/officeDocument/2006/relationships/customXml" Target="../customXml/item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1.fntdata"/><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4.fntdata"/><Relationship Id="rId7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2.fntdata"/><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3/23/2021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dirty="0"/>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liveexample.pearsoncmg.com/html/MultiplicationTable.html"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liveexample.pearsoncmg.com/html/TestSum.html"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liveexample.pearsoncmg.com/html/GreatestCommonDivisor.html"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liveexample.pearsoncmg.com/html/FutureTuition.html"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liveexample.pearsoncmg.com/html/Dec2Hex.html"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liveexample.pearsoncmg.com/html/MonteCarloSimulation.html"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liveexample.pearsoncmg.com/html/TestBreak.html" TargetMode="External"/><Relationship Id="rId2" Type="http://schemas.openxmlformats.org/officeDocument/2006/relationships/slide" Target="../slides/slide47.xml"/><Relationship Id="rId1" Type="http://schemas.openxmlformats.org/officeDocument/2006/relationships/notesMaster" Target="../notesMasters/notesMaster1.xml"/><Relationship Id="rId4" Type="http://schemas.openxmlformats.org/officeDocument/2006/relationships/hyperlink" Target="https://liveexample.pearsoncmg.com/html/TestContinue.html"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liveexample.pearsoncmg.com/html/GuessNumberUsingBreak.html"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liveexample.pearsoncmg.com/html/Palindrome.html"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liveexample.pearsoncmg.com/html/PrimeNumber.html"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liveexample.pearsoncmg.com/html/RepeatAdditionQuiz.html"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liveexample.pearsoncmg.com/html/GuessNumberOneTime.html"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liveexample.pearsoncmg.com/html/GuessNumber.html"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liveexample.pearsoncmg.com/html/SubtractionQuizLoop.html"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liveexample.pearsoncmg.com/html/SentinelValue.html"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a:solidFill>
                  <a:schemeClr val="dk1"/>
                </a:solidFill>
                <a:latin typeface="Arial"/>
                <a:ea typeface="Arial"/>
                <a:cs typeface="Arial"/>
                <a:sym typeface="Arial"/>
              </a:rPr>
              <a:t>1) MathType Plugin</a:t>
            </a:r>
          </a:p>
          <a:p>
            <a:r>
              <a:rPr lang="en-US" sz="1200" b="0" i="0" u="none" strike="noStrike" kern="1200" cap="none" dirty="0">
                <a:solidFill>
                  <a:schemeClr val="dk1"/>
                </a:solidFill>
                <a:latin typeface="Arial"/>
                <a:ea typeface="Arial"/>
                <a:cs typeface="Arial"/>
                <a:sym typeface="Arial"/>
              </a:rPr>
              <a:t>2) Math Player (free versions available)</a:t>
            </a:r>
          </a:p>
          <a:p>
            <a:r>
              <a:rPr lang="en-US" sz="1200" b="0" i="0" u="none" strike="noStrike" kern="1200" cap="none" dirty="0">
                <a:solidFill>
                  <a:schemeClr val="dk1"/>
                </a:solidFill>
                <a:latin typeface="Arial"/>
                <a:ea typeface="Arial"/>
                <a:cs typeface="Arial"/>
                <a:sym typeface="Arial"/>
              </a:rPr>
              <a:t>3) NVDA Reader (free versions available)</a:t>
            </a:r>
          </a:p>
          <a:p>
            <a:endParaRPr lang="en-US" sz="1200" b="0" i="0" u="none" strike="noStrike" kern="1200" cap="none" dirty="0">
              <a:solidFill>
                <a:schemeClr val="dk1"/>
              </a:solidFill>
              <a:latin typeface="Arial"/>
              <a:cs typeface="Arial"/>
              <a:sym typeface="Arial"/>
            </a:endParaRPr>
          </a:p>
          <a:p>
            <a:r>
              <a:rPr lang="en-US" dirty="0"/>
              <a:t>Slides in this presentation contain hyperlinks. JAWS users should be able to get a list of links by using INSERT+F7</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60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MultiplicationTable</a:t>
            </a:r>
            <a:r>
              <a:rPr lang="en-US" dirty="0"/>
              <a:t>: </a:t>
            </a:r>
            <a:r>
              <a:rPr lang="en-US" dirty="0">
                <a:hlinkClick r:id="rId3"/>
              </a:rPr>
              <a:t>https://liveexample.pearsoncmg.com/html/MultiplicationTable.html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796655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TestSum</a:t>
            </a:r>
            <a:r>
              <a:rPr lang="en-US" dirty="0"/>
              <a:t>: </a:t>
            </a:r>
            <a:r>
              <a:rPr lang="en-US" dirty="0">
                <a:hlinkClick r:id="rId3"/>
              </a:rPr>
              <a:t>https://liveexample.pearsoncmg.com/html/TestSum.html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2555057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GreatestCommonDivisor</a:t>
            </a:r>
            <a:r>
              <a:rPr lang="en-US" dirty="0"/>
              <a:t>: </a:t>
            </a:r>
            <a:r>
              <a:rPr lang="en-US" dirty="0">
                <a:hlinkClick r:id="rId3"/>
              </a:rPr>
              <a:t>https://liveexample.pearsoncmg.com/html/GreatestCommonDivisor.html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907719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FutureTuition</a:t>
            </a:r>
            <a:r>
              <a:rPr lang="en-US" dirty="0"/>
              <a:t>: </a:t>
            </a:r>
            <a:r>
              <a:rPr lang="en-US" dirty="0">
                <a:hlinkClick r:id="rId3"/>
              </a:rPr>
              <a:t>https://liveexample.pearsoncmg.com/html/FutureTuition.html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3147710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Dec2Hex: </a:t>
            </a:r>
            <a:r>
              <a:rPr lang="en-US" dirty="0">
                <a:hlinkClick r:id="rId3"/>
              </a:rPr>
              <a:t>https://liveexample.pearsoncmg.com/html/Dec2Hex.html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10966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MonteCarloSimulation</a:t>
            </a:r>
            <a:r>
              <a:rPr lang="en-US" dirty="0"/>
              <a:t>: </a:t>
            </a:r>
            <a:r>
              <a:rPr lang="en-US" dirty="0">
                <a:hlinkClick r:id="rId3"/>
              </a:rPr>
              <a:t>https://liveexample.pearsoncmg.com/html/MonteCarloSimulation.html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548731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TestBreak</a:t>
            </a:r>
            <a:r>
              <a:rPr lang="en-US" dirty="0"/>
              <a:t>: </a:t>
            </a:r>
            <a:r>
              <a:rPr lang="en-US" dirty="0">
                <a:hlinkClick r:id="rId3"/>
              </a:rPr>
              <a:t>https://liveexample.pearsoncmg.com/html/TestBreak.html</a:t>
            </a:r>
            <a:endParaRPr lang="en-US" dirty="0"/>
          </a:p>
          <a:p>
            <a:endParaRPr lang="en-US" dirty="0"/>
          </a:p>
          <a:p>
            <a:r>
              <a:rPr lang="en-US" dirty="0" err="1"/>
              <a:t>TestContinue</a:t>
            </a:r>
            <a:r>
              <a:rPr lang="en-US" dirty="0"/>
              <a:t>: </a:t>
            </a:r>
            <a:r>
              <a:rPr lang="en-US" dirty="0">
                <a:hlinkClick r:id="rId4"/>
              </a:rPr>
              <a:t>https://liveexample.pearsoncmg.com/html/TestContinue.html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88955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 sum = 0 semicolon</a:t>
            </a:r>
          </a:p>
          <a:p>
            <a:r>
              <a:rPr lang="en-US" dirty="0"/>
              <a:t>int number = 0 semicolon</a:t>
            </a:r>
          </a:p>
          <a:p>
            <a:r>
              <a:rPr lang="en-US" dirty="0"/>
              <a:t>while opening parenthesis number less than 20 closing parenthesis opening braces </a:t>
            </a:r>
          </a:p>
          <a:p>
            <a:r>
              <a:rPr lang="en-US" dirty="0"/>
              <a:t>number + + semicolon</a:t>
            </a:r>
          </a:p>
          <a:p>
            <a:r>
              <a:rPr lang="en-US" dirty="0"/>
              <a:t>sum + = number semicolon </a:t>
            </a:r>
          </a:p>
          <a:p>
            <a:r>
              <a:rPr lang="en-US" dirty="0"/>
              <a:t>if opening parenthesis sum greater than equal to 100 closing parenthesis </a:t>
            </a:r>
          </a:p>
          <a:p>
            <a:r>
              <a:rPr lang="en-US" dirty="0"/>
              <a:t>break semicolon closing braces</a:t>
            </a:r>
          </a:p>
          <a:p>
            <a:r>
              <a:rPr lang="en-US" dirty="0"/>
              <a:t>System dot out dot </a:t>
            </a:r>
            <a:r>
              <a:rPr lang="en-US" dirty="0" err="1"/>
              <a:t>println</a:t>
            </a:r>
            <a:r>
              <a:rPr lang="en-US" dirty="0"/>
              <a:t> opening parenthesis opening quote The number is closing quote + number closing parenthesis semicolon</a:t>
            </a:r>
          </a:p>
          <a:p>
            <a:r>
              <a:rPr lang="en-US" dirty="0"/>
              <a:t>System dot out </a:t>
            </a:r>
            <a:r>
              <a:rPr lang="en-US" dirty="0" err="1"/>
              <a:t>dotprintln</a:t>
            </a:r>
            <a:r>
              <a:rPr lang="en-US" dirty="0"/>
              <a:t> opening parenthesis opening quote The sum is closing quote + sum closing parenthesis semicolon closing braces closing braces</a:t>
            </a:r>
          </a:p>
          <a:p>
            <a:r>
              <a:rPr lang="en-US" dirty="0"/>
              <a:t>An arrow extends from break semicolon to System dot out dot </a:t>
            </a:r>
            <a:r>
              <a:rPr lang="en-US" dirty="0" err="1"/>
              <a:t>println</a:t>
            </a:r>
            <a:r>
              <a:rPr lang="en-US" dirty="0"/>
              <a:t> opening parenthesis opening quote The number is closing quote + number closing parenthesis semicolon.</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75381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 sum = 0 semicolon</a:t>
            </a:r>
          </a:p>
          <a:p>
            <a:r>
              <a:rPr lang="en-US" dirty="0"/>
              <a:t>int number = 0 semicolon</a:t>
            </a:r>
          </a:p>
          <a:p>
            <a:r>
              <a:rPr lang="en-US" dirty="0"/>
              <a:t>while opening parenthesis number less than 20 closing parenthesis opening braces</a:t>
            </a:r>
          </a:p>
          <a:p>
            <a:r>
              <a:rPr lang="en-US" dirty="0"/>
              <a:t>number + + semicolon</a:t>
            </a:r>
          </a:p>
          <a:p>
            <a:r>
              <a:rPr lang="en-US" dirty="0"/>
              <a:t>if opening parenthesis number == 10 two vertical lines number == 11 closing parenthesis </a:t>
            </a:r>
          </a:p>
          <a:p>
            <a:r>
              <a:rPr lang="en-US" dirty="0"/>
              <a:t>continue semicolon</a:t>
            </a:r>
          </a:p>
          <a:p>
            <a:r>
              <a:rPr lang="en-US" dirty="0"/>
              <a:t>sum + = number semicolon</a:t>
            </a:r>
          </a:p>
          <a:p>
            <a:r>
              <a:rPr lang="en-US" dirty="0"/>
              <a:t>closing braces</a:t>
            </a:r>
          </a:p>
          <a:p>
            <a:r>
              <a:rPr lang="en-US" dirty="0"/>
              <a:t>System dot out dot </a:t>
            </a:r>
            <a:r>
              <a:rPr lang="en-US" dirty="0" err="1"/>
              <a:t>println</a:t>
            </a:r>
            <a:r>
              <a:rPr lang="en-US" dirty="0"/>
              <a:t> opening parenthesis opening quote The sum is closing quote + sum closing parenthesis semicolon</a:t>
            </a:r>
          </a:p>
          <a:p>
            <a:r>
              <a:rPr lang="en-US" dirty="0"/>
              <a:t>closing braces</a:t>
            </a:r>
          </a:p>
          <a:p>
            <a:r>
              <a:rPr lang="en-US" dirty="0"/>
              <a:t>closing braces</a:t>
            </a:r>
          </a:p>
          <a:p>
            <a:r>
              <a:rPr lang="en-US" dirty="0"/>
              <a:t>An arrow from continue semicolon points to sum + = number semicolon.</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496746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GuessNumberUsingBreak</a:t>
            </a:r>
            <a:r>
              <a:rPr lang="en-US" dirty="0"/>
              <a:t>: </a:t>
            </a:r>
            <a:r>
              <a:rPr lang="en-US" dirty="0">
                <a:hlinkClick r:id="rId3"/>
              </a:rPr>
              <a:t>https://liveexample.pearsoncmg.com/html/GuessNumberUsingBreak.html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113448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chart starts from open circle with downward arrow followed by decision box labeled loop-continuation-condition if false connected to a open circle, if true connected to Statement(s) (loop body). An arrow points Statement(s) (loop body) to downward arrow at the start. </a:t>
            </a:r>
          </a:p>
          <a:p>
            <a:endParaRPr lang="en-US" dirty="0"/>
          </a:p>
          <a:p>
            <a:r>
              <a:rPr lang="en-US" dirty="0"/>
              <a:t>The chart starts from process box that reads count = 0 semicolon, which further connected to decision box labeled open parenthesis count less than 100 close parenthesis question mark, if false connected to a open circle, if true connected to System dot out dot </a:t>
            </a:r>
            <a:r>
              <a:rPr lang="en-US" dirty="0" err="1"/>
              <a:t>println</a:t>
            </a:r>
            <a:r>
              <a:rPr lang="en-US" dirty="0"/>
              <a:t> open parenthesis opening quotation Welcome to Java exclamation closing quotation closing parenthesis semicolon. An arrow points process to start process arrow. </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7362601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Palindrome: </a:t>
            </a:r>
            <a:r>
              <a:rPr lang="en-US" dirty="0">
                <a:hlinkClick r:id="rId3"/>
              </a:rPr>
              <a:t>https://liveexample.pearsoncmg.com/html/Palindrome.html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2175530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PrimeNumber</a:t>
            </a:r>
            <a:r>
              <a:rPr lang="en-US" dirty="0"/>
              <a:t>: </a:t>
            </a:r>
            <a:r>
              <a:rPr lang="en-US" dirty="0">
                <a:hlinkClick r:id="rId3"/>
              </a:rPr>
              <a:t>https://liveexample.pearsoncmg.com/html/PrimeNumber.html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328738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54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RepeatAdditonQuiz</a:t>
            </a:r>
            <a:r>
              <a:rPr lang="en-US" dirty="0"/>
              <a:t>: </a:t>
            </a:r>
            <a:r>
              <a:rPr lang="en-US" dirty="0">
                <a:hlinkClick r:id="rId3"/>
              </a:rPr>
              <a:t>https://liveexample.pearsoncmg.com/html/RepeatAdditionQuiz.html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985521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GuessNumberOneTime</a:t>
            </a:r>
            <a:r>
              <a:rPr lang="en-US" dirty="0"/>
              <a:t>: </a:t>
            </a:r>
            <a:r>
              <a:rPr lang="en-US" dirty="0">
                <a:hlinkClick r:id="rId3"/>
              </a:rPr>
              <a:t>https://liveexample.pearsoncmg.com/html/GuessNumberOneTime.html</a:t>
            </a:r>
            <a:endParaRPr lang="en-US" dirty="0"/>
          </a:p>
          <a:p>
            <a:endParaRPr lang="en-US" dirty="0"/>
          </a:p>
          <a:p>
            <a:r>
              <a:rPr lang="en-US" dirty="0" err="1"/>
              <a:t>GuessNumber</a:t>
            </a:r>
            <a:r>
              <a:rPr lang="en-US" dirty="0"/>
              <a:t>: </a:t>
            </a:r>
            <a:r>
              <a:rPr lang="en-US" dirty="0">
                <a:hlinkClick r:id="rId4"/>
              </a:rPr>
              <a:t>https://liveexample.pearsoncmg.com/html/GuessNumber.html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492156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SubtractionQuizLoop</a:t>
            </a:r>
            <a:r>
              <a:rPr lang="en-US" dirty="0"/>
              <a:t>: </a:t>
            </a:r>
            <a:r>
              <a:rPr lang="en-US" dirty="0">
                <a:hlinkClick r:id="rId3"/>
              </a:rPr>
              <a:t>https://liveexample.pearsoncmg.com/html/SubtractionQuizLoop.html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85389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SentinelValue</a:t>
            </a:r>
            <a:r>
              <a:rPr lang="en-US" dirty="0"/>
              <a:t>: </a:t>
            </a:r>
            <a:r>
              <a:rPr lang="en-US" dirty="0">
                <a:hlinkClick r:id="rId3"/>
              </a:rPr>
              <a:t>https://liveexample.pearsoncmg.com/html/SentinelValue.html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14651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chart starts from an open circle with downward arrow followed by statement box labeled initial-action followed by a decision box labeled loop-continuation-condition if false connected to a open circle, if true connected to Statement(s) (loop body) followed by a statement box labeled action-after-each-iteration. An arrow from action-after-each-iteration points to an arrow below initial-action. </a:t>
            </a:r>
          </a:p>
          <a:p>
            <a:r>
              <a:rPr lang="en-US" dirty="0"/>
              <a:t>An arrow extends from opening quote welcome to Java exclamation closing quote to a flow charts shows loops. The chart starts an open circle with downward arrow followed by statement box labeled </a:t>
            </a:r>
            <a:r>
              <a:rPr lang="en-US" dirty="0" err="1"/>
              <a:t>i</a:t>
            </a:r>
            <a:r>
              <a:rPr lang="en-US" dirty="0"/>
              <a:t> = 0 which is further connected to decision box labeled opening parenthesis </a:t>
            </a:r>
            <a:r>
              <a:rPr lang="en-US" dirty="0" err="1"/>
              <a:t>i</a:t>
            </a:r>
            <a:r>
              <a:rPr lang="en-US" dirty="0"/>
              <a:t> is less than 100 closing parenthesis if false connected to open circle if true connected to System dot out dot </a:t>
            </a:r>
            <a:r>
              <a:rPr lang="en-US" dirty="0" err="1"/>
              <a:t>println</a:t>
            </a:r>
            <a:r>
              <a:rPr lang="en-US" dirty="0"/>
              <a:t> open parenthesis opening quotation Welcome to Java closing quotation closing parenthesis semicolon which is further connected to </a:t>
            </a:r>
            <a:r>
              <a:rPr lang="en-US" dirty="0" err="1"/>
              <a:t>i</a:t>
            </a:r>
            <a:r>
              <a:rPr lang="en-US" dirty="0"/>
              <a:t> + +, </a:t>
            </a:r>
            <a:r>
              <a:rPr lang="en-US" dirty="0" err="1"/>
              <a:t>i</a:t>
            </a:r>
            <a:r>
              <a:rPr lang="en-US" dirty="0"/>
              <a:t> + + is connected to the arrow below </a:t>
            </a:r>
            <a:r>
              <a:rPr lang="en-US" dirty="0" err="1"/>
              <a:t>i</a:t>
            </a:r>
            <a:r>
              <a:rPr lang="en-US" dirty="0"/>
              <a:t> = 0.</a:t>
            </a:r>
          </a:p>
          <a:p>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24553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Text box on the left reads for opening parenthesis semicolon </a:t>
            </a:r>
            <a:r>
              <a:rPr lang="en-US" dirty="0" err="1"/>
              <a:t>semicolon</a:t>
            </a:r>
            <a:r>
              <a:rPr lang="en-US" dirty="0"/>
              <a:t> closing parenthesis opening braces two forward slash do something closing braces, and the text box on the right reads while opening parenthesis true closing parenthesis opening braces two forward slash do something closing braces.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114900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Text box on the left reads while opening parenthesis loop-continuation-condition closing parenthesis opening braces two forward slash loop body closing braces, and the text box on the right reads for opening parenthesis semicolon loop-continuation-condition semicolon closing parenthesis two forward slash loop body.</a:t>
            </a:r>
          </a:p>
          <a:p>
            <a:endParaRPr lang="en-US" dirty="0"/>
          </a:p>
          <a:p>
            <a:r>
              <a:rPr lang="en-US" dirty="0"/>
              <a:t>Text box on the left reads for opening parenthesis initial-action semicolon loop-continuation-condition semicolon action-after-each-iteration closing parenthesis opening braces two forward slash loop body semicolon closing braces, and the text box on the right reads initial-action semicolon while opening parenthesis loop-continuation-condition closing parenthesis opening braces two forward slash loop body semicolon action-after-each-iteration semicolon opening braces.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12128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add copyright">
    <p:spTree>
      <p:nvGrpSpPr>
        <p:cNvPr id="1" name="Shape 37"/>
        <p:cNvGrpSpPr/>
        <p:nvPr/>
      </p:nvGrpSpPr>
      <p:grpSpPr>
        <a:xfrm>
          <a:off x="0" y="0"/>
          <a:ext cx="0" cy="0"/>
          <a:chOff x="0" y="0"/>
          <a:chExt cx="0" cy="0"/>
        </a:xfrm>
      </p:grpSpPr>
      <p:sp>
        <p:nvSpPr>
          <p:cNvPr id="38" name="Title Placeholder"/>
          <p:cNvSpPr txBox="1">
            <a:spLocks noGrp="1"/>
          </p:cNvSpPr>
          <p:nvPr>
            <p:ph type="title"/>
          </p:nvPr>
        </p:nvSpPr>
        <p:spPr>
          <a:xfrm>
            <a:off x="457200" y="215371"/>
            <a:ext cx="8229600" cy="622828"/>
          </a:xfrm>
          <a:prstGeom prst="rect">
            <a:avLst/>
          </a:prstGeom>
          <a:noFill/>
          <a:ln>
            <a:noFill/>
          </a:ln>
        </p:spPr>
        <p:txBody>
          <a:bodyPr lIns="91425" tIns="91425" rIns="91425" bIns="91425" anchor="ctr"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9" name="Content Placeholder"/>
          <p:cNvSpPr txBox="1">
            <a:spLocks noGrp="1"/>
          </p:cNvSpPr>
          <p:nvPr>
            <p:ph type="body" idx="1"/>
          </p:nvPr>
        </p:nvSpPr>
        <p:spPr>
          <a:xfrm>
            <a:off x="457200" y="958098"/>
            <a:ext cx="8229600" cy="478970"/>
          </a:xfrm>
          <a:prstGeom prst="rect">
            <a:avLst/>
          </a:prstGeom>
          <a:noFill/>
          <a:ln>
            <a:noFill/>
          </a:ln>
        </p:spPr>
        <p:txBody>
          <a:bodyPr lIns="91425" tIns="91425" rIns="91425" bIns="91425" anchor="ctr" anchorCtr="0"/>
          <a:lstStyle>
            <a:lvl1pPr marL="0" marR="0" lvl="0" indent="0" algn="l" rtl="0">
              <a:spcBef>
                <a:spcPts val="0"/>
              </a:spcBef>
              <a:buClr>
                <a:srgbClr val="007FA3"/>
              </a:buClr>
              <a:buFont typeface="Arial"/>
              <a:buNone/>
              <a:defRPr sz="2000" b="0" i="0" u="none" strike="noStrike" cap="none">
                <a:solidFill>
                  <a:srgbClr val="007FA3"/>
                </a:solidFill>
                <a:latin typeface="+mn-lt"/>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dirty="0"/>
          </a:p>
        </p:txBody>
      </p:sp>
      <p:sp>
        <p:nvSpPr>
          <p:cNvPr id="4" name="Content Placeholder 3">
            <a:extLst>
              <a:ext uri="{FF2B5EF4-FFF2-40B4-BE49-F238E27FC236}">
                <a16:creationId xmlns:a16="http://schemas.microsoft.com/office/drawing/2014/main" id="{6EE677B9-EC76-47FA-B8D6-49D033518C61}"/>
              </a:ext>
            </a:extLst>
          </p:cNvPr>
          <p:cNvSpPr>
            <a:spLocks noGrp="1"/>
          </p:cNvSpPr>
          <p:nvPr>
            <p:ph sz="quarter" idx="13" hasCustomPrompt="1"/>
          </p:nvPr>
        </p:nvSpPr>
        <p:spPr>
          <a:xfrm>
            <a:off x="457200" y="1600200"/>
            <a:ext cx="4397375" cy="4525963"/>
          </a:xfrm>
        </p:spPr>
        <p:txBody>
          <a:bodyPr/>
          <a:lstStyle>
            <a:lvl1pPr marL="101600" indent="0">
              <a:buNone/>
              <a:defRPr/>
            </a:lvl1pPr>
          </a:lstStyle>
          <a:p>
            <a:pPr lvl="0"/>
            <a:r>
              <a:rPr lang="en-US" dirty="0"/>
              <a:t>Image of front cover</a:t>
            </a:r>
          </a:p>
        </p:txBody>
      </p:sp>
      <p:sp>
        <p:nvSpPr>
          <p:cNvPr id="6" name="Content Placeholder 5">
            <a:extLst>
              <a:ext uri="{FF2B5EF4-FFF2-40B4-BE49-F238E27FC236}">
                <a16:creationId xmlns:a16="http://schemas.microsoft.com/office/drawing/2014/main" id="{F4ED3915-2147-4382-A599-2376CC8854D1}"/>
              </a:ext>
            </a:extLst>
          </p:cNvPr>
          <p:cNvSpPr>
            <a:spLocks noGrp="1"/>
          </p:cNvSpPr>
          <p:nvPr>
            <p:ph sz="quarter" idx="14" hasCustomPrompt="1"/>
          </p:nvPr>
        </p:nvSpPr>
        <p:spPr>
          <a:xfrm>
            <a:off x="5029200" y="1600200"/>
            <a:ext cx="3657600" cy="1492250"/>
          </a:xfrm>
        </p:spPr>
        <p:txBody>
          <a:bodyPr anchor="b"/>
          <a:lstStyle>
            <a:lvl1pPr marL="101600" indent="0" algn="ctr">
              <a:buNone/>
              <a:defRPr sz="3000" b="1">
                <a:latin typeface="+mn-lt"/>
              </a:defRPr>
            </a:lvl1pPr>
            <a:lvl2pPr marL="558800" indent="0">
              <a:buNone/>
              <a:defRPr/>
            </a:lvl2pPr>
          </a:lstStyle>
          <a:p>
            <a:pPr lvl="0"/>
            <a:r>
              <a:rPr lang="en-US" dirty="0"/>
              <a:t>Chapter #</a:t>
            </a:r>
          </a:p>
        </p:txBody>
      </p:sp>
      <p:sp>
        <p:nvSpPr>
          <p:cNvPr id="8" name="Content Placeholder 7">
            <a:extLst>
              <a:ext uri="{FF2B5EF4-FFF2-40B4-BE49-F238E27FC236}">
                <a16:creationId xmlns:a16="http://schemas.microsoft.com/office/drawing/2014/main" id="{3B38FD8D-0DB0-4A1A-A3F1-E26B606AC837}"/>
              </a:ext>
            </a:extLst>
          </p:cNvPr>
          <p:cNvSpPr>
            <a:spLocks noGrp="1"/>
          </p:cNvSpPr>
          <p:nvPr>
            <p:ph sz="quarter" idx="15" hasCustomPrompt="1"/>
          </p:nvPr>
        </p:nvSpPr>
        <p:spPr>
          <a:xfrm>
            <a:off x="5029200" y="3252788"/>
            <a:ext cx="3657600" cy="2873375"/>
          </a:xfrm>
        </p:spPr>
        <p:txBody>
          <a:bodyPr/>
          <a:lstStyle>
            <a:lvl1pPr marL="0" indent="0" algn="ctr">
              <a:buNone/>
              <a:defRPr sz="2200">
                <a:latin typeface="+mn-lt"/>
              </a:defRPr>
            </a:lvl1pPr>
          </a:lstStyle>
          <a:p>
            <a:pPr lvl="0"/>
            <a:r>
              <a:rPr lang="en-US" dirty="0"/>
              <a:t>Chapter name</a:t>
            </a:r>
          </a:p>
        </p:txBody>
      </p:sp>
      <p:sp>
        <p:nvSpPr>
          <p:cNvPr id="12" name="Shape 13">
            <a:extLst>
              <a:ext uri="{FF2B5EF4-FFF2-40B4-BE49-F238E27FC236}">
                <a16:creationId xmlns:a16="http://schemas.microsoft.com/office/drawing/2014/main" id="{C5328E6C-2B17-49B8-8712-6C0E107A1D99}"/>
              </a:ext>
            </a:extLst>
          </p:cNvPr>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3" name="Shape 14">
            <a:extLst>
              <a:ext uri="{FF2B5EF4-FFF2-40B4-BE49-F238E27FC236}">
                <a16:creationId xmlns:a16="http://schemas.microsoft.com/office/drawing/2014/main" id="{CE0B5B1C-8858-43DC-BD75-C546F4738779}"/>
              </a:ext>
            </a:extLst>
          </p:cNvPr>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
        <p:nvSpPr>
          <p:cNvPr id="9" name="Picture Placeholder 8">
            <a:extLst>
              <a:ext uri="{FF2B5EF4-FFF2-40B4-BE49-F238E27FC236}">
                <a16:creationId xmlns:a16="http://schemas.microsoft.com/office/drawing/2014/main" id="{51B8939D-A957-42F9-A1B5-556D29D235AB}"/>
              </a:ext>
            </a:extLst>
          </p:cNvPr>
          <p:cNvSpPr>
            <a:spLocks noGrp="1"/>
          </p:cNvSpPr>
          <p:nvPr>
            <p:ph type="pic" sz="quarter" idx="16" hasCustomPrompt="1"/>
          </p:nvPr>
        </p:nvSpPr>
        <p:spPr>
          <a:xfrm>
            <a:off x="457200" y="6400801"/>
            <a:ext cx="1001713" cy="228600"/>
          </a:xfrm>
        </p:spPr>
        <p:txBody>
          <a:bodyPr anchor="ctr"/>
          <a:lstStyle>
            <a:lvl1pPr>
              <a:buNone/>
              <a:defRPr sz="1200">
                <a:latin typeface="Verdana" panose="020B0604030504040204" pitchFamily="34" charset="0"/>
                <a:ea typeface="Verdana" panose="020B0604030504040204" pitchFamily="34" charset="0"/>
              </a:defRPr>
            </a:lvl1pPr>
          </a:lstStyle>
          <a:p>
            <a:r>
              <a:rPr lang="en-US" dirty="0"/>
              <a:t>Logo</a:t>
            </a:r>
          </a:p>
        </p:txBody>
      </p:sp>
      <p:sp>
        <p:nvSpPr>
          <p:cNvPr id="18" name="Content Placeholder 17">
            <a:extLst>
              <a:ext uri="{FF2B5EF4-FFF2-40B4-BE49-F238E27FC236}">
                <a16:creationId xmlns:a16="http://schemas.microsoft.com/office/drawing/2014/main" id="{0CF87F15-2C58-4DFC-BACB-0E2C6507BCDE}"/>
              </a:ext>
            </a:extLst>
          </p:cNvPr>
          <p:cNvSpPr>
            <a:spLocks noGrp="1"/>
          </p:cNvSpPr>
          <p:nvPr>
            <p:ph sz="quarter" idx="17" hasCustomPrompt="1"/>
          </p:nvPr>
        </p:nvSpPr>
        <p:spPr>
          <a:xfrm>
            <a:off x="2097088" y="6400800"/>
            <a:ext cx="6589712" cy="228600"/>
          </a:xfrm>
        </p:spPr>
        <p:txBody>
          <a:bodyPr anchor="ctr"/>
          <a:lstStyle>
            <a:lvl1pPr algn="r">
              <a:buNone/>
              <a:defRPr sz="1200">
                <a:latin typeface="Verdana" panose="020B0604030504040204" pitchFamily="34" charset="0"/>
                <a:ea typeface="Verdana" panose="020B0604030504040204" pitchFamily="34" charset="0"/>
              </a:defRPr>
            </a:lvl1pPr>
          </a:lstStyle>
          <a:p>
            <a:pPr lvl="0"/>
            <a:r>
              <a:rPr lang="en-US" dirty="0"/>
              <a:t>Copyright Information</a:t>
            </a:r>
          </a:p>
        </p:txBody>
      </p:sp>
    </p:spTree>
    <p:extLst>
      <p:ext uri="{BB962C8B-B14F-4D97-AF65-F5344CB8AC3E}">
        <p14:creationId xmlns:p14="http://schemas.microsoft.com/office/powerpoint/2010/main" val="839355990"/>
      </p:ext>
    </p:extLst>
  </p:cSld>
  <p:clrMapOvr>
    <a:masterClrMapping/>
  </p:clrMapOvr>
  <p:extLst>
    <p:ext uri="{DCECCB84-F9BA-43D5-87BE-67443E8EF086}">
      <p15:sldGuideLst xmlns:p15="http://schemas.microsoft.com/office/powerpoint/2012/main">
        <p15:guide id="1" orient="horz" pos="4176"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191482"/>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2515536"/>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2840656"/>
            <a:ext cx="8229600" cy="20092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3169638"/>
            <a:ext cx="8229600" cy="21700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3488845"/>
            <a:ext cx="8229600" cy="239102"/>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ext Placeholder 3"/>
          <p:cNvSpPr>
            <a:spLocks noGrp="1"/>
          </p:cNvSpPr>
          <p:nvPr>
            <p:ph type="body" sz="quarter" idx="20"/>
          </p:nvPr>
        </p:nvSpPr>
        <p:spPr>
          <a:xfrm>
            <a:off x="457200" y="3727450"/>
            <a:ext cx="8229600" cy="328613"/>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Text Placeholder 8"/>
          <p:cNvSpPr>
            <a:spLocks noGrp="1"/>
          </p:cNvSpPr>
          <p:nvPr>
            <p:ph type="body" sz="quarter" idx="21"/>
          </p:nvPr>
        </p:nvSpPr>
        <p:spPr>
          <a:xfrm>
            <a:off x="457200" y="40560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3" name="Text Placeholder 12"/>
          <p:cNvSpPr>
            <a:spLocks noGrp="1"/>
          </p:cNvSpPr>
          <p:nvPr>
            <p:ph type="body" sz="quarter" idx="22"/>
          </p:nvPr>
        </p:nvSpPr>
        <p:spPr>
          <a:xfrm>
            <a:off x="457200" y="4349750"/>
            <a:ext cx="8229600" cy="280988"/>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0" name="Text Placeholder 19"/>
          <p:cNvSpPr>
            <a:spLocks noGrp="1"/>
          </p:cNvSpPr>
          <p:nvPr>
            <p:ph type="body" sz="quarter" idx="23"/>
          </p:nvPr>
        </p:nvSpPr>
        <p:spPr>
          <a:xfrm>
            <a:off x="457200" y="4630738"/>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4" name="Text Placeholder 23"/>
          <p:cNvSpPr>
            <a:spLocks noGrp="1"/>
          </p:cNvSpPr>
          <p:nvPr>
            <p:ph type="body" sz="quarter" idx="24"/>
          </p:nvPr>
        </p:nvSpPr>
        <p:spPr>
          <a:xfrm>
            <a:off x="457200" y="49704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7" name="Text Placeholder 26"/>
          <p:cNvSpPr>
            <a:spLocks noGrp="1"/>
          </p:cNvSpPr>
          <p:nvPr>
            <p:ph type="body" sz="quarter" idx="25"/>
          </p:nvPr>
        </p:nvSpPr>
        <p:spPr>
          <a:xfrm>
            <a:off x="457200" y="5264150"/>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573144346"/>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Figure + Caption">
    <p:spTree>
      <p:nvGrpSpPr>
        <p:cNvPr id="1" name="Shape 53"/>
        <p:cNvGrpSpPr/>
        <p:nvPr/>
      </p:nvGrpSpPr>
      <p:grpSpPr>
        <a:xfrm>
          <a:off x="0" y="0"/>
          <a:ext cx="0" cy="0"/>
          <a:chOff x="0" y="0"/>
          <a:chExt cx="0" cy="0"/>
        </a:xfrm>
      </p:grpSpPr>
      <p:sp>
        <p:nvSpPr>
          <p:cNvPr id="54" name="Tile Placeholder"/>
          <p:cNvSpPr txBox="1">
            <a:spLocks noGrp="1"/>
          </p:cNvSpPr>
          <p:nvPr>
            <p:ph type="title" hasCustomPrompt="1"/>
          </p:nvPr>
        </p:nvSpPr>
        <p:spPr>
          <a:xfrm>
            <a:off x="457200" y="241479"/>
            <a:ext cx="8229600" cy="106679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dirty="0"/>
              <a:t>Click to add figure number and title</a:t>
            </a:r>
            <a:endParaRPr dirty="0"/>
          </a:p>
        </p:txBody>
      </p:sp>
      <p:sp>
        <p:nvSpPr>
          <p:cNvPr id="3" name="Picture Placeholder 2">
            <a:extLst>
              <a:ext uri="{FF2B5EF4-FFF2-40B4-BE49-F238E27FC236}">
                <a16:creationId xmlns:a16="http://schemas.microsoft.com/office/drawing/2014/main" id="{AD3CB993-AC2C-41C5-BFB7-F2499EC1A14C}"/>
              </a:ext>
            </a:extLst>
          </p:cNvPr>
          <p:cNvSpPr>
            <a:spLocks noGrp="1"/>
          </p:cNvSpPr>
          <p:nvPr>
            <p:ph type="pic" sz="quarter" idx="13"/>
          </p:nvPr>
        </p:nvSpPr>
        <p:spPr>
          <a:xfrm>
            <a:off x="457200" y="1564404"/>
            <a:ext cx="8232775" cy="3417887"/>
          </a:xfrm>
        </p:spPr>
        <p:txBody>
          <a:bodyPr/>
          <a:lstStyle/>
          <a:p>
            <a:endParaRPr lang="en-US" dirty="0"/>
          </a:p>
        </p:txBody>
      </p:sp>
      <p:sp>
        <p:nvSpPr>
          <p:cNvPr id="55" name="Content Placeholder"/>
          <p:cNvSpPr txBox="1">
            <a:spLocks noGrp="1"/>
          </p:cNvSpPr>
          <p:nvPr>
            <p:ph type="body" idx="1" hasCustomPrompt="1"/>
          </p:nvPr>
        </p:nvSpPr>
        <p:spPr>
          <a:xfrm>
            <a:off x="457200" y="5102487"/>
            <a:ext cx="8229600" cy="1018367"/>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r>
              <a:rPr lang="en-US" dirty="0"/>
              <a:t>Click to add caption</a:t>
            </a:r>
            <a:endParaRPr dirty="0"/>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5097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Figure + Caption">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4F033AD-BE5C-406D-991C-6AC56003E70C}"/>
              </a:ext>
            </a:extLst>
          </p:cNvPr>
          <p:cNvSpPr>
            <a:spLocks noGrp="1"/>
          </p:cNvSpPr>
          <p:nvPr>
            <p:ph type="title" hasCustomPrompt="1"/>
          </p:nvPr>
        </p:nvSpPr>
        <p:spPr/>
        <p:txBody>
          <a:bodyPr/>
          <a:lstStyle>
            <a:lvl1pPr>
              <a:defRPr sz="3600">
                <a:latin typeface="+mj-lt"/>
              </a:defRPr>
            </a:lvl1pPr>
          </a:lstStyle>
          <a:p>
            <a:r>
              <a:rPr lang="en-US" dirty="0"/>
              <a:t>Click to add figure number and title</a:t>
            </a:r>
          </a:p>
        </p:txBody>
      </p:sp>
      <p:sp>
        <p:nvSpPr>
          <p:cNvPr id="7" name="Content Placeholder 6">
            <a:extLst>
              <a:ext uri="{FF2B5EF4-FFF2-40B4-BE49-F238E27FC236}">
                <a16:creationId xmlns:a16="http://schemas.microsoft.com/office/drawing/2014/main" id="{9E6B7D3D-89C9-4133-8D8A-D779EB3D311D}"/>
              </a:ext>
            </a:extLst>
          </p:cNvPr>
          <p:cNvSpPr>
            <a:spLocks noGrp="1"/>
          </p:cNvSpPr>
          <p:nvPr>
            <p:ph sz="quarter" idx="13" hasCustomPrompt="1"/>
          </p:nvPr>
        </p:nvSpPr>
        <p:spPr>
          <a:xfrm>
            <a:off x="457200" y="1558412"/>
            <a:ext cx="4484688" cy="3754437"/>
          </a:xfrm>
        </p:spPr>
        <p:txBody>
          <a:bodyPr/>
          <a:lstStyle>
            <a:lvl1pPr>
              <a:defRPr/>
            </a:lvl1pPr>
          </a:lstStyle>
          <a:p>
            <a:pPr lvl="0"/>
            <a:r>
              <a:rPr lang="en-US" dirty="0"/>
              <a:t>Figure</a:t>
            </a:r>
          </a:p>
        </p:txBody>
      </p:sp>
      <p:sp>
        <p:nvSpPr>
          <p:cNvPr id="12" name="Content Placeholder 11">
            <a:extLst>
              <a:ext uri="{FF2B5EF4-FFF2-40B4-BE49-F238E27FC236}">
                <a16:creationId xmlns:a16="http://schemas.microsoft.com/office/drawing/2014/main" id="{5CAF3FDC-1BE7-4A19-A3D7-02B55407B90B}"/>
              </a:ext>
            </a:extLst>
          </p:cNvPr>
          <p:cNvSpPr>
            <a:spLocks noGrp="1"/>
          </p:cNvSpPr>
          <p:nvPr>
            <p:ph sz="quarter" idx="15"/>
          </p:nvPr>
        </p:nvSpPr>
        <p:spPr>
          <a:xfrm>
            <a:off x="5048250" y="1558412"/>
            <a:ext cx="3638550" cy="37544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BF40E849-7663-4A75-9BC8-012C23AC44DF}"/>
              </a:ext>
            </a:extLst>
          </p:cNvPr>
          <p:cNvSpPr>
            <a:spLocks noGrp="1"/>
          </p:cNvSpPr>
          <p:nvPr>
            <p:ph sz="quarter" idx="14" hasCustomPrompt="1"/>
          </p:nvPr>
        </p:nvSpPr>
        <p:spPr>
          <a:xfrm>
            <a:off x="457200" y="5420799"/>
            <a:ext cx="8229600" cy="533400"/>
          </a:xfrm>
        </p:spPr>
        <p:txBody>
          <a:bodyPr/>
          <a:lstStyle>
            <a:lvl1pPr>
              <a:defRPr/>
            </a:lvl1pPr>
          </a:lstStyle>
          <a:p>
            <a:pPr lvl="0"/>
            <a:r>
              <a:rPr lang="en-US" dirty="0"/>
              <a:t>Caption</a:t>
            </a:r>
          </a:p>
        </p:txBody>
      </p:sp>
      <p:sp>
        <p:nvSpPr>
          <p:cNvPr id="3" name="Date Placeholder 2">
            <a:extLst>
              <a:ext uri="{FF2B5EF4-FFF2-40B4-BE49-F238E27FC236}">
                <a16:creationId xmlns:a16="http://schemas.microsoft.com/office/drawing/2014/main" id="{A50D4E5D-00F7-4DC6-9BB0-713B8A0DA354}"/>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18AF4094-2296-458C-908A-D778D0DF5AFA}"/>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660428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bel Layout 1">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065091D3-E16C-46AB-9A90-0F52CA812534}"/>
              </a:ext>
            </a:extLst>
          </p:cNvPr>
          <p:cNvSpPr>
            <a:spLocks noGrp="1"/>
          </p:cNvSpPr>
          <p:nvPr>
            <p:ph type="title" hasCustomPrompt="1"/>
          </p:nvPr>
        </p:nvSpPr>
        <p:spPr/>
        <p:txBody>
          <a:bodyPr/>
          <a:lstStyle>
            <a:lvl1pPr>
              <a:defRPr sz="3600">
                <a:latin typeface="+mj-lt"/>
              </a:defRPr>
            </a:lvl1pPr>
          </a:lstStyle>
          <a:p>
            <a:r>
              <a:rPr lang="en-US" dirty="0"/>
              <a:t>Click to add title</a:t>
            </a:r>
          </a:p>
        </p:txBody>
      </p:sp>
      <p:sp>
        <p:nvSpPr>
          <p:cNvPr id="7" name="Image title">
            <a:extLst>
              <a:ext uri="{FF2B5EF4-FFF2-40B4-BE49-F238E27FC236}">
                <a16:creationId xmlns:a16="http://schemas.microsoft.com/office/drawing/2014/main" id="{CB345607-C53C-44AF-8929-3BDC4C617AB6}"/>
              </a:ext>
            </a:extLst>
          </p:cNvPr>
          <p:cNvSpPr>
            <a:spLocks noGrp="1"/>
          </p:cNvSpPr>
          <p:nvPr>
            <p:ph type="body" sz="quarter" idx="13" hasCustomPrompt="1"/>
          </p:nvPr>
        </p:nvSpPr>
        <p:spPr>
          <a:xfrm>
            <a:off x="2982913" y="4359275"/>
            <a:ext cx="3482975" cy="600075"/>
          </a:xfrm>
        </p:spPr>
        <p:txBody>
          <a:bodyPr/>
          <a:lstStyle>
            <a:lvl1pPr marL="101600" indent="0">
              <a:buNone/>
              <a:defRPr/>
            </a:lvl1pPr>
          </a:lstStyle>
          <a:p>
            <a:pPr lvl="0"/>
            <a:r>
              <a:rPr lang="en-US" dirty="0"/>
              <a:t>Image title</a:t>
            </a:r>
          </a:p>
        </p:txBody>
      </p:sp>
      <p:sp>
        <p:nvSpPr>
          <p:cNvPr id="9" name="Image">
            <a:extLst>
              <a:ext uri="{FF2B5EF4-FFF2-40B4-BE49-F238E27FC236}">
                <a16:creationId xmlns:a16="http://schemas.microsoft.com/office/drawing/2014/main" id="{C2661E64-2E71-47E6-A5A0-AC5348C08F51}"/>
              </a:ext>
            </a:extLst>
          </p:cNvPr>
          <p:cNvSpPr>
            <a:spLocks noGrp="1"/>
          </p:cNvSpPr>
          <p:nvPr>
            <p:ph type="pic" sz="quarter" idx="14" hasCustomPrompt="1"/>
          </p:nvPr>
        </p:nvSpPr>
        <p:spPr>
          <a:xfrm>
            <a:off x="2982912" y="1681163"/>
            <a:ext cx="3482975" cy="2559050"/>
          </a:xfrm>
        </p:spPr>
        <p:txBody>
          <a:bodyPr/>
          <a:lstStyle>
            <a:lvl1pPr marL="101600" indent="0">
              <a:buNone/>
              <a:defRPr/>
            </a:lvl1pPr>
          </a:lstStyle>
          <a:p>
            <a:r>
              <a:rPr lang="en-US" dirty="0"/>
              <a:t>Image</a:t>
            </a:r>
          </a:p>
        </p:txBody>
      </p:sp>
      <p:sp>
        <p:nvSpPr>
          <p:cNvPr id="11" name="Label 1">
            <a:extLst>
              <a:ext uri="{FF2B5EF4-FFF2-40B4-BE49-F238E27FC236}">
                <a16:creationId xmlns:a16="http://schemas.microsoft.com/office/drawing/2014/main" id="{3D0F2ED9-E212-40DC-A528-BE4A28DE88FD}"/>
              </a:ext>
            </a:extLst>
          </p:cNvPr>
          <p:cNvSpPr>
            <a:spLocks noGrp="1"/>
          </p:cNvSpPr>
          <p:nvPr>
            <p:ph type="body" sz="quarter" idx="15" hasCustomPrompt="1"/>
          </p:nvPr>
        </p:nvSpPr>
        <p:spPr>
          <a:xfrm>
            <a:off x="808109" y="1681163"/>
            <a:ext cx="1220716" cy="627062"/>
          </a:xfrm>
        </p:spPr>
        <p:txBody>
          <a:bodyPr/>
          <a:lstStyle>
            <a:lvl1pPr marL="101600" indent="0">
              <a:buNone/>
              <a:defRPr/>
            </a:lvl1pPr>
          </a:lstStyle>
          <a:p>
            <a:pPr lvl="0"/>
            <a:r>
              <a:rPr lang="en-US" dirty="0"/>
              <a:t>Label 1</a:t>
            </a:r>
          </a:p>
        </p:txBody>
      </p:sp>
      <p:sp>
        <p:nvSpPr>
          <p:cNvPr id="13" name="Label 2">
            <a:extLst>
              <a:ext uri="{FF2B5EF4-FFF2-40B4-BE49-F238E27FC236}">
                <a16:creationId xmlns:a16="http://schemas.microsoft.com/office/drawing/2014/main" id="{E8D9AEEF-5E99-48D4-B8C3-C5A995764DCA}"/>
              </a:ext>
            </a:extLst>
          </p:cNvPr>
          <p:cNvSpPr>
            <a:spLocks noGrp="1"/>
          </p:cNvSpPr>
          <p:nvPr>
            <p:ph type="body" sz="quarter" idx="16" hasCustomPrompt="1"/>
          </p:nvPr>
        </p:nvSpPr>
        <p:spPr>
          <a:xfrm>
            <a:off x="808109" y="2647157"/>
            <a:ext cx="1206500" cy="627062"/>
          </a:xfrm>
        </p:spPr>
        <p:txBody>
          <a:bodyPr/>
          <a:lstStyle>
            <a:lvl1pPr marL="101600" indent="0">
              <a:buNone/>
              <a:defRPr/>
            </a:lvl1pPr>
          </a:lstStyle>
          <a:p>
            <a:pPr lvl="0"/>
            <a:r>
              <a:rPr lang="en-US" dirty="0"/>
              <a:t>Label 2</a:t>
            </a:r>
          </a:p>
        </p:txBody>
      </p:sp>
      <p:sp>
        <p:nvSpPr>
          <p:cNvPr id="15" name="Label 3">
            <a:extLst>
              <a:ext uri="{FF2B5EF4-FFF2-40B4-BE49-F238E27FC236}">
                <a16:creationId xmlns:a16="http://schemas.microsoft.com/office/drawing/2014/main" id="{99D329CE-18C4-40A9-A508-1684979AC205}"/>
              </a:ext>
            </a:extLst>
          </p:cNvPr>
          <p:cNvSpPr>
            <a:spLocks noGrp="1"/>
          </p:cNvSpPr>
          <p:nvPr>
            <p:ph type="body" sz="quarter" idx="17" hasCustomPrompt="1"/>
          </p:nvPr>
        </p:nvSpPr>
        <p:spPr>
          <a:xfrm>
            <a:off x="808109" y="3613151"/>
            <a:ext cx="1206500" cy="627062"/>
          </a:xfrm>
        </p:spPr>
        <p:txBody>
          <a:bodyPr/>
          <a:lstStyle>
            <a:lvl1pPr marL="101600" indent="0">
              <a:buNone/>
              <a:defRPr/>
            </a:lvl1pPr>
          </a:lstStyle>
          <a:p>
            <a:pPr lvl="0"/>
            <a:r>
              <a:rPr lang="en-US" dirty="0"/>
              <a:t>Label 3</a:t>
            </a:r>
          </a:p>
        </p:txBody>
      </p:sp>
      <p:sp>
        <p:nvSpPr>
          <p:cNvPr id="17" name="Label 4">
            <a:extLst>
              <a:ext uri="{FF2B5EF4-FFF2-40B4-BE49-F238E27FC236}">
                <a16:creationId xmlns:a16="http://schemas.microsoft.com/office/drawing/2014/main" id="{AAE735D1-F9F4-4525-9ED5-F10A99DECCB8}"/>
              </a:ext>
            </a:extLst>
          </p:cNvPr>
          <p:cNvSpPr>
            <a:spLocks noGrp="1"/>
          </p:cNvSpPr>
          <p:nvPr>
            <p:ph type="body" sz="quarter" idx="18" hasCustomPrompt="1"/>
          </p:nvPr>
        </p:nvSpPr>
        <p:spPr>
          <a:xfrm>
            <a:off x="7381874" y="1681163"/>
            <a:ext cx="1304925" cy="627062"/>
          </a:xfrm>
        </p:spPr>
        <p:txBody>
          <a:bodyPr/>
          <a:lstStyle>
            <a:lvl1pPr marL="101600" indent="0">
              <a:buNone/>
              <a:defRPr/>
            </a:lvl1pPr>
          </a:lstStyle>
          <a:p>
            <a:pPr lvl="0"/>
            <a:r>
              <a:rPr lang="en-US" dirty="0"/>
              <a:t>Label 4</a:t>
            </a:r>
          </a:p>
        </p:txBody>
      </p:sp>
      <p:sp>
        <p:nvSpPr>
          <p:cNvPr id="19" name="Label 5">
            <a:extLst>
              <a:ext uri="{FF2B5EF4-FFF2-40B4-BE49-F238E27FC236}">
                <a16:creationId xmlns:a16="http://schemas.microsoft.com/office/drawing/2014/main" id="{43259E0C-9247-446E-9183-FBF70F8FD41C}"/>
              </a:ext>
            </a:extLst>
          </p:cNvPr>
          <p:cNvSpPr>
            <a:spLocks noGrp="1"/>
          </p:cNvSpPr>
          <p:nvPr>
            <p:ph type="body" sz="quarter" idx="19" hasCustomPrompt="1"/>
          </p:nvPr>
        </p:nvSpPr>
        <p:spPr>
          <a:xfrm>
            <a:off x="7381874" y="2651590"/>
            <a:ext cx="1304925" cy="618196"/>
          </a:xfrm>
        </p:spPr>
        <p:txBody>
          <a:bodyPr/>
          <a:lstStyle>
            <a:lvl1pPr marL="101600" indent="0">
              <a:buNone/>
              <a:defRPr/>
            </a:lvl1pPr>
          </a:lstStyle>
          <a:p>
            <a:pPr lvl="0"/>
            <a:r>
              <a:rPr lang="en-US" dirty="0"/>
              <a:t>Label 5</a:t>
            </a:r>
          </a:p>
        </p:txBody>
      </p:sp>
      <p:sp>
        <p:nvSpPr>
          <p:cNvPr id="21" name="Label 6">
            <a:extLst>
              <a:ext uri="{FF2B5EF4-FFF2-40B4-BE49-F238E27FC236}">
                <a16:creationId xmlns:a16="http://schemas.microsoft.com/office/drawing/2014/main" id="{111F58DF-A1C1-4DD6-ADE5-FC54A39F6757}"/>
              </a:ext>
            </a:extLst>
          </p:cNvPr>
          <p:cNvSpPr>
            <a:spLocks noGrp="1"/>
          </p:cNvSpPr>
          <p:nvPr>
            <p:ph type="body" sz="quarter" idx="20" hasCustomPrompt="1"/>
          </p:nvPr>
        </p:nvSpPr>
        <p:spPr>
          <a:xfrm>
            <a:off x="7381874" y="3613151"/>
            <a:ext cx="1304925" cy="627063"/>
          </a:xfrm>
        </p:spPr>
        <p:txBody>
          <a:bodyPr/>
          <a:lstStyle>
            <a:lvl1pPr marL="101600" indent="0">
              <a:buNone/>
              <a:defRPr/>
            </a:lvl1pPr>
          </a:lstStyle>
          <a:p>
            <a:pPr lvl="0"/>
            <a:r>
              <a:rPr lang="en-US" dirty="0"/>
              <a:t>Label 6</a:t>
            </a:r>
          </a:p>
        </p:txBody>
      </p:sp>
      <p:sp>
        <p:nvSpPr>
          <p:cNvPr id="3" name="Date Placeholder 2">
            <a:extLst>
              <a:ext uri="{FF2B5EF4-FFF2-40B4-BE49-F238E27FC236}">
                <a16:creationId xmlns:a16="http://schemas.microsoft.com/office/drawing/2014/main" id="{D0CEC9E9-2CDA-42DF-A6E1-55B455A7E67B}"/>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5429F10E-ACBA-4EA4-B23A-AC32FC5A681B}"/>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27899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el Layout 2">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5AF36A59-5DE4-46F3-8035-460E546D5673}"/>
              </a:ext>
            </a:extLst>
          </p:cNvPr>
          <p:cNvSpPr>
            <a:spLocks noGrp="1"/>
          </p:cNvSpPr>
          <p:nvPr>
            <p:ph type="title"/>
          </p:nvPr>
        </p:nvSpPr>
        <p:spPr/>
        <p:txBody>
          <a:bodyPr/>
          <a:lstStyle>
            <a:lvl1pPr>
              <a:defRPr sz="3600">
                <a:latin typeface="+mj-lt"/>
              </a:defRPr>
            </a:lvl1pPr>
          </a:lstStyle>
          <a:p>
            <a:r>
              <a:rPr lang="en-US" dirty="0"/>
              <a:t>Click to edit Master title style</a:t>
            </a:r>
          </a:p>
        </p:txBody>
      </p:sp>
      <p:sp>
        <p:nvSpPr>
          <p:cNvPr id="7" name="Image 1 title">
            <a:extLst>
              <a:ext uri="{FF2B5EF4-FFF2-40B4-BE49-F238E27FC236}">
                <a16:creationId xmlns:a16="http://schemas.microsoft.com/office/drawing/2014/main" id="{2BEC12FB-EC67-436F-875F-0A306862EF78}"/>
              </a:ext>
            </a:extLst>
          </p:cNvPr>
          <p:cNvSpPr>
            <a:spLocks noGrp="1"/>
          </p:cNvSpPr>
          <p:nvPr>
            <p:ph type="body" sz="quarter" idx="13" hasCustomPrompt="1"/>
          </p:nvPr>
        </p:nvSpPr>
        <p:spPr>
          <a:xfrm>
            <a:off x="457201" y="4392613"/>
            <a:ext cx="2107323" cy="504825"/>
          </a:xfrm>
        </p:spPr>
        <p:txBody>
          <a:bodyPr/>
          <a:lstStyle>
            <a:lvl1pPr marL="101600" indent="0">
              <a:buNone/>
              <a:defRPr/>
            </a:lvl1pPr>
          </a:lstStyle>
          <a:p>
            <a:pPr lvl="0"/>
            <a:r>
              <a:rPr lang="en-US" dirty="0"/>
              <a:t>Image 1 title</a:t>
            </a:r>
          </a:p>
        </p:txBody>
      </p:sp>
      <p:sp>
        <p:nvSpPr>
          <p:cNvPr id="9" name="Image 1">
            <a:extLst>
              <a:ext uri="{FF2B5EF4-FFF2-40B4-BE49-F238E27FC236}">
                <a16:creationId xmlns:a16="http://schemas.microsoft.com/office/drawing/2014/main" id="{1E9C9C32-F8ED-4AA8-AA00-26A2357E73E9}"/>
              </a:ext>
            </a:extLst>
          </p:cNvPr>
          <p:cNvSpPr>
            <a:spLocks noGrp="1"/>
          </p:cNvSpPr>
          <p:nvPr>
            <p:ph type="pic" sz="quarter" idx="14" hasCustomPrompt="1"/>
          </p:nvPr>
        </p:nvSpPr>
        <p:spPr>
          <a:xfrm>
            <a:off x="457200" y="1817688"/>
            <a:ext cx="2107324" cy="2386012"/>
          </a:xfrm>
        </p:spPr>
        <p:txBody>
          <a:bodyPr/>
          <a:lstStyle>
            <a:lvl1pPr marL="101600" indent="0">
              <a:buNone/>
              <a:defRPr/>
            </a:lvl1pPr>
          </a:lstStyle>
          <a:p>
            <a:r>
              <a:rPr lang="en-US" dirty="0"/>
              <a:t>Image 1</a:t>
            </a:r>
          </a:p>
        </p:txBody>
      </p:sp>
      <p:sp>
        <p:nvSpPr>
          <p:cNvPr id="11" name="Label 1.1">
            <a:extLst>
              <a:ext uri="{FF2B5EF4-FFF2-40B4-BE49-F238E27FC236}">
                <a16:creationId xmlns:a16="http://schemas.microsoft.com/office/drawing/2014/main" id="{BD50A136-2F5A-4764-ADDC-D48D703981CC}"/>
              </a:ext>
            </a:extLst>
          </p:cNvPr>
          <p:cNvSpPr>
            <a:spLocks noGrp="1"/>
          </p:cNvSpPr>
          <p:nvPr>
            <p:ph type="body" sz="quarter" idx="15" hasCustomPrompt="1"/>
          </p:nvPr>
        </p:nvSpPr>
        <p:spPr>
          <a:xfrm>
            <a:off x="2774622" y="1794947"/>
            <a:ext cx="1534619" cy="591855"/>
          </a:xfrm>
        </p:spPr>
        <p:txBody>
          <a:bodyPr/>
          <a:lstStyle>
            <a:lvl1pPr marL="101600" indent="0">
              <a:buNone/>
              <a:defRPr/>
            </a:lvl1pPr>
          </a:lstStyle>
          <a:p>
            <a:pPr lvl="0"/>
            <a:r>
              <a:rPr lang="en-US" dirty="0"/>
              <a:t>Label 1.1</a:t>
            </a:r>
          </a:p>
        </p:txBody>
      </p:sp>
      <p:sp>
        <p:nvSpPr>
          <p:cNvPr id="13" name="Label 1.2">
            <a:extLst>
              <a:ext uri="{FF2B5EF4-FFF2-40B4-BE49-F238E27FC236}">
                <a16:creationId xmlns:a16="http://schemas.microsoft.com/office/drawing/2014/main" id="{16926224-3F90-4884-9AC1-A5381D78801B}"/>
              </a:ext>
            </a:extLst>
          </p:cNvPr>
          <p:cNvSpPr>
            <a:spLocks noGrp="1"/>
          </p:cNvSpPr>
          <p:nvPr>
            <p:ph type="body" sz="quarter" idx="16" hasCustomPrompt="1"/>
          </p:nvPr>
        </p:nvSpPr>
        <p:spPr>
          <a:xfrm>
            <a:off x="2774622" y="2707481"/>
            <a:ext cx="1534619" cy="606425"/>
          </a:xfrm>
        </p:spPr>
        <p:txBody>
          <a:bodyPr/>
          <a:lstStyle>
            <a:lvl1pPr marL="101600" indent="0">
              <a:buNone/>
              <a:defRPr/>
            </a:lvl1pPr>
          </a:lstStyle>
          <a:p>
            <a:pPr lvl="0"/>
            <a:r>
              <a:rPr lang="en-US" dirty="0"/>
              <a:t>Label 1.2</a:t>
            </a:r>
          </a:p>
        </p:txBody>
      </p:sp>
      <p:sp>
        <p:nvSpPr>
          <p:cNvPr id="15" name="Label 1.3">
            <a:extLst>
              <a:ext uri="{FF2B5EF4-FFF2-40B4-BE49-F238E27FC236}">
                <a16:creationId xmlns:a16="http://schemas.microsoft.com/office/drawing/2014/main" id="{D4719473-9C3F-493C-B20E-27CDBBA38B68}"/>
              </a:ext>
            </a:extLst>
          </p:cNvPr>
          <p:cNvSpPr>
            <a:spLocks noGrp="1"/>
          </p:cNvSpPr>
          <p:nvPr>
            <p:ph type="body" sz="quarter" idx="17" hasCustomPrompt="1"/>
          </p:nvPr>
        </p:nvSpPr>
        <p:spPr>
          <a:xfrm>
            <a:off x="2774622" y="3597275"/>
            <a:ext cx="1534619" cy="606425"/>
          </a:xfrm>
        </p:spPr>
        <p:txBody>
          <a:bodyPr/>
          <a:lstStyle>
            <a:lvl1pPr marL="101600" indent="0">
              <a:buNone/>
              <a:defRPr/>
            </a:lvl1pPr>
          </a:lstStyle>
          <a:p>
            <a:pPr lvl="0"/>
            <a:r>
              <a:rPr lang="en-US" dirty="0"/>
              <a:t>Label 1.3</a:t>
            </a:r>
          </a:p>
        </p:txBody>
      </p:sp>
      <p:sp>
        <p:nvSpPr>
          <p:cNvPr id="17" name="Image 2 title">
            <a:extLst>
              <a:ext uri="{FF2B5EF4-FFF2-40B4-BE49-F238E27FC236}">
                <a16:creationId xmlns:a16="http://schemas.microsoft.com/office/drawing/2014/main" id="{DC526974-AF8C-4228-AAAA-33D0B8AB71C7}"/>
              </a:ext>
            </a:extLst>
          </p:cNvPr>
          <p:cNvSpPr>
            <a:spLocks noGrp="1"/>
          </p:cNvSpPr>
          <p:nvPr>
            <p:ph type="body" sz="quarter" idx="18" hasCustomPrompt="1"/>
          </p:nvPr>
        </p:nvSpPr>
        <p:spPr>
          <a:xfrm>
            <a:off x="4931596" y="4347439"/>
            <a:ext cx="2107323" cy="504825"/>
          </a:xfrm>
        </p:spPr>
        <p:txBody>
          <a:bodyPr/>
          <a:lstStyle>
            <a:lvl1pPr marL="101600" indent="0">
              <a:buNone/>
              <a:defRPr/>
            </a:lvl1pPr>
          </a:lstStyle>
          <a:p>
            <a:pPr lvl="0"/>
            <a:r>
              <a:rPr lang="en-US" dirty="0"/>
              <a:t>Image 2 title</a:t>
            </a:r>
          </a:p>
        </p:txBody>
      </p:sp>
      <p:sp>
        <p:nvSpPr>
          <p:cNvPr id="19" name="Image 2">
            <a:extLst>
              <a:ext uri="{FF2B5EF4-FFF2-40B4-BE49-F238E27FC236}">
                <a16:creationId xmlns:a16="http://schemas.microsoft.com/office/drawing/2014/main" id="{812D2BB4-4991-47F8-9E82-9C9B41B052FB}"/>
              </a:ext>
            </a:extLst>
          </p:cNvPr>
          <p:cNvSpPr>
            <a:spLocks noGrp="1"/>
          </p:cNvSpPr>
          <p:nvPr>
            <p:ph type="pic" sz="quarter" idx="19" hasCustomPrompt="1"/>
          </p:nvPr>
        </p:nvSpPr>
        <p:spPr>
          <a:xfrm>
            <a:off x="4931596" y="1806537"/>
            <a:ext cx="2107323" cy="2397164"/>
          </a:xfrm>
        </p:spPr>
        <p:txBody>
          <a:bodyPr/>
          <a:lstStyle>
            <a:lvl1pPr marL="101600" indent="0">
              <a:buNone/>
              <a:defRPr/>
            </a:lvl1pPr>
          </a:lstStyle>
          <a:p>
            <a:r>
              <a:rPr lang="en-US" dirty="0"/>
              <a:t>Image 2</a:t>
            </a:r>
          </a:p>
        </p:txBody>
      </p:sp>
      <p:sp>
        <p:nvSpPr>
          <p:cNvPr id="21" name="Label 2.1">
            <a:extLst>
              <a:ext uri="{FF2B5EF4-FFF2-40B4-BE49-F238E27FC236}">
                <a16:creationId xmlns:a16="http://schemas.microsoft.com/office/drawing/2014/main" id="{15D9E78D-62D4-4D7C-8E37-E1A000DA23A2}"/>
              </a:ext>
            </a:extLst>
          </p:cNvPr>
          <p:cNvSpPr>
            <a:spLocks noGrp="1"/>
          </p:cNvSpPr>
          <p:nvPr>
            <p:ph type="body" sz="quarter" idx="20" hasCustomPrompt="1"/>
          </p:nvPr>
        </p:nvSpPr>
        <p:spPr>
          <a:xfrm>
            <a:off x="7304580" y="1794947"/>
            <a:ext cx="1534619" cy="608524"/>
          </a:xfrm>
        </p:spPr>
        <p:txBody>
          <a:bodyPr/>
          <a:lstStyle>
            <a:lvl1pPr marL="101600" indent="0">
              <a:buNone/>
              <a:defRPr/>
            </a:lvl1pPr>
          </a:lstStyle>
          <a:p>
            <a:pPr lvl="0"/>
            <a:r>
              <a:rPr lang="en-US" dirty="0"/>
              <a:t>Label 2.1</a:t>
            </a:r>
          </a:p>
        </p:txBody>
      </p:sp>
      <p:sp>
        <p:nvSpPr>
          <p:cNvPr id="23" name="Label 2.2">
            <a:extLst>
              <a:ext uri="{FF2B5EF4-FFF2-40B4-BE49-F238E27FC236}">
                <a16:creationId xmlns:a16="http://schemas.microsoft.com/office/drawing/2014/main" id="{0ECEA5DA-0702-46DA-A4DD-66B7E7FF424B}"/>
              </a:ext>
            </a:extLst>
          </p:cNvPr>
          <p:cNvSpPr>
            <a:spLocks noGrp="1"/>
          </p:cNvSpPr>
          <p:nvPr>
            <p:ph type="body" sz="quarter" idx="21" hasCustomPrompt="1"/>
          </p:nvPr>
        </p:nvSpPr>
        <p:spPr>
          <a:xfrm>
            <a:off x="7304579" y="2707481"/>
            <a:ext cx="1534619" cy="608524"/>
          </a:xfrm>
        </p:spPr>
        <p:txBody>
          <a:bodyPr/>
          <a:lstStyle>
            <a:lvl1pPr marL="101600" indent="0">
              <a:buNone/>
              <a:defRPr/>
            </a:lvl1pPr>
          </a:lstStyle>
          <a:p>
            <a:pPr lvl="0"/>
            <a:r>
              <a:rPr lang="en-US" dirty="0"/>
              <a:t>Label 2.2</a:t>
            </a:r>
          </a:p>
        </p:txBody>
      </p:sp>
      <p:sp>
        <p:nvSpPr>
          <p:cNvPr id="25" name="Label 2.3">
            <a:extLst>
              <a:ext uri="{FF2B5EF4-FFF2-40B4-BE49-F238E27FC236}">
                <a16:creationId xmlns:a16="http://schemas.microsoft.com/office/drawing/2014/main" id="{64C63D68-E200-46DF-8E34-92DC66FE879B}"/>
              </a:ext>
            </a:extLst>
          </p:cNvPr>
          <p:cNvSpPr>
            <a:spLocks noGrp="1"/>
          </p:cNvSpPr>
          <p:nvPr>
            <p:ph type="body" sz="quarter" idx="22" hasCustomPrompt="1"/>
          </p:nvPr>
        </p:nvSpPr>
        <p:spPr>
          <a:xfrm>
            <a:off x="7304579" y="3579818"/>
            <a:ext cx="1534620" cy="608524"/>
          </a:xfrm>
        </p:spPr>
        <p:txBody>
          <a:bodyPr/>
          <a:lstStyle>
            <a:lvl1pPr marL="101600" indent="0">
              <a:buNone/>
              <a:defRPr/>
            </a:lvl1pPr>
          </a:lstStyle>
          <a:p>
            <a:pPr lvl="0"/>
            <a:r>
              <a:rPr lang="en-US" dirty="0"/>
              <a:t>Label 2.3</a:t>
            </a:r>
          </a:p>
        </p:txBody>
      </p:sp>
      <p:sp>
        <p:nvSpPr>
          <p:cNvPr id="3" name="Date Placeholder 2">
            <a:extLst>
              <a:ext uri="{FF2B5EF4-FFF2-40B4-BE49-F238E27FC236}">
                <a16:creationId xmlns:a16="http://schemas.microsoft.com/office/drawing/2014/main" id="{D8A4DA0A-BA94-4C4E-A521-FB23D113A856}"/>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44569933-5FC5-4C73-96ED-E1AC0FC867FE}"/>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6487214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Title Placeholder"/>
          <p:cNvSpPr txBox="1">
            <a:spLocks noGrp="1"/>
          </p:cNvSpPr>
          <p:nvPr>
            <p:ph type="title" hasCustomPrompt="1"/>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	</a:t>
            </a:r>
            <a:endParaRPr dirty="0"/>
          </a:p>
        </p:txBody>
      </p:sp>
      <p:sp>
        <p:nvSpPr>
          <p:cNvPr id="70" name="Content Placeholder"/>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dirty="0"/>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add copyright">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9" name="Title Placeholder"/>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0" name="Content Placeholder"/>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400" b="0" i="0" u="none" strike="noStrike" cap="none">
                <a:solidFill>
                  <a:schemeClr val="dk1"/>
                </a:solidFill>
                <a:latin typeface="+mn-lt"/>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900" b="0" i="0" u="none" strike="noStrike" kern="0" cap="none" spc="0" normalizeH="0" baseline="0" noProof="0">
                <a:ln>
                  <a:noFill/>
                </a:ln>
                <a:solidFill>
                  <a:srgbClr val="FFFFFF"/>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Tx/>
                <a:buSzPct val="25000"/>
                <a:buFontTx/>
                <a:buNone/>
                <a:tabLst/>
                <a:defRPr/>
              </a:pPr>
              <a:t>‹#›</a:t>
            </a:fld>
            <a:endParaRPr kumimoji="0" lang="en-US" sz="900" b="0" i="0" u="none" strike="noStrike" kern="0" cap="none" spc="0" normalizeH="0" baseline="0" noProof="0" dirty="0">
              <a:ln>
                <a:noFill/>
              </a:ln>
              <a:solidFill>
                <a:srgbClr val="FFFFFF"/>
              </a:solidFill>
              <a:effectLst/>
              <a:uLnTx/>
              <a:uFillTx/>
              <a:latin typeface="Arial"/>
              <a:ea typeface="Arial"/>
              <a:cs typeface="Arial"/>
              <a:sym typeface="Arial"/>
            </a:endParaRPr>
          </a:p>
        </p:txBody>
      </p:sp>
    </p:spTree>
    <p:extLst>
      <p:ext uri="{BB962C8B-B14F-4D97-AF65-F5344CB8AC3E}">
        <p14:creationId xmlns:p14="http://schemas.microsoft.com/office/powerpoint/2010/main" val="421594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4"/>
        <p:cNvGrpSpPr/>
        <p:nvPr/>
      </p:nvGrpSpPr>
      <p:grpSpPr>
        <a:xfrm>
          <a:off x="0" y="0"/>
          <a:ext cx="0" cy="0"/>
          <a:chOff x="0" y="0"/>
          <a:chExt cx="0" cy="0"/>
        </a:xfrm>
      </p:grpSpPr>
      <p:sp>
        <p:nvSpPr>
          <p:cNvPr id="25"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00F45AE3-EB76-41DE-97B2-CFE79B73D3C6}"/>
              </a:ext>
            </a:extLst>
          </p:cNvPr>
          <p:cNvSpPr>
            <a:spLocks noGrp="1"/>
          </p:cNvSpPr>
          <p:nvPr>
            <p:ph sz="quarter" idx="13"/>
          </p:nvPr>
        </p:nvSpPr>
        <p:spPr>
          <a:xfrm>
            <a:off x="457200" y="1554920"/>
            <a:ext cx="8232775" cy="466333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 name="Content Placeholder 2">
            <a:extLst>
              <a:ext uri="{FF2B5EF4-FFF2-40B4-BE49-F238E27FC236}">
                <a16:creationId xmlns:a16="http://schemas.microsoft.com/office/drawing/2014/main" id="{6F503D41-401A-43DB-9BC0-38F51965B892}"/>
              </a:ext>
            </a:extLst>
          </p:cNvPr>
          <p:cNvSpPr>
            <a:spLocks noGrp="1"/>
          </p:cNvSpPr>
          <p:nvPr>
            <p:ph sz="quarter" idx="15"/>
          </p:nvPr>
        </p:nvSpPr>
        <p:spPr>
          <a:xfrm>
            <a:off x="457200" y="1556327"/>
            <a:ext cx="3635375" cy="452062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234542" y="1556327"/>
            <a:ext cx="4452257"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234542" y="3971925"/>
            <a:ext cx="4452258"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769062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69483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26110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1"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3274199" y="1552575"/>
            <a:ext cx="2595602"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6091197"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64433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2572593"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687986"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6803378"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3011214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4011769"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2216772"/>
            <a:ext cx="4011769" cy="55218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953477"/>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3640944"/>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4352925"/>
            <a:ext cx="4011769"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5010150"/>
            <a:ext cx="4011769"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5692775"/>
            <a:ext cx="4011769"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Content Placeholder 9"/>
          <p:cNvSpPr>
            <a:spLocks noGrp="1"/>
          </p:cNvSpPr>
          <p:nvPr>
            <p:ph sz="quarter" idx="20"/>
          </p:nvPr>
        </p:nvSpPr>
        <p:spPr>
          <a:xfrm>
            <a:off x="4622801" y="1557338"/>
            <a:ext cx="4064000" cy="4651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2" name="Content Placeholder 11"/>
          <p:cNvSpPr>
            <a:spLocks noGrp="1"/>
          </p:cNvSpPr>
          <p:nvPr>
            <p:ph sz="quarter" idx="21"/>
          </p:nvPr>
        </p:nvSpPr>
        <p:spPr>
          <a:xfrm>
            <a:off x="4622800" y="2216150"/>
            <a:ext cx="4064000" cy="5524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4" name="Content Placeholder 13"/>
          <p:cNvSpPr>
            <a:spLocks noGrp="1"/>
          </p:cNvSpPr>
          <p:nvPr>
            <p:ph sz="quarter" idx="22"/>
          </p:nvPr>
        </p:nvSpPr>
        <p:spPr>
          <a:xfrm>
            <a:off x="4622800" y="2952750"/>
            <a:ext cx="4064000" cy="5254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9" name="Content Placeholder 18"/>
          <p:cNvSpPr>
            <a:spLocks noGrp="1"/>
          </p:cNvSpPr>
          <p:nvPr>
            <p:ph sz="quarter" idx="23"/>
          </p:nvPr>
        </p:nvSpPr>
        <p:spPr>
          <a:xfrm>
            <a:off x="4622800" y="3641725"/>
            <a:ext cx="4064000" cy="52387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1" name="Content Placeholder 20"/>
          <p:cNvSpPr>
            <a:spLocks noGrp="1"/>
          </p:cNvSpPr>
          <p:nvPr>
            <p:ph sz="quarter" idx="24"/>
          </p:nvPr>
        </p:nvSpPr>
        <p:spPr>
          <a:xfrm>
            <a:off x="4622800" y="4352925"/>
            <a:ext cx="4064000"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3" name="Content Placeholder 22"/>
          <p:cNvSpPr>
            <a:spLocks noGrp="1"/>
          </p:cNvSpPr>
          <p:nvPr>
            <p:ph sz="quarter" idx="25"/>
          </p:nvPr>
        </p:nvSpPr>
        <p:spPr>
          <a:xfrm>
            <a:off x="4713288" y="5010150"/>
            <a:ext cx="3973512"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5" name="Content Placeholder 24"/>
          <p:cNvSpPr>
            <a:spLocks noGrp="1"/>
          </p:cNvSpPr>
          <p:nvPr>
            <p:ph sz="quarter" idx="26"/>
          </p:nvPr>
        </p:nvSpPr>
        <p:spPr>
          <a:xfrm>
            <a:off x="4713288" y="5692775"/>
            <a:ext cx="3973512"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47121803"/>
      </p:ext>
    </p:extLst>
  </p:cSld>
  <p:clrMapOvr>
    <a:masterClrMapping/>
  </p:clrMapOvr>
  <p:extLst>
    <p:ext uri="{DCECCB84-F9BA-43D5-87BE-67443E8EF086}">
      <p15:sldGuideLst xmlns:p15="http://schemas.microsoft.com/office/powerpoint/2012/main">
        <p15:guide id="1" orient="horz" pos="981"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Shape 11"/>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Tree>
    <p:extLst>
      <p:ext uri="{BB962C8B-B14F-4D97-AF65-F5344CB8AC3E}">
        <p14:creationId xmlns:p14="http://schemas.microsoft.com/office/powerpoint/2010/main" val="3246644562"/>
      </p:ext>
    </p:extLst>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6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Content Placeholder"/>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6" name="Copyright"/>
          <p:cNvSpPr txBox="1"/>
          <p:nvPr/>
        </p:nvSpPr>
        <p:spPr>
          <a:xfrm>
            <a:off x="1600200" y="6429344"/>
            <a:ext cx="7162799" cy="200054"/>
          </a:xfrm>
          <a:prstGeom prst="rect">
            <a:avLst/>
          </a:prstGeom>
          <a:noFill/>
          <a:ln>
            <a:noFill/>
          </a:ln>
        </p:spPr>
        <p:txBody>
          <a:bodyPr lIns="91425" tIns="45700" rIns="91425" bIns="45700" anchor="ctr"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a:latin typeface="Verdana"/>
                <a:ea typeface="Verdana" panose="020B0604030504040204" pitchFamily="34" charset="0"/>
                <a:cs typeface="Verdana" panose="020B0604030504040204" pitchFamily="34" charset="0"/>
              </a:rPr>
              <a:t>Copyright © 2020 Pearson Education, Inc. All Rights Reserved</a:t>
            </a: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pic>
        <p:nvPicPr>
          <p:cNvPr id="8" name="Picture Placeholder 21" descr="Pearson Logo">
            <a:extLst>
              <a:ext uri="{FF2B5EF4-FFF2-40B4-BE49-F238E27FC236}">
                <a16:creationId xmlns:a16="http://schemas.microsoft.com/office/drawing/2014/main" id="{9482BDEB-84DF-4344-AD30-389884976DF6}"/>
              </a:ext>
            </a:extLst>
          </p:cNvPr>
          <p:cNvPicPr>
            <a:picLocks noChangeAspect="1"/>
          </p:cNvPicPr>
          <p:nvPr userDrawn="1"/>
        </p:nvPicPr>
        <p:blipFill>
          <a:blip r:embed="rId16"/>
          <a:srcRect t="22152" b="22152"/>
          <a:stretch>
            <a:fillRect/>
          </a:stretch>
        </p:blipFill>
        <p:spPr>
          <a:xfrm>
            <a:off x="315677" y="6420639"/>
            <a:ext cx="1176574" cy="296443"/>
          </a:xfrm>
          <a:prstGeom prst="rect">
            <a:avLst/>
          </a:prstGeom>
        </p:spPr>
      </p:pic>
    </p:spTree>
  </p:cSld>
  <p:clrMap bg1="lt1" tx1="dk1" bg2="dk2" tx2="lt2" accent1="accent1" accent2="accent2" accent3="accent3" accent4="accent4" accent5="accent5" accent6="accent6" hlink="hlink" folHlink="folHlink"/>
  <p:sldLayoutIdLst>
    <p:sldLayoutId id="2147483664" r:id="rId1"/>
    <p:sldLayoutId id="2147483649" r:id="rId2"/>
    <p:sldLayoutId id="2147483650" r:id="rId3"/>
    <p:sldLayoutId id="2147483676" r:id="rId4"/>
    <p:sldLayoutId id="2147483677" r:id="rId5"/>
    <p:sldLayoutId id="2147483678" r:id="rId6"/>
    <p:sldLayoutId id="2147483679" r:id="rId7"/>
    <p:sldLayoutId id="2147483680" r:id="rId8"/>
    <p:sldLayoutId id="2147483681" r:id="rId9"/>
    <p:sldLayoutId id="2147483671" r:id="rId10"/>
    <p:sldLayoutId id="2147483673" r:id="rId11"/>
    <p:sldLayoutId id="2147483670" r:id="rId12"/>
    <p:sldLayoutId id="2147483669" r:id="rId13"/>
    <p:sldLayoutId id="214748365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liveexample.pearsoncmg.com/html/RepeatAdditionQuiz.html" TargetMode="Externa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hyperlink" Target="https://liveexample.pearsoncmg.com/html/GuessNumberOneTime.html" TargetMode="External"/><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hyperlink" Target="https://liveexample.pearsoncmg.com/html/GuessNumber.html"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liveexample.pearsoncmg.com/html/SubtractionQuizLoop.html" TargetMode="External"/><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s://liveexample.pearsoncmg.com/html/SentinelValue.html" TargetMode="External"/><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32.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hyperlink" Target="https://liveexample.pearsoncmg.com/html/MultiplicationTable.html" TargetMode="External"/><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hyperlink" Target="https://liveexample.pearsoncmg.com/html/TestSum.html" TargetMode="External"/><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hyperlink" Target="https://liveexample.pearsoncmg.com/html/GreatestCommonDivisor.html" TargetMode="External"/><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hyperlink" Target="https://liveexample.pearsoncmg.com/html/FutureTuition.html" TargetMode="External"/><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34.wmf"/><Relationship Id="rId5" Type="http://schemas.openxmlformats.org/officeDocument/2006/relationships/oleObject" Target="../embeddings/oleObject2.bin"/><Relationship Id="rId4" Type="http://schemas.openxmlformats.org/officeDocument/2006/relationships/image" Target="../media/image33.wmf"/><Relationship Id="rId9" Type="http://schemas.openxmlformats.org/officeDocument/2006/relationships/hyperlink" Target="https://liveexample.pearsoncmg.com/html/Dec2Hex.html" TargetMode="External"/></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oleObject" Target="../embeddings/oleObject4.bin"/><Relationship Id="rId7" Type="http://schemas.openxmlformats.org/officeDocument/2006/relationships/image" Target="../media/image38.wmf"/><Relationship Id="rId12" Type="http://schemas.openxmlformats.org/officeDocument/2006/relationships/hyperlink" Target="https://liveexample.pearsoncmg.com/html/MonteCarloSimulation.html" TargetMode="External"/><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oleObject" Target="../embeddings/oleObject5.bin"/><Relationship Id="rId11" Type="http://schemas.openxmlformats.org/officeDocument/2006/relationships/image" Target="../media/image40.wmf"/><Relationship Id="rId5" Type="http://schemas.openxmlformats.org/officeDocument/2006/relationships/image" Target="../media/image37.emf"/><Relationship Id="rId10" Type="http://schemas.openxmlformats.org/officeDocument/2006/relationships/oleObject" Target="../embeddings/oleObject7.bin"/><Relationship Id="rId4" Type="http://schemas.openxmlformats.org/officeDocument/2006/relationships/image" Target="../media/image36.wmf"/><Relationship Id="rId9" Type="http://schemas.openxmlformats.org/officeDocument/2006/relationships/image" Target="../media/image39.wmf"/></Relationships>
</file>

<file path=ppt/slides/_rels/slide47.xml.rels><?xml version="1.0" encoding="UTF-8" standalone="yes"?>
<Relationships xmlns="http://schemas.openxmlformats.org/package/2006/relationships"><Relationship Id="rId3" Type="http://schemas.openxmlformats.org/officeDocument/2006/relationships/hyperlink" Target="https://liveexample.pearsoncmg.com/html/TestBreak.html" TargetMode="External"/><Relationship Id="rId2" Type="http://schemas.openxmlformats.org/officeDocument/2006/relationships/notesSlide" Target="../notesSlides/notesSlide16.xml"/><Relationship Id="rId1" Type="http://schemas.openxmlformats.org/officeDocument/2006/relationships/slideLayout" Target="../slideLayouts/slideLayout10.xml"/><Relationship Id="rId4" Type="http://schemas.openxmlformats.org/officeDocument/2006/relationships/hyperlink" Target="https://liveexample.pearsoncmg.com/html/TestContinue.html"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hyperlink" Target="https://liveexample.pearsoncmg.com/html/GuessNumberUsingBreak.html" TargetMode="External"/><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hyperlink" Target="https://liveexample.pearsoncmg.com/html/Palindrome.html"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liveexample.pearsoncmg.com/html/PrimeNumber.html" TargetMode="External"/><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45.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8728-A241-43F4-95FF-6C49FEEA0911}"/>
              </a:ext>
              <a:ext uri="{C183D7F6-B498-43B3-948B-1728B52AA6E4}">
                <adec:decorative xmlns:adec="http://schemas.microsoft.com/office/drawing/2017/decorative" val="1"/>
              </a:ext>
            </a:extLst>
          </p:cNvPr>
          <p:cNvSpPr>
            <a:spLocks noGrp="1"/>
          </p:cNvSpPr>
          <p:nvPr>
            <p:ph type="title"/>
          </p:nvPr>
        </p:nvSpPr>
        <p:spPr>
          <a:xfrm>
            <a:off x="457199" y="143692"/>
            <a:ext cx="8066315" cy="987333"/>
          </a:xfrm>
        </p:spPr>
        <p:txBody>
          <a:bodyPr anchor="ctr"/>
          <a:lstStyle/>
          <a:p>
            <a:r>
              <a:rPr lang="en-US" sz="3000" dirty="0"/>
              <a:t>Introduction to Java Programming and Data Structures</a:t>
            </a:r>
          </a:p>
        </p:txBody>
      </p:sp>
      <p:sp>
        <p:nvSpPr>
          <p:cNvPr id="3" name="Content Placeholder 2">
            <a:extLst>
              <a:ext uri="{FF2B5EF4-FFF2-40B4-BE49-F238E27FC236}">
                <a16:creationId xmlns:a16="http://schemas.microsoft.com/office/drawing/2014/main" id="{ABE18F80-D4FC-4D8F-B2BD-E7BEE7E012B5}"/>
              </a:ext>
              <a:ext uri="{C183D7F6-B498-43B3-948B-1728B52AA6E4}">
                <adec:decorative xmlns:adec="http://schemas.microsoft.com/office/drawing/2017/decorative" val="1"/>
              </a:ext>
            </a:extLst>
          </p:cNvPr>
          <p:cNvSpPr>
            <a:spLocks noGrp="1"/>
          </p:cNvSpPr>
          <p:nvPr>
            <p:ph type="body" idx="1"/>
          </p:nvPr>
        </p:nvSpPr>
        <p:spPr>
          <a:xfrm>
            <a:off x="457200" y="1212419"/>
            <a:ext cx="8229600" cy="413524"/>
          </a:xfrm>
        </p:spPr>
        <p:txBody>
          <a:bodyPr anchor="ctr"/>
          <a:lstStyle/>
          <a:p>
            <a:r>
              <a:rPr lang="en-US" dirty="0">
                <a:solidFill>
                  <a:schemeClr val="tx2"/>
                </a:solidFill>
              </a:rPr>
              <a:t>Twelfth Edition</a:t>
            </a:r>
          </a:p>
        </p:txBody>
      </p:sp>
      <p:sp>
        <p:nvSpPr>
          <p:cNvPr id="5" name="Content Placeholder 4">
            <a:extLst>
              <a:ext uri="{FF2B5EF4-FFF2-40B4-BE49-F238E27FC236}">
                <a16:creationId xmlns:a16="http://schemas.microsoft.com/office/drawing/2014/main" id="{2D222376-7AD7-4443-B67A-120BE12F4DDB}"/>
              </a:ext>
              <a:ext uri="{C183D7F6-B498-43B3-948B-1728B52AA6E4}">
                <adec:decorative xmlns:adec="http://schemas.microsoft.com/office/drawing/2017/decorative" val="1"/>
              </a:ext>
            </a:extLst>
          </p:cNvPr>
          <p:cNvSpPr>
            <a:spLocks noGrp="1"/>
          </p:cNvSpPr>
          <p:nvPr>
            <p:ph sz="quarter" idx="14"/>
          </p:nvPr>
        </p:nvSpPr>
        <p:spPr>
          <a:xfrm>
            <a:off x="5029200" y="1906104"/>
            <a:ext cx="3657600" cy="1186345"/>
          </a:xfrm>
        </p:spPr>
        <p:txBody>
          <a:bodyPr/>
          <a:lstStyle/>
          <a:p>
            <a:pPr marL="0" algn="ctr"/>
            <a:r>
              <a:rPr lang="en-US" b="1" dirty="0">
                <a:latin typeface="+mn-lt"/>
              </a:rPr>
              <a:t>Chapter 5</a:t>
            </a:r>
          </a:p>
        </p:txBody>
      </p:sp>
      <p:sp>
        <p:nvSpPr>
          <p:cNvPr id="6" name="Content Placeholder 5">
            <a:extLst>
              <a:ext uri="{FF2B5EF4-FFF2-40B4-BE49-F238E27FC236}">
                <a16:creationId xmlns:a16="http://schemas.microsoft.com/office/drawing/2014/main" id="{82FD4EC9-4778-4E2F-B136-2A176CA2BA69}"/>
              </a:ext>
              <a:ext uri="{C183D7F6-B498-43B3-948B-1728B52AA6E4}">
                <adec:decorative xmlns:adec="http://schemas.microsoft.com/office/drawing/2017/decorative" val="1"/>
              </a:ext>
            </a:extLst>
          </p:cNvPr>
          <p:cNvSpPr>
            <a:spLocks noGrp="1"/>
          </p:cNvSpPr>
          <p:nvPr>
            <p:ph sz="quarter" idx="15"/>
          </p:nvPr>
        </p:nvSpPr>
        <p:spPr>
          <a:xfrm>
            <a:off x="5029200" y="3252789"/>
            <a:ext cx="3657600" cy="1589177"/>
          </a:xfrm>
        </p:spPr>
        <p:txBody>
          <a:bodyPr/>
          <a:lstStyle/>
          <a:p>
            <a:r>
              <a:rPr lang="en-US" dirty="0"/>
              <a:t>Loops</a:t>
            </a:r>
          </a:p>
        </p:txBody>
      </p:sp>
      <p:pic>
        <p:nvPicPr>
          <p:cNvPr id="7" name="Picture 6" descr="Front Cover: Introduction to Java Programming and Data Structures Twelfth Edition by Liang.">
            <a:extLst>
              <a:ext uri="{FF2B5EF4-FFF2-40B4-BE49-F238E27FC236}">
                <a16:creationId xmlns:a16="http://schemas.microsoft.com/office/drawing/2014/main" id="{5F16D7D7-ECE6-4B8A-A1F3-15ADBADE58C8}"/>
              </a:ext>
            </a:extLst>
          </p:cNvPr>
          <p:cNvPicPr>
            <a:picLocks noChangeAspect="1"/>
          </p:cNvPicPr>
          <p:nvPr/>
        </p:nvPicPr>
        <p:blipFill>
          <a:blip r:embed="rId3"/>
          <a:stretch>
            <a:fillRect/>
          </a:stretch>
        </p:blipFill>
        <p:spPr>
          <a:xfrm>
            <a:off x="591091" y="1697633"/>
            <a:ext cx="3776850" cy="4523213"/>
          </a:xfrm>
          <a:prstGeom prst="rect">
            <a:avLst/>
          </a:prstGeom>
          <a:ln w="9525">
            <a:solidFill>
              <a:schemeClr val="tx1"/>
            </a:solidFill>
          </a:ln>
        </p:spPr>
      </p:pic>
      <p:sp>
        <p:nvSpPr>
          <p:cNvPr id="8" name="Content Placeholder 7">
            <a:extLst>
              <a:ext uri="{FF2B5EF4-FFF2-40B4-BE49-F238E27FC236}">
                <a16:creationId xmlns:a16="http://schemas.microsoft.com/office/drawing/2014/main" id="{C8E88D28-1A9F-4FC4-946F-10B4629D1438}"/>
              </a:ext>
              <a:ext uri="{C183D7F6-B498-43B3-948B-1728B52AA6E4}">
                <adec:decorative xmlns:adec="http://schemas.microsoft.com/office/drawing/2017/decorative" val="1"/>
              </a:ext>
            </a:extLst>
          </p:cNvPr>
          <p:cNvSpPr>
            <a:spLocks noGrp="1"/>
          </p:cNvSpPr>
          <p:nvPr>
            <p:ph sz="quarter" idx="17"/>
          </p:nvPr>
        </p:nvSpPr>
        <p:spPr>
          <a:xfrm>
            <a:off x="2173000" y="6415232"/>
            <a:ext cx="6589712" cy="228600"/>
          </a:xfrm>
        </p:spPr>
        <p:txBody>
          <a:bodyPr/>
          <a:lstStyle/>
          <a:p>
            <a:pPr marL="0" indent="0"/>
            <a:r>
              <a:rPr lang="en-US" altLang="en-US" sz="1200" b="0" dirty="0">
                <a:latin typeface="Verdana"/>
                <a:ea typeface="Verdana" panose="020B0604030504040204" pitchFamily="34" charset="0"/>
                <a:cs typeface="Verdana" panose="020B0604030504040204" pitchFamily="34" charset="0"/>
              </a:rPr>
              <a:t>Copyright © </a:t>
            </a:r>
            <a:r>
              <a:rPr lang="en-IN" dirty="0"/>
              <a:t>2020 </a:t>
            </a:r>
            <a:r>
              <a:rPr lang="en-US" altLang="en-US" sz="1200" b="0" dirty="0">
                <a:latin typeface="Verdana"/>
                <a:ea typeface="Verdana" panose="020B0604030504040204" pitchFamily="34" charset="0"/>
                <a:cs typeface="Verdana" panose="020B0604030504040204" pitchFamily="34" charset="0"/>
              </a:rPr>
              <a:t>Pearson Education, Inc. All Rights Reserved</a:t>
            </a:r>
          </a:p>
        </p:txBody>
      </p:sp>
      <p:pic>
        <p:nvPicPr>
          <p:cNvPr id="22" name="Picture Placeholder 21" descr="Pearson Logo">
            <a:extLst>
              <a:ext uri="{FF2B5EF4-FFF2-40B4-BE49-F238E27FC236}">
                <a16:creationId xmlns:a16="http://schemas.microsoft.com/office/drawing/2014/main" id="{463657D3-0029-4FB6-A24C-CAB832988B4E}"/>
              </a:ext>
            </a:extLst>
          </p:cNvPr>
          <p:cNvPicPr>
            <a:picLocks noGrp="1" noChangeAspect="1"/>
          </p:cNvPicPr>
          <p:nvPr>
            <p:ph type="pic" sz="quarter" idx="16"/>
          </p:nvPr>
        </p:nvPicPr>
        <p:blipFill>
          <a:blip r:embed="rId4"/>
          <a:srcRect t="22152" b="22152"/>
          <a:stretch>
            <a:fillRect/>
          </a:stretch>
        </p:blipFill>
        <p:spPr>
          <a:xfrm>
            <a:off x="315677" y="6420639"/>
            <a:ext cx="1176574" cy="296443"/>
          </a:xfrm>
        </p:spPr>
      </p:pic>
    </p:spTree>
    <p:extLst>
      <p:ext uri="{BB962C8B-B14F-4D97-AF65-F5344CB8AC3E}">
        <p14:creationId xmlns:p14="http://schemas.microsoft.com/office/powerpoint/2010/main" val="3801335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61479-E87A-45B2-B700-9796358243DA}"/>
              </a:ext>
            </a:extLst>
          </p:cNvPr>
          <p:cNvSpPr>
            <a:spLocks noGrp="1"/>
          </p:cNvSpPr>
          <p:nvPr>
            <p:ph type="title"/>
          </p:nvPr>
        </p:nvSpPr>
        <p:spPr/>
        <p:txBody>
          <a:bodyPr/>
          <a:lstStyle/>
          <a:p>
            <a:r>
              <a:rPr lang="en-IN" dirty="0"/>
              <a:t>Trace while Loop </a:t>
            </a:r>
            <a:r>
              <a:rPr lang="en-IN" sz="2000" b="0" dirty="0"/>
              <a:t>(3 of 9)</a:t>
            </a:r>
            <a:endParaRPr lang="en-IN" b="0" dirty="0"/>
          </a:p>
        </p:txBody>
      </p:sp>
      <p:pic>
        <p:nvPicPr>
          <p:cNvPr id="9" name="Content Placeholder 8" descr="An arrow labeled Print Welcome to Java points to System dot out dot println opening parenthesis opening quote Welcome to Java exclamation closing quote closing parenthesis semicolon.">
            <a:extLst>
              <a:ext uri="{FF2B5EF4-FFF2-40B4-BE49-F238E27FC236}">
                <a16:creationId xmlns:a16="http://schemas.microsoft.com/office/drawing/2014/main" id="{AB4354C0-6724-4E1A-AB53-F9A021C67D97}"/>
              </a:ext>
            </a:extLst>
          </p:cNvPr>
          <p:cNvPicPr>
            <a:picLocks noGrp="1" noChangeAspect="1"/>
          </p:cNvPicPr>
          <p:nvPr>
            <p:ph sz="quarter" idx="13"/>
          </p:nvPr>
        </p:nvPicPr>
        <p:blipFill>
          <a:blip r:embed="rId2"/>
          <a:stretch>
            <a:fillRect/>
          </a:stretch>
        </p:blipFill>
        <p:spPr>
          <a:xfrm>
            <a:off x="454025" y="2073286"/>
            <a:ext cx="8232775" cy="2711427"/>
          </a:xfrm>
          <a:prstGeom prst="rect">
            <a:avLst/>
          </a:prstGeom>
        </p:spPr>
      </p:pic>
    </p:spTree>
    <p:extLst>
      <p:ext uri="{BB962C8B-B14F-4D97-AF65-F5344CB8AC3E}">
        <p14:creationId xmlns:p14="http://schemas.microsoft.com/office/powerpoint/2010/main" val="2305255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61479-E87A-45B2-B700-9796358243DA}"/>
              </a:ext>
            </a:extLst>
          </p:cNvPr>
          <p:cNvSpPr>
            <a:spLocks noGrp="1"/>
          </p:cNvSpPr>
          <p:nvPr>
            <p:ph type="title"/>
          </p:nvPr>
        </p:nvSpPr>
        <p:spPr/>
        <p:txBody>
          <a:bodyPr/>
          <a:lstStyle/>
          <a:p>
            <a:r>
              <a:rPr lang="en-IN" dirty="0"/>
              <a:t>Trace while Loop </a:t>
            </a:r>
            <a:r>
              <a:rPr lang="en-IN" sz="2000" b="0" dirty="0"/>
              <a:t>(4 of 9)</a:t>
            </a:r>
            <a:endParaRPr lang="en-IN" b="0" dirty="0"/>
          </a:p>
        </p:txBody>
      </p:sp>
      <p:pic>
        <p:nvPicPr>
          <p:cNvPr id="5" name="Content Placeholder 4" descr="An arrow labeled Increase count by 1 count is 1 now points to count + + semicolon.">
            <a:extLst>
              <a:ext uri="{FF2B5EF4-FFF2-40B4-BE49-F238E27FC236}">
                <a16:creationId xmlns:a16="http://schemas.microsoft.com/office/drawing/2014/main" id="{044F9D29-7FC2-4C3B-9E53-AC0E28B0F3E8}"/>
              </a:ext>
            </a:extLst>
          </p:cNvPr>
          <p:cNvPicPr>
            <a:picLocks noGrp="1" noChangeAspect="1"/>
          </p:cNvPicPr>
          <p:nvPr>
            <p:ph sz="quarter" idx="13"/>
          </p:nvPr>
        </p:nvPicPr>
        <p:blipFill>
          <a:blip r:embed="rId2"/>
          <a:stretch>
            <a:fillRect/>
          </a:stretch>
        </p:blipFill>
        <p:spPr>
          <a:xfrm>
            <a:off x="457200" y="2077134"/>
            <a:ext cx="8232775" cy="2703731"/>
          </a:xfrm>
          <a:prstGeom prst="rect">
            <a:avLst/>
          </a:prstGeom>
        </p:spPr>
      </p:pic>
    </p:spTree>
    <p:extLst>
      <p:ext uri="{BB962C8B-B14F-4D97-AF65-F5344CB8AC3E}">
        <p14:creationId xmlns:p14="http://schemas.microsoft.com/office/powerpoint/2010/main" val="82465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61479-E87A-45B2-B700-9796358243DA}"/>
              </a:ext>
            </a:extLst>
          </p:cNvPr>
          <p:cNvSpPr>
            <a:spLocks noGrp="1"/>
          </p:cNvSpPr>
          <p:nvPr>
            <p:ph type="title"/>
          </p:nvPr>
        </p:nvSpPr>
        <p:spPr/>
        <p:txBody>
          <a:bodyPr/>
          <a:lstStyle/>
          <a:p>
            <a:r>
              <a:rPr lang="en-IN" dirty="0"/>
              <a:t>Trace while Loop </a:t>
            </a:r>
            <a:r>
              <a:rPr lang="en-IN" sz="2000" b="0" dirty="0"/>
              <a:t>(5 of 9)</a:t>
            </a:r>
            <a:endParaRPr lang="en-IN" b="0" dirty="0"/>
          </a:p>
        </p:txBody>
      </p:sp>
      <p:pic>
        <p:nvPicPr>
          <p:cNvPr id="6" name="Content Placeholder 5" descr="An arrow labeled opening parenthesis count less than 2 closing parenthesis is still true since count is 1 points to while opening parenthesis count less than 2 closing parenthesis opening braces.">
            <a:extLst>
              <a:ext uri="{FF2B5EF4-FFF2-40B4-BE49-F238E27FC236}">
                <a16:creationId xmlns:a16="http://schemas.microsoft.com/office/drawing/2014/main" id="{DDA0D6BD-18B5-4007-AEE9-1B387BAD4B65}"/>
              </a:ext>
            </a:extLst>
          </p:cNvPr>
          <p:cNvPicPr>
            <a:picLocks noGrp="1" noChangeAspect="1"/>
          </p:cNvPicPr>
          <p:nvPr>
            <p:ph sz="quarter" idx="13"/>
          </p:nvPr>
        </p:nvPicPr>
        <p:blipFill>
          <a:blip r:embed="rId2"/>
          <a:stretch>
            <a:fillRect/>
          </a:stretch>
        </p:blipFill>
        <p:spPr>
          <a:xfrm>
            <a:off x="457200" y="2077134"/>
            <a:ext cx="8232775" cy="2703731"/>
          </a:xfrm>
          <a:prstGeom prst="rect">
            <a:avLst/>
          </a:prstGeom>
        </p:spPr>
      </p:pic>
    </p:spTree>
    <p:extLst>
      <p:ext uri="{BB962C8B-B14F-4D97-AF65-F5344CB8AC3E}">
        <p14:creationId xmlns:p14="http://schemas.microsoft.com/office/powerpoint/2010/main" val="4062082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61479-E87A-45B2-B700-9796358243DA}"/>
              </a:ext>
            </a:extLst>
          </p:cNvPr>
          <p:cNvSpPr>
            <a:spLocks noGrp="1"/>
          </p:cNvSpPr>
          <p:nvPr>
            <p:ph type="title"/>
          </p:nvPr>
        </p:nvSpPr>
        <p:spPr/>
        <p:txBody>
          <a:bodyPr/>
          <a:lstStyle/>
          <a:p>
            <a:r>
              <a:rPr lang="en-IN" dirty="0"/>
              <a:t>Trace while Loop </a:t>
            </a:r>
            <a:r>
              <a:rPr lang="en-IN" sz="2000" b="0" dirty="0"/>
              <a:t>(6 of 9)</a:t>
            </a:r>
            <a:endParaRPr lang="en-IN" b="0" dirty="0"/>
          </a:p>
        </p:txBody>
      </p:sp>
      <p:pic>
        <p:nvPicPr>
          <p:cNvPr id="5" name="Content Placeholder 4" descr="An arrow labeled Print Welcome to Java points to System dot out dot println opening parenthesis opening quote Welcome to Java exclamation closing quote closing parenthesis semicolon.">
            <a:extLst>
              <a:ext uri="{FF2B5EF4-FFF2-40B4-BE49-F238E27FC236}">
                <a16:creationId xmlns:a16="http://schemas.microsoft.com/office/drawing/2014/main" id="{C6D81C63-CD4D-456E-B9E0-0EB25CD40F1E}"/>
              </a:ext>
            </a:extLst>
          </p:cNvPr>
          <p:cNvPicPr>
            <a:picLocks noGrp="1" noChangeAspect="1"/>
          </p:cNvPicPr>
          <p:nvPr>
            <p:ph sz="quarter" idx="13"/>
          </p:nvPr>
        </p:nvPicPr>
        <p:blipFill>
          <a:blip r:embed="rId2"/>
          <a:stretch>
            <a:fillRect/>
          </a:stretch>
        </p:blipFill>
        <p:spPr>
          <a:xfrm>
            <a:off x="457200" y="2077134"/>
            <a:ext cx="8232775" cy="2703731"/>
          </a:xfrm>
          <a:prstGeom prst="rect">
            <a:avLst/>
          </a:prstGeom>
        </p:spPr>
      </p:pic>
    </p:spTree>
    <p:extLst>
      <p:ext uri="{BB962C8B-B14F-4D97-AF65-F5344CB8AC3E}">
        <p14:creationId xmlns:p14="http://schemas.microsoft.com/office/powerpoint/2010/main" val="981033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61479-E87A-45B2-B700-9796358243DA}"/>
              </a:ext>
            </a:extLst>
          </p:cNvPr>
          <p:cNvSpPr>
            <a:spLocks noGrp="1"/>
          </p:cNvSpPr>
          <p:nvPr>
            <p:ph type="title"/>
          </p:nvPr>
        </p:nvSpPr>
        <p:spPr/>
        <p:txBody>
          <a:bodyPr/>
          <a:lstStyle/>
          <a:p>
            <a:r>
              <a:rPr lang="en-IN" dirty="0"/>
              <a:t>Trace while Loop </a:t>
            </a:r>
            <a:r>
              <a:rPr lang="en-IN" sz="2000" b="0" dirty="0"/>
              <a:t>(7 of 9)</a:t>
            </a:r>
            <a:endParaRPr lang="en-IN" b="0" dirty="0"/>
          </a:p>
        </p:txBody>
      </p:sp>
      <p:pic>
        <p:nvPicPr>
          <p:cNvPr id="6" name="Content Placeholder 5" descr="An arrow labeled Increase count by 1 count is 2 now points to count + + semicolon.">
            <a:extLst>
              <a:ext uri="{FF2B5EF4-FFF2-40B4-BE49-F238E27FC236}">
                <a16:creationId xmlns:a16="http://schemas.microsoft.com/office/drawing/2014/main" id="{64918FE7-BACA-4DD6-B73D-7EE7C8E7C618}"/>
              </a:ext>
            </a:extLst>
          </p:cNvPr>
          <p:cNvPicPr>
            <a:picLocks noGrp="1" noChangeAspect="1"/>
          </p:cNvPicPr>
          <p:nvPr>
            <p:ph sz="quarter" idx="13"/>
          </p:nvPr>
        </p:nvPicPr>
        <p:blipFill>
          <a:blip r:embed="rId2"/>
          <a:stretch>
            <a:fillRect/>
          </a:stretch>
        </p:blipFill>
        <p:spPr>
          <a:xfrm>
            <a:off x="457200" y="2077134"/>
            <a:ext cx="8232775" cy="2703731"/>
          </a:xfrm>
          <a:prstGeom prst="rect">
            <a:avLst/>
          </a:prstGeom>
        </p:spPr>
      </p:pic>
    </p:spTree>
    <p:extLst>
      <p:ext uri="{BB962C8B-B14F-4D97-AF65-F5344CB8AC3E}">
        <p14:creationId xmlns:p14="http://schemas.microsoft.com/office/powerpoint/2010/main" val="25182699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61479-E87A-45B2-B700-9796358243DA}"/>
              </a:ext>
            </a:extLst>
          </p:cNvPr>
          <p:cNvSpPr>
            <a:spLocks noGrp="1"/>
          </p:cNvSpPr>
          <p:nvPr>
            <p:ph type="title"/>
          </p:nvPr>
        </p:nvSpPr>
        <p:spPr/>
        <p:txBody>
          <a:bodyPr/>
          <a:lstStyle/>
          <a:p>
            <a:r>
              <a:rPr lang="en-IN" dirty="0"/>
              <a:t>Trace while Loop </a:t>
            </a:r>
            <a:r>
              <a:rPr lang="en-IN" sz="2000" b="0" dirty="0"/>
              <a:t>(8 of 9)</a:t>
            </a:r>
            <a:endParaRPr lang="en-IN" b="0" dirty="0"/>
          </a:p>
        </p:txBody>
      </p:sp>
      <p:pic>
        <p:nvPicPr>
          <p:cNvPr id="5" name="Content Placeholder 4" descr="An arrow labeled opening parenthesis count less than 2 closing parenthesis is false since count is 2 now points to while opening parenthesis count less than 2 closing parenthesis opening braces.">
            <a:extLst>
              <a:ext uri="{FF2B5EF4-FFF2-40B4-BE49-F238E27FC236}">
                <a16:creationId xmlns:a16="http://schemas.microsoft.com/office/drawing/2014/main" id="{B3580273-BF03-4E16-911C-799A05685E29}"/>
              </a:ext>
            </a:extLst>
          </p:cNvPr>
          <p:cNvPicPr>
            <a:picLocks noGrp="1" noChangeAspect="1"/>
          </p:cNvPicPr>
          <p:nvPr>
            <p:ph sz="quarter" idx="13"/>
          </p:nvPr>
        </p:nvPicPr>
        <p:blipFill>
          <a:blip r:embed="rId2"/>
          <a:stretch>
            <a:fillRect/>
          </a:stretch>
        </p:blipFill>
        <p:spPr>
          <a:xfrm>
            <a:off x="468313" y="2060075"/>
            <a:ext cx="8232775" cy="2719187"/>
          </a:xfrm>
          <a:prstGeom prst="rect">
            <a:avLst/>
          </a:prstGeom>
        </p:spPr>
      </p:pic>
    </p:spTree>
    <p:extLst>
      <p:ext uri="{BB962C8B-B14F-4D97-AF65-F5344CB8AC3E}">
        <p14:creationId xmlns:p14="http://schemas.microsoft.com/office/powerpoint/2010/main" val="2724441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61479-E87A-45B2-B700-9796358243DA}"/>
              </a:ext>
            </a:extLst>
          </p:cNvPr>
          <p:cNvSpPr>
            <a:spLocks noGrp="1"/>
          </p:cNvSpPr>
          <p:nvPr>
            <p:ph type="title"/>
          </p:nvPr>
        </p:nvSpPr>
        <p:spPr/>
        <p:txBody>
          <a:bodyPr/>
          <a:lstStyle/>
          <a:p>
            <a:r>
              <a:rPr lang="en-IN" dirty="0"/>
              <a:t>Trace while Loop </a:t>
            </a:r>
            <a:r>
              <a:rPr lang="en-IN" sz="2000" b="0" dirty="0"/>
              <a:t>(9 of 9)</a:t>
            </a:r>
            <a:endParaRPr lang="en-IN" b="0" dirty="0"/>
          </a:p>
        </p:txBody>
      </p:sp>
      <p:pic>
        <p:nvPicPr>
          <p:cNvPr id="6" name="Content Placeholder 5" descr="An arrow labeled the loop exits. Execute the next statement after the loop points to a rectangular highlighted box.">
            <a:extLst>
              <a:ext uri="{FF2B5EF4-FFF2-40B4-BE49-F238E27FC236}">
                <a16:creationId xmlns:a16="http://schemas.microsoft.com/office/drawing/2014/main" id="{BF0C36B4-AB08-48EF-A394-A433FD4A8518}"/>
              </a:ext>
            </a:extLst>
          </p:cNvPr>
          <p:cNvPicPr>
            <a:picLocks noGrp="1" noChangeAspect="1"/>
          </p:cNvPicPr>
          <p:nvPr>
            <p:ph sz="quarter" idx="13"/>
          </p:nvPr>
        </p:nvPicPr>
        <p:blipFill>
          <a:blip r:embed="rId2"/>
          <a:stretch>
            <a:fillRect/>
          </a:stretch>
        </p:blipFill>
        <p:spPr>
          <a:xfrm>
            <a:off x="454025" y="2060127"/>
            <a:ext cx="8232775" cy="3073646"/>
          </a:xfrm>
          <a:prstGeom prst="rect">
            <a:avLst/>
          </a:prstGeom>
        </p:spPr>
      </p:pic>
    </p:spTree>
    <p:extLst>
      <p:ext uri="{BB962C8B-B14F-4D97-AF65-F5344CB8AC3E}">
        <p14:creationId xmlns:p14="http://schemas.microsoft.com/office/powerpoint/2010/main" val="606638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AF972-BB17-4AB7-9DFD-76FF8849B4A2}"/>
              </a:ext>
            </a:extLst>
          </p:cNvPr>
          <p:cNvSpPr>
            <a:spLocks noGrp="1"/>
          </p:cNvSpPr>
          <p:nvPr>
            <p:ph type="title"/>
          </p:nvPr>
        </p:nvSpPr>
        <p:spPr/>
        <p:txBody>
          <a:bodyPr/>
          <a:lstStyle/>
          <a:p>
            <a:r>
              <a:rPr lang="en-IN" sz="3200" dirty="0"/>
              <a:t>Problem: Repeat Addition Until Correct</a:t>
            </a:r>
          </a:p>
        </p:txBody>
      </p:sp>
      <p:sp>
        <p:nvSpPr>
          <p:cNvPr id="3" name="Content Placeholder 2">
            <a:extLst>
              <a:ext uri="{FF2B5EF4-FFF2-40B4-BE49-F238E27FC236}">
                <a16:creationId xmlns:a16="http://schemas.microsoft.com/office/drawing/2014/main" id="{ED5007A4-33D8-4B44-A526-43244DCBA01A}"/>
              </a:ext>
            </a:extLst>
          </p:cNvPr>
          <p:cNvSpPr>
            <a:spLocks noGrp="1"/>
          </p:cNvSpPr>
          <p:nvPr>
            <p:ph sz="quarter" idx="13"/>
          </p:nvPr>
        </p:nvSpPr>
        <p:spPr>
          <a:xfrm>
            <a:off x="457200" y="1552575"/>
            <a:ext cx="8229600" cy="2798708"/>
          </a:xfrm>
        </p:spPr>
        <p:txBody>
          <a:bodyPr/>
          <a:lstStyle/>
          <a:p>
            <a:pPr marL="432" indent="0">
              <a:buNone/>
            </a:pPr>
            <a:r>
              <a:rPr lang="en-IN" dirty="0"/>
              <a:t>Recall that Listing 3.1 AdditionQuiz.java gives a program that prompts the user to enter an answer for a question on addition of two single digits. Using a loop, you can now rewrite the program to let the user enter a new answer until it is correct.</a:t>
            </a:r>
          </a:p>
        </p:txBody>
      </p:sp>
      <p:sp>
        <p:nvSpPr>
          <p:cNvPr id="10" name="Text Placeholder 9">
            <a:extLst>
              <a:ext uri="{FF2B5EF4-FFF2-40B4-BE49-F238E27FC236}">
                <a16:creationId xmlns:a16="http://schemas.microsoft.com/office/drawing/2014/main" id="{5FCE4EFF-F1ED-410C-B380-9905B3A24A80}"/>
              </a:ext>
            </a:extLst>
          </p:cNvPr>
          <p:cNvSpPr>
            <a:spLocks noGrp="1"/>
          </p:cNvSpPr>
          <p:nvPr>
            <p:ph type="body" sz="quarter" idx="20"/>
          </p:nvPr>
        </p:nvSpPr>
        <p:spPr>
          <a:xfrm>
            <a:off x="5770179" y="5683701"/>
            <a:ext cx="2981935" cy="605131"/>
          </a:xfrm>
        </p:spPr>
        <p:txBody>
          <a:bodyPr/>
          <a:lstStyle/>
          <a:p>
            <a:pPr marL="432" indent="0" algn="ctr">
              <a:buNone/>
            </a:pPr>
            <a:r>
              <a:rPr lang="en-IN" dirty="0">
                <a:hlinkClick r:id="rId3" tooltip="https://liveexample.pearsoncmg.com/html/RepeatAdditionQuiz.html"/>
              </a:rPr>
              <a:t>RepeatAdditionQuiz</a:t>
            </a:r>
          </a:p>
        </p:txBody>
      </p:sp>
    </p:spTree>
    <p:extLst>
      <p:ext uri="{BB962C8B-B14F-4D97-AF65-F5344CB8AC3E}">
        <p14:creationId xmlns:p14="http://schemas.microsoft.com/office/powerpoint/2010/main" val="24182656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5A73D-15D3-4FD5-8E0A-6A3AEC8463B2}"/>
              </a:ext>
            </a:extLst>
          </p:cNvPr>
          <p:cNvSpPr>
            <a:spLocks noGrp="1"/>
          </p:cNvSpPr>
          <p:nvPr>
            <p:ph type="title"/>
          </p:nvPr>
        </p:nvSpPr>
        <p:spPr/>
        <p:txBody>
          <a:bodyPr/>
          <a:lstStyle/>
          <a:p>
            <a:r>
              <a:rPr lang="en-IN" dirty="0"/>
              <a:t>Problem: Guessing Numbers</a:t>
            </a:r>
          </a:p>
        </p:txBody>
      </p:sp>
      <p:sp>
        <p:nvSpPr>
          <p:cNvPr id="3" name="Content Placeholder 2">
            <a:extLst>
              <a:ext uri="{FF2B5EF4-FFF2-40B4-BE49-F238E27FC236}">
                <a16:creationId xmlns:a16="http://schemas.microsoft.com/office/drawing/2014/main" id="{4F98BC33-70F7-4577-9D4C-04891CE0104B}"/>
              </a:ext>
            </a:extLst>
          </p:cNvPr>
          <p:cNvSpPr>
            <a:spLocks noGrp="1"/>
          </p:cNvSpPr>
          <p:nvPr>
            <p:ph sz="quarter" idx="13"/>
          </p:nvPr>
        </p:nvSpPr>
        <p:spPr>
          <a:xfrm>
            <a:off x="457200" y="1552575"/>
            <a:ext cx="8229600" cy="2751411"/>
          </a:xfrm>
        </p:spPr>
        <p:txBody>
          <a:bodyPr/>
          <a:lstStyle/>
          <a:p>
            <a:pPr marL="432" indent="0">
              <a:buNone/>
            </a:pPr>
            <a:r>
              <a:rPr lang="en-IN" dirty="0"/>
              <a:t>Write a program that randomly generates an integer between </a:t>
            </a:r>
            <a:r>
              <a:rPr lang="en-IN" u="sng" dirty="0"/>
              <a:t>0</a:t>
            </a:r>
            <a:r>
              <a:rPr lang="en-IN" dirty="0"/>
              <a:t> and </a:t>
            </a:r>
            <a:r>
              <a:rPr lang="en-IN" u="sng" dirty="0"/>
              <a:t>100</a:t>
            </a:r>
            <a:r>
              <a:rPr lang="en-IN" dirty="0"/>
              <a:t>, inclusive. The program prompts the user to enter a number continuously until the number matches the randomly generated number. For each user input, the program tells the user whether the input is too low or too high, so the user can choose the next input intelligently. Here is a sample run:</a:t>
            </a:r>
          </a:p>
        </p:txBody>
      </p:sp>
      <p:sp>
        <p:nvSpPr>
          <p:cNvPr id="10" name="Text Placeholder 9">
            <a:extLst>
              <a:ext uri="{FF2B5EF4-FFF2-40B4-BE49-F238E27FC236}">
                <a16:creationId xmlns:a16="http://schemas.microsoft.com/office/drawing/2014/main" id="{41D56BCB-4B3E-4A1D-8403-39AF1250CC70}"/>
              </a:ext>
            </a:extLst>
          </p:cNvPr>
          <p:cNvSpPr>
            <a:spLocks noGrp="1"/>
          </p:cNvSpPr>
          <p:nvPr>
            <p:ph type="body" sz="quarter" idx="20"/>
          </p:nvPr>
        </p:nvSpPr>
        <p:spPr>
          <a:xfrm>
            <a:off x="5265683" y="4705569"/>
            <a:ext cx="3570407" cy="615622"/>
          </a:xfrm>
        </p:spPr>
        <p:txBody>
          <a:bodyPr/>
          <a:lstStyle/>
          <a:p>
            <a:pPr marL="432" indent="0" algn="ctr">
              <a:buNone/>
            </a:pPr>
            <a:r>
              <a:rPr lang="en-IN" dirty="0">
                <a:hlinkClick r:id="rId3" tooltip="https://liveexample.pearsoncmg.com/html/GuessNumberOneTime.html"/>
              </a:rPr>
              <a:t>GuessNumberOneTime</a:t>
            </a:r>
          </a:p>
        </p:txBody>
      </p:sp>
      <p:sp>
        <p:nvSpPr>
          <p:cNvPr id="11" name="Text Placeholder 10">
            <a:extLst>
              <a:ext uri="{FF2B5EF4-FFF2-40B4-BE49-F238E27FC236}">
                <a16:creationId xmlns:a16="http://schemas.microsoft.com/office/drawing/2014/main" id="{D8C27056-9FCD-4F28-8D54-3F9A174FC34F}"/>
              </a:ext>
            </a:extLst>
          </p:cNvPr>
          <p:cNvSpPr>
            <a:spLocks noGrp="1"/>
          </p:cNvSpPr>
          <p:nvPr>
            <p:ph type="body" sz="quarter" idx="21"/>
          </p:nvPr>
        </p:nvSpPr>
        <p:spPr>
          <a:xfrm>
            <a:off x="5265683" y="5446495"/>
            <a:ext cx="3421117" cy="615622"/>
          </a:xfrm>
        </p:spPr>
        <p:txBody>
          <a:bodyPr/>
          <a:lstStyle/>
          <a:p>
            <a:pPr marL="432" indent="0" algn="ctr">
              <a:buNone/>
            </a:pPr>
            <a:r>
              <a:rPr lang="en-IN" dirty="0">
                <a:hlinkClick r:id="rId4" tooltip="https://liveexample.pearsoncmg.com/html/GuessNumber.html"/>
              </a:rPr>
              <a:t>GuessNumber</a:t>
            </a:r>
          </a:p>
        </p:txBody>
      </p:sp>
    </p:spTree>
    <p:extLst>
      <p:ext uri="{BB962C8B-B14F-4D97-AF65-F5344CB8AC3E}">
        <p14:creationId xmlns:p14="http://schemas.microsoft.com/office/powerpoint/2010/main" val="2913572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AF972-BB17-4AB7-9DFD-76FF8849B4A2}"/>
              </a:ext>
            </a:extLst>
          </p:cNvPr>
          <p:cNvSpPr>
            <a:spLocks noGrp="1"/>
          </p:cNvSpPr>
          <p:nvPr>
            <p:ph type="title"/>
          </p:nvPr>
        </p:nvSpPr>
        <p:spPr/>
        <p:txBody>
          <a:bodyPr/>
          <a:lstStyle/>
          <a:p>
            <a:r>
              <a:rPr lang="en-IN" sz="3200" dirty="0"/>
              <a:t>Problem: An Advanced Math Learning Tool</a:t>
            </a:r>
          </a:p>
        </p:txBody>
      </p:sp>
      <p:sp>
        <p:nvSpPr>
          <p:cNvPr id="3" name="Content Placeholder 2">
            <a:extLst>
              <a:ext uri="{FF2B5EF4-FFF2-40B4-BE49-F238E27FC236}">
                <a16:creationId xmlns:a16="http://schemas.microsoft.com/office/drawing/2014/main" id="{ED5007A4-33D8-4B44-A526-43244DCBA01A}"/>
              </a:ext>
            </a:extLst>
          </p:cNvPr>
          <p:cNvSpPr>
            <a:spLocks noGrp="1"/>
          </p:cNvSpPr>
          <p:nvPr>
            <p:ph sz="quarter" idx="13"/>
          </p:nvPr>
        </p:nvSpPr>
        <p:spPr>
          <a:xfrm>
            <a:off x="457200" y="1552575"/>
            <a:ext cx="8229600" cy="2798708"/>
          </a:xfrm>
        </p:spPr>
        <p:txBody>
          <a:bodyPr/>
          <a:lstStyle/>
          <a:p>
            <a:pPr marL="432" indent="0">
              <a:buNone/>
            </a:pPr>
            <a:r>
              <a:rPr lang="en-IN" dirty="0"/>
              <a:t>The Math subtraction learning tool program generates just one question for each run. You can use a loop to generate questions repeatedly. This example gives a program that generates five questions and reports the number of the correct answers after a student answers all five questions.</a:t>
            </a:r>
          </a:p>
        </p:txBody>
      </p:sp>
      <p:sp>
        <p:nvSpPr>
          <p:cNvPr id="10" name="Text Placeholder 9">
            <a:extLst>
              <a:ext uri="{FF2B5EF4-FFF2-40B4-BE49-F238E27FC236}">
                <a16:creationId xmlns:a16="http://schemas.microsoft.com/office/drawing/2014/main" id="{5FCE4EFF-F1ED-410C-B380-9905B3A24A80}"/>
              </a:ext>
            </a:extLst>
          </p:cNvPr>
          <p:cNvSpPr>
            <a:spLocks noGrp="1"/>
          </p:cNvSpPr>
          <p:nvPr>
            <p:ph type="body" sz="quarter" idx="20"/>
          </p:nvPr>
        </p:nvSpPr>
        <p:spPr>
          <a:xfrm>
            <a:off x="5644055" y="5683702"/>
            <a:ext cx="3042745" cy="488266"/>
          </a:xfrm>
        </p:spPr>
        <p:txBody>
          <a:bodyPr/>
          <a:lstStyle/>
          <a:p>
            <a:pPr marL="432" indent="0" algn="ctr">
              <a:buNone/>
            </a:pPr>
            <a:r>
              <a:rPr lang="en-IN" dirty="0">
                <a:hlinkClick r:id="rId3" tooltip="https://liveexample.pearsoncmg.com/html/SubtractionQuizLoop.html"/>
              </a:rPr>
              <a:t>SubtractionQuizLoop</a:t>
            </a:r>
          </a:p>
        </p:txBody>
      </p:sp>
    </p:spTree>
    <p:extLst>
      <p:ext uri="{BB962C8B-B14F-4D97-AF65-F5344CB8AC3E}">
        <p14:creationId xmlns:p14="http://schemas.microsoft.com/office/powerpoint/2010/main" val="2146632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Motivations</a:t>
            </a:r>
          </a:p>
        </p:txBody>
      </p:sp>
      <p:sp>
        <p:nvSpPr>
          <p:cNvPr id="3" name="Content Placeholder 2"/>
          <p:cNvSpPr>
            <a:spLocks noGrp="1"/>
          </p:cNvSpPr>
          <p:nvPr>
            <p:ph sz="quarter" idx="13"/>
          </p:nvPr>
        </p:nvSpPr>
        <p:spPr/>
        <p:txBody>
          <a:bodyPr/>
          <a:lstStyle/>
          <a:p>
            <a:pPr marL="432" indent="0">
              <a:buNone/>
            </a:pPr>
            <a:r>
              <a:rPr lang="en-IN" dirty="0"/>
              <a:t>Suppose that you need to print a string (e.g., "Welcome to Java!") a hundred times. It would be tedious to have to write the following statement a hundred times:</a:t>
            </a:r>
          </a:p>
          <a:p>
            <a:pPr marL="432" indent="0">
              <a:buNone/>
            </a:pPr>
            <a:r>
              <a:rPr lang="en-IN" dirty="0" err="1"/>
              <a:t>System.out.println</a:t>
            </a:r>
            <a:r>
              <a:rPr lang="en-IN" dirty="0"/>
              <a:t>("Welcome to Java!");</a:t>
            </a:r>
          </a:p>
          <a:p>
            <a:pPr marL="432" indent="0">
              <a:buNone/>
            </a:pPr>
            <a:r>
              <a:rPr lang="en-IN" dirty="0"/>
              <a:t>So, how do you solve this problem?</a:t>
            </a:r>
          </a:p>
        </p:txBody>
      </p:sp>
    </p:spTree>
    <p:extLst>
      <p:ext uri="{BB962C8B-B14F-4D97-AF65-F5344CB8AC3E}">
        <p14:creationId xmlns:p14="http://schemas.microsoft.com/office/powerpoint/2010/main" val="3452098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AF972-BB17-4AB7-9DFD-76FF8849B4A2}"/>
              </a:ext>
            </a:extLst>
          </p:cNvPr>
          <p:cNvSpPr>
            <a:spLocks noGrp="1"/>
          </p:cNvSpPr>
          <p:nvPr>
            <p:ph type="title"/>
          </p:nvPr>
        </p:nvSpPr>
        <p:spPr/>
        <p:txBody>
          <a:bodyPr/>
          <a:lstStyle/>
          <a:p>
            <a:r>
              <a:rPr lang="en-IN" dirty="0"/>
              <a:t>Ending a Loop with a Sentinel Value</a:t>
            </a:r>
          </a:p>
        </p:txBody>
      </p:sp>
      <p:sp>
        <p:nvSpPr>
          <p:cNvPr id="3" name="Content Placeholder 2">
            <a:extLst>
              <a:ext uri="{FF2B5EF4-FFF2-40B4-BE49-F238E27FC236}">
                <a16:creationId xmlns:a16="http://schemas.microsoft.com/office/drawing/2014/main" id="{ED5007A4-33D8-4B44-A526-43244DCBA01A}"/>
              </a:ext>
            </a:extLst>
          </p:cNvPr>
          <p:cNvSpPr>
            <a:spLocks noGrp="1"/>
          </p:cNvSpPr>
          <p:nvPr>
            <p:ph sz="quarter" idx="13"/>
          </p:nvPr>
        </p:nvSpPr>
        <p:spPr>
          <a:xfrm>
            <a:off x="457200" y="1552575"/>
            <a:ext cx="8229600" cy="2924832"/>
          </a:xfrm>
        </p:spPr>
        <p:txBody>
          <a:bodyPr/>
          <a:lstStyle/>
          <a:p>
            <a:pPr marL="432" indent="0">
              <a:buNone/>
            </a:pPr>
            <a:r>
              <a:rPr lang="en-IN" dirty="0"/>
              <a:t>Often the number of times a loop is executed is not predetermined. You may use an input value to signify the end of the loop. Such a value is known as a </a:t>
            </a:r>
            <a:r>
              <a:rPr lang="en-IN" b="1" dirty="0"/>
              <a:t>sentinel value</a:t>
            </a:r>
            <a:r>
              <a:rPr lang="en-IN" dirty="0"/>
              <a:t>.</a:t>
            </a:r>
          </a:p>
          <a:p>
            <a:pPr marL="432" indent="0">
              <a:buNone/>
            </a:pPr>
            <a:r>
              <a:rPr lang="en-IN" dirty="0"/>
              <a:t>Write a program that reads and calculates the sum of an unspecified number of integers. The input 0 signifies the end of the input.</a:t>
            </a:r>
          </a:p>
        </p:txBody>
      </p:sp>
      <p:sp>
        <p:nvSpPr>
          <p:cNvPr id="10" name="Text Placeholder 9">
            <a:extLst>
              <a:ext uri="{FF2B5EF4-FFF2-40B4-BE49-F238E27FC236}">
                <a16:creationId xmlns:a16="http://schemas.microsoft.com/office/drawing/2014/main" id="{5FCE4EFF-F1ED-410C-B380-9905B3A24A80}"/>
              </a:ext>
            </a:extLst>
          </p:cNvPr>
          <p:cNvSpPr>
            <a:spLocks noGrp="1"/>
          </p:cNvSpPr>
          <p:nvPr>
            <p:ph type="body" sz="quarter" idx="20"/>
          </p:nvPr>
        </p:nvSpPr>
        <p:spPr>
          <a:xfrm>
            <a:off x="5644055" y="5683702"/>
            <a:ext cx="3042745" cy="488266"/>
          </a:xfrm>
        </p:spPr>
        <p:txBody>
          <a:bodyPr/>
          <a:lstStyle/>
          <a:p>
            <a:pPr marL="432" indent="0" algn="ctr">
              <a:buNone/>
            </a:pPr>
            <a:r>
              <a:rPr lang="en-IN" dirty="0">
                <a:hlinkClick r:id="rId3" tooltip="https://liveexample.pearsoncmg.com/html/SentinelValue.html"/>
              </a:rPr>
              <a:t>SentinelValue</a:t>
            </a:r>
          </a:p>
        </p:txBody>
      </p:sp>
    </p:spTree>
    <p:extLst>
      <p:ext uri="{BB962C8B-B14F-4D97-AF65-F5344CB8AC3E}">
        <p14:creationId xmlns:p14="http://schemas.microsoft.com/office/powerpoint/2010/main" val="2989089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0B42-0E48-4FA0-BA7D-8EFF0C81043D}"/>
              </a:ext>
            </a:extLst>
          </p:cNvPr>
          <p:cNvSpPr>
            <a:spLocks noGrp="1"/>
          </p:cNvSpPr>
          <p:nvPr>
            <p:ph type="title"/>
          </p:nvPr>
        </p:nvSpPr>
        <p:spPr/>
        <p:txBody>
          <a:bodyPr/>
          <a:lstStyle/>
          <a:p>
            <a:r>
              <a:rPr lang="en-IN" dirty="0"/>
              <a:t>Caution </a:t>
            </a:r>
            <a:r>
              <a:rPr lang="en-IN" sz="2000" b="0" dirty="0"/>
              <a:t>(1 of 3)</a:t>
            </a:r>
            <a:endParaRPr lang="en-IN" dirty="0"/>
          </a:p>
        </p:txBody>
      </p:sp>
      <p:sp>
        <p:nvSpPr>
          <p:cNvPr id="3" name="Content Placeholder 2">
            <a:extLst>
              <a:ext uri="{FF2B5EF4-FFF2-40B4-BE49-F238E27FC236}">
                <a16:creationId xmlns:a16="http://schemas.microsoft.com/office/drawing/2014/main" id="{49E9B36E-40D0-45B5-AF15-6562A51E6EAB}"/>
              </a:ext>
            </a:extLst>
          </p:cNvPr>
          <p:cNvSpPr>
            <a:spLocks noGrp="1"/>
          </p:cNvSpPr>
          <p:nvPr>
            <p:ph sz="quarter" idx="13"/>
          </p:nvPr>
        </p:nvSpPr>
        <p:spPr>
          <a:xfrm>
            <a:off x="457200" y="1556327"/>
            <a:ext cx="8229600" cy="2038211"/>
          </a:xfrm>
        </p:spPr>
        <p:txBody>
          <a:bodyPr/>
          <a:lstStyle/>
          <a:p>
            <a:pPr marL="432" indent="0">
              <a:buNone/>
            </a:pPr>
            <a:r>
              <a:rPr lang="en-IN" dirty="0"/>
              <a:t>Don’t use floating-point values for equality checking in a loop control. Since floating-point values are approximations for some values, using them could result in imprecise counter values and inaccurate results. Consider the following code for computing 1 + 0.9 + 0.8 + ... + 0.1:</a:t>
            </a:r>
          </a:p>
        </p:txBody>
      </p:sp>
      <p:sp>
        <p:nvSpPr>
          <p:cNvPr id="4" name="Content Placeholder 3">
            <a:extLst>
              <a:ext uri="{FF2B5EF4-FFF2-40B4-BE49-F238E27FC236}">
                <a16:creationId xmlns:a16="http://schemas.microsoft.com/office/drawing/2014/main" id="{AE37D4BE-284F-4E53-8089-B31C39CB3D17}"/>
              </a:ext>
            </a:extLst>
          </p:cNvPr>
          <p:cNvSpPr>
            <a:spLocks noGrp="1"/>
          </p:cNvSpPr>
          <p:nvPr>
            <p:ph sz="quarter" idx="14"/>
          </p:nvPr>
        </p:nvSpPr>
        <p:spPr>
          <a:xfrm>
            <a:off x="457200" y="3664794"/>
            <a:ext cx="8229600" cy="2751772"/>
          </a:xfrm>
        </p:spPr>
        <p:txBody>
          <a:bodyPr/>
          <a:lstStyle/>
          <a:p>
            <a:pPr marL="432" indent="0">
              <a:spcBef>
                <a:spcPts val="600"/>
              </a:spcBef>
              <a:buNone/>
            </a:pPr>
            <a:r>
              <a:rPr lang="en-IN" b="1" dirty="0"/>
              <a:t>double</a:t>
            </a:r>
            <a:r>
              <a:rPr lang="en-IN" dirty="0"/>
              <a:t> item = 1; </a:t>
            </a:r>
            <a:r>
              <a:rPr lang="en-IN" b="1" dirty="0"/>
              <a:t>double</a:t>
            </a:r>
            <a:r>
              <a:rPr lang="en-IN" dirty="0"/>
              <a:t> sum = 0;</a:t>
            </a:r>
          </a:p>
          <a:p>
            <a:pPr marL="432" indent="0">
              <a:spcBef>
                <a:spcPts val="600"/>
              </a:spcBef>
              <a:buNone/>
            </a:pPr>
            <a:r>
              <a:rPr lang="en-IN" b="1" dirty="0"/>
              <a:t>while</a:t>
            </a:r>
            <a:r>
              <a:rPr lang="en-IN" dirty="0"/>
              <a:t> (item != 0) { // No guarantee item will be 0</a:t>
            </a:r>
          </a:p>
          <a:p>
            <a:pPr marL="180000" indent="0">
              <a:spcBef>
                <a:spcPts val="600"/>
              </a:spcBef>
              <a:buNone/>
            </a:pPr>
            <a:r>
              <a:rPr lang="en-IN" dirty="0"/>
              <a:t>sum += item;</a:t>
            </a:r>
          </a:p>
          <a:p>
            <a:pPr marL="180000" indent="0">
              <a:spcBef>
                <a:spcPts val="600"/>
              </a:spcBef>
              <a:buNone/>
            </a:pPr>
            <a:r>
              <a:rPr lang="en-IN" dirty="0"/>
              <a:t>item −= 0.1;</a:t>
            </a:r>
          </a:p>
          <a:p>
            <a:pPr marL="432" indent="0">
              <a:spcBef>
                <a:spcPts val="600"/>
              </a:spcBef>
              <a:buNone/>
            </a:pPr>
            <a:r>
              <a:rPr lang="en-IN" dirty="0"/>
              <a:t>}</a:t>
            </a:r>
          </a:p>
          <a:p>
            <a:pPr marL="432" indent="0">
              <a:spcBef>
                <a:spcPts val="600"/>
              </a:spcBef>
              <a:buNone/>
            </a:pPr>
            <a:r>
              <a:rPr lang="en-IN" dirty="0" err="1"/>
              <a:t>System.out.println</a:t>
            </a:r>
            <a:r>
              <a:rPr lang="en-IN" dirty="0"/>
              <a:t>(sum);</a:t>
            </a:r>
          </a:p>
        </p:txBody>
      </p:sp>
    </p:spTree>
    <p:extLst>
      <p:ext uri="{BB962C8B-B14F-4D97-AF65-F5344CB8AC3E}">
        <p14:creationId xmlns:p14="http://schemas.microsoft.com/office/powerpoint/2010/main" val="3800746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93D8B-ACB8-4716-8D9D-D9484DA9416A}"/>
              </a:ext>
            </a:extLst>
          </p:cNvPr>
          <p:cNvSpPr>
            <a:spLocks noGrp="1"/>
          </p:cNvSpPr>
          <p:nvPr>
            <p:ph type="title"/>
          </p:nvPr>
        </p:nvSpPr>
        <p:spPr/>
        <p:txBody>
          <a:bodyPr/>
          <a:lstStyle/>
          <a:p>
            <a:r>
              <a:rPr lang="en-IN" dirty="0">
                <a:latin typeface="Courier New" panose="02070309020205020404" pitchFamily="49" charset="0"/>
                <a:cs typeface="Courier New" panose="02070309020205020404" pitchFamily="49" charset="0"/>
              </a:rPr>
              <a:t>do-while</a:t>
            </a:r>
            <a:r>
              <a:rPr lang="en-IN" dirty="0"/>
              <a:t> Loop</a:t>
            </a:r>
          </a:p>
        </p:txBody>
      </p:sp>
      <p:sp>
        <p:nvSpPr>
          <p:cNvPr id="3" name="Content Placeholder 2">
            <a:extLst>
              <a:ext uri="{FF2B5EF4-FFF2-40B4-BE49-F238E27FC236}">
                <a16:creationId xmlns:a16="http://schemas.microsoft.com/office/drawing/2014/main" id="{8BF2C5EF-1A55-40C4-B0A1-D722242E6331}"/>
              </a:ext>
            </a:extLst>
          </p:cNvPr>
          <p:cNvSpPr>
            <a:spLocks noGrp="1"/>
          </p:cNvSpPr>
          <p:nvPr>
            <p:ph sz="quarter" idx="13"/>
          </p:nvPr>
        </p:nvSpPr>
        <p:spPr>
          <a:xfrm>
            <a:off x="457199" y="1552575"/>
            <a:ext cx="8103477" cy="1852777"/>
          </a:xfrm>
        </p:spPr>
        <p:txBody>
          <a:bodyPr/>
          <a:lstStyle/>
          <a:p>
            <a:pPr marL="432" indent="0">
              <a:spcBef>
                <a:spcPts val="600"/>
              </a:spcBef>
              <a:buNone/>
            </a:pPr>
            <a:r>
              <a:rPr lang="en-IN" b="1" dirty="0">
                <a:latin typeface="Courier New" panose="02070309020205020404" pitchFamily="49" charset="0"/>
                <a:cs typeface="Courier New" panose="02070309020205020404" pitchFamily="49" charset="0"/>
              </a:rPr>
              <a:t>do {</a:t>
            </a:r>
          </a:p>
          <a:p>
            <a:pPr marL="360000" indent="0">
              <a:spcBef>
                <a:spcPts val="600"/>
              </a:spcBef>
              <a:buNone/>
            </a:pPr>
            <a:r>
              <a:rPr lang="en-IN" b="1" dirty="0">
                <a:latin typeface="Courier New" panose="02070309020205020404" pitchFamily="49" charset="0"/>
                <a:cs typeface="Courier New" panose="02070309020205020404" pitchFamily="49" charset="0"/>
              </a:rPr>
              <a:t>// Loop body;</a:t>
            </a:r>
          </a:p>
          <a:p>
            <a:pPr marL="360000" indent="0">
              <a:spcBef>
                <a:spcPts val="600"/>
              </a:spcBef>
              <a:buNone/>
            </a:pPr>
            <a:r>
              <a:rPr lang="en-IN" b="1" dirty="0">
                <a:latin typeface="Courier New" panose="02070309020205020404" pitchFamily="49" charset="0"/>
                <a:cs typeface="Courier New" panose="02070309020205020404" pitchFamily="49" charset="0"/>
              </a:rPr>
              <a:t>Statement(s);</a:t>
            </a:r>
          </a:p>
          <a:p>
            <a:pPr marL="432" indent="0">
              <a:spcBef>
                <a:spcPts val="600"/>
              </a:spcBef>
              <a:buNone/>
            </a:pPr>
            <a:r>
              <a:rPr lang="en-IN" b="1" dirty="0">
                <a:latin typeface="Courier New" panose="02070309020205020404" pitchFamily="49" charset="0"/>
                <a:cs typeface="Courier New" panose="02070309020205020404" pitchFamily="49" charset="0"/>
              </a:rPr>
              <a:t>} while (loop-continuation-condition);</a:t>
            </a:r>
          </a:p>
        </p:txBody>
      </p:sp>
      <p:pic>
        <p:nvPicPr>
          <p:cNvPr id="5" name="Content Placeholder 4" descr="A flow chart shows do-while loop. The chart starts from open circle with downward arrow followed by statement box labeled Statement(s) (loop body) further connected to a decision box labeled loop-continuation-condition if true starting arrow if false connected to an open circle.">
            <a:extLst>
              <a:ext uri="{FF2B5EF4-FFF2-40B4-BE49-F238E27FC236}">
                <a16:creationId xmlns:a16="http://schemas.microsoft.com/office/drawing/2014/main" id="{78C77F59-C55A-4F65-9CFE-F77A337CA363}"/>
              </a:ext>
            </a:extLst>
          </p:cNvPr>
          <p:cNvPicPr>
            <a:picLocks noGrp="1" noChangeAspect="1"/>
          </p:cNvPicPr>
          <p:nvPr>
            <p:ph sz="quarter" idx="14"/>
          </p:nvPr>
        </p:nvPicPr>
        <p:blipFill>
          <a:blip r:embed="rId2"/>
          <a:stretch>
            <a:fillRect/>
          </a:stretch>
        </p:blipFill>
        <p:spPr>
          <a:xfrm>
            <a:off x="3541820" y="3498229"/>
            <a:ext cx="2060359" cy="2835584"/>
          </a:xfrm>
          <a:prstGeom prst="rect">
            <a:avLst/>
          </a:prstGeom>
        </p:spPr>
      </p:pic>
    </p:spTree>
    <p:extLst>
      <p:ext uri="{BB962C8B-B14F-4D97-AF65-F5344CB8AC3E}">
        <p14:creationId xmlns:p14="http://schemas.microsoft.com/office/powerpoint/2010/main" val="3899112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B5976-4220-4E93-8933-7104DB5597D1}"/>
              </a:ext>
            </a:extLst>
          </p:cNvPr>
          <p:cNvSpPr>
            <a:spLocks noGrp="1"/>
          </p:cNvSpPr>
          <p:nvPr>
            <p:ph type="title"/>
          </p:nvPr>
        </p:nvSpPr>
        <p:spPr/>
        <p:txBody>
          <a:bodyPr/>
          <a:lstStyle/>
          <a:p>
            <a:r>
              <a:rPr lang="en-IN" dirty="0">
                <a:latin typeface="Courier New" panose="02070309020205020404" pitchFamily="49" charset="0"/>
                <a:cs typeface="Courier New" panose="02070309020205020404" pitchFamily="49" charset="0"/>
              </a:rPr>
              <a:t>for</a:t>
            </a:r>
            <a:r>
              <a:rPr lang="en-IN" dirty="0"/>
              <a:t> Loops</a:t>
            </a:r>
          </a:p>
        </p:txBody>
      </p:sp>
      <p:pic>
        <p:nvPicPr>
          <p:cNvPr id="8" name="Content Placeholder 7" descr="An arrow extends from Statement(s) to a flow chart that shows loop-continuation-condition. For long description in Notes pane, press F6.">
            <a:extLst>
              <a:ext uri="{FF2B5EF4-FFF2-40B4-BE49-F238E27FC236}">
                <a16:creationId xmlns:a16="http://schemas.microsoft.com/office/drawing/2014/main" id="{8D95D229-6655-4BDF-9429-478AC3F7FF2A}"/>
              </a:ext>
            </a:extLst>
          </p:cNvPr>
          <p:cNvPicPr>
            <a:picLocks noGrp="1" noChangeAspect="1"/>
          </p:cNvPicPr>
          <p:nvPr>
            <p:ph sz="quarter" idx="13"/>
          </p:nvPr>
        </p:nvPicPr>
        <p:blipFill>
          <a:blip r:embed="rId3"/>
          <a:stretch>
            <a:fillRect/>
          </a:stretch>
        </p:blipFill>
        <p:spPr>
          <a:xfrm>
            <a:off x="1213022" y="1646654"/>
            <a:ext cx="6663150" cy="4536910"/>
          </a:xfrm>
        </p:spPr>
      </p:pic>
    </p:spTree>
    <p:extLst>
      <p:ext uri="{BB962C8B-B14F-4D97-AF65-F5344CB8AC3E}">
        <p14:creationId xmlns:p14="http://schemas.microsoft.com/office/powerpoint/2010/main" val="41784710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22783-7991-4607-A530-4ADE1160D12F}"/>
              </a:ext>
            </a:extLst>
          </p:cNvPr>
          <p:cNvSpPr>
            <a:spLocks noGrp="1"/>
          </p:cNvSpPr>
          <p:nvPr>
            <p:ph type="title"/>
          </p:nvPr>
        </p:nvSpPr>
        <p:spPr/>
        <p:txBody>
          <a:bodyPr/>
          <a:lstStyle/>
          <a:p>
            <a:r>
              <a:rPr lang="en-IN" dirty="0"/>
              <a:t>Trace for Loop </a:t>
            </a:r>
            <a:r>
              <a:rPr lang="en-IN" sz="2000" b="0" dirty="0"/>
              <a:t>(1 to 10)</a:t>
            </a:r>
            <a:endParaRPr lang="en-IN" b="0" dirty="0"/>
          </a:p>
        </p:txBody>
      </p:sp>
      <p:pic>
        <p:nvPicPr>
          <p:cNvPr id="7" name="Content Placeholder 6" descr="An arrow labeled Declare i points to int i semicolon.">
            <a:extLst>
              <a:ext uri="{FF2B5EF4-FFF2-40B4-BE49-F238E27FC236}">
                <a16:creationId xmlns:a16="http://schemas.microsoft.com/office/drawing/2014/main" id="{D320922C-CE86-4DDF-A0C7-79C97B9B971E}"/>
              </a:ext>
            </a:extLst>
          </p:cNvPr>
          <p:cNvPicPr>
            <a:picLocks noGrp="1" noChangeAspect="1"/>
          </p:cNvPicPr>
          <p:nvPr>
            <p:ph sz="quarter" idx="13"/>
          </p:nvPr>
        </p:nvPicPr>
        <p:blipFill>
          <a:blip r:embed="rId2"/>
          <a:stretch>
            <a:fillRect/>
          </a:stretch>
        </p:blipFill>
        <p:spPr>
          <a:xfrm>
            <a:off x="457200" y="2507810"/>
            <a:ext cx="8232775" cy="1842380"/>
          </a:xfrm>
          <a:prstGeom prst="rect">
            <a:avLst/>
          </a:prstGeom>
        </p:spPr>
      </p:pic>
    </p:spTree>
    <p:extLst>
      <p:ext uri="{BB962C8B-B14F-4D97-AF65-F5344CB8AC3E}">
        <p14:creationId xmlns:p14="http://schemas.microsoft.com/office/powerpoint/2010/main" val="7329596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22783-7991-4607-A530-4ADE1160D12F}"/>
              </a:ext>
            </a:extLst>
          </p:cNvPr>
          <p:cNvSpPr>
            <a:spLocks noGrp="1"/>
          </p:cNvSpPr>
          <p:nvPr>
            <p:ph type="title"/>
          </p:nvPr>
        </p:nvSpPr>
        <p:spPr/>
        <p:txBody>
          <a:bodyPr/>
          <a:lstStyle/>
          <a:p>
            <a:r>
              <a:rPr lang="en-IN" dirty="0"/>
              <a:t>Trace for Loop </a:t>
            </a:r>
            <a:r>
              <a:rPr lang="en-IN" sz="2000" b="0" dirty="0"/>
              <a:t>(2 to 10)</a:t>
            </a:r>
            <a:endParaRPr lang="en-IN" b="0" dirty="0"/>
          </a:p>
        </p:txBody>
      </p:sp>
      <p:pic>
        <p:nvPicPr>
          <p:cNvPr id="9" name="Content Placeholder 8" descr="An arrow labeled Execute initialize i is now 0 points to i = 0 semicolon.">
            <a:extLst>
              <a:ext uri="{FF2B5EF4-FFF2-40B4-BE49-F238E27FC236}">
                <a16:creationId xmlns:a16="http://schemas.microsoft.com/office/drawing/2014/main" id="{C1C4BE3F-46B7-4760-BEFB-6B98FA9F9552}"/>
              </a:ext>
            </a:extLst>
          </p:cNvPr>
          <p:cNvPicPr>
            <a:picLocks noGrp="1" noChangeAspect="1"/>
          </p:cNvPicPr>
          <p:nvPr>
            <p:ph sz="quarter" idx="13"/>
          </p:nvPr>
        </p:nvPicPr>
        <p:blipFill>
          <a:blip r:embed="rId2"/>
          <a:stretch>
            <a:fillRect/>
          </a:stretch>
        </p:blipFill>
        <p:spPr>
          <a:xfrm>
            <a:off x="454025" y="2510707"/>
            <a:ext cx="8232775" cy="1836586"/>
          </a:xfrm>
          <a:prstGeom prst="rect">
            <a:avLst/>
          </a:prstGeom>
        </p:spPr>
      </p:pic>
    </p:spTree>
    <p:extLst>
      <p:ext uri="{BB962C8B-B14F-4D97-AF65-F5344CB8AC3E}">
        <p14:creationId xmlns:p14="http://schemas.microsoft.com/office/powerpoint/2010/main" val="39285705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22783-7991-4607-A530-4ADE1160D12F}"/>
              </a:ext>
            </a:extLst>
          </p:cNvPr>
          <p:cNvSpPr>
            <a:spLocks noGrp="1"/>
          </p:cNvSpPr>
          <p:nvPr>
            <p:ph type="title"/>
          </p:nvPr>
        </p:nvSpPr>
        <p:spPr/>
        <p:txBody>
          <a:bodyPr/>
          <a:lstStyle/>
          <a:p>
            <a:r>
              <a:rPr lang="en-IN" dirty="0"/>
              <a:t>Trace for Loop </a:t>
            </a:r>
            <a:r>
              <a:rPr lang="en-IN" sz="2000" b="0" dirty="0"/>
              <a:t>(3 to 10)</a:t>
            </a:r>
            <a:endParaRPr lang="en-IN" b="0" dirty="0"/>
          </a:p>
        </p:txBody>
      </p:sp>
      <p:pic>
        <p:nvPicPr>
          <p:cNvPr id="9" name="Content Placeholder 8" descr="An arrow labeled opening parenthesis i is less than 2 closing parenthesis is true since i is 0 points to i is less than 2 semicolon.">
            <a:extLst>
              <a:ext uri="{FF2B5EF4-FFF2-40B4-BE49-F238E27FC236}">
                <a16:creationId xmlns:a16="http://schemas.microsoft.com/office/drawing/2014/main" id="{35B2F54E-C011-4DC6-BA56-E2E253E25084}"/>
              </a:ext>
            </a:extLst>
          </p:cNvPr>
          <p:cNvPicPr>
            <a:picLocks noGrp="1" noChangeAspect="1"/>
          </p:cNvPicPr>
          <p:nvPr>
            <p:ph sz="quarter" idx="13"/>
          </p:nvPr>
        </p:nvPicPr>
        <p:blipFill>
          <a:blip r:embed="rId2"/>
          <a:stretch>
            <a:fillRect/>
          </a:stretch>
        </p:blipFill>
        <p:spPr>
          <a:xfrm>
            <a:off x="460160" y="2569255"/>
            <a:ext cx="7911535" cy="1782554"/>
          </a:xfrm>
          <a:prstGeom prst="rect">
            <a:avLst/>
          </a:prstGeom>
        </p:spPr>
      </p:pic>
    </p:spTree>
    <p:extLst>
      <p:ext uri="{BB962C8B-B14F-4D97-AF65-F5344CB8AC3E}">
        <p14:creationId xmlns:p14="http://schemas.microsoft.com/office/powerpoint/2010/main" val="983391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22783-7991-4607-A530-4ADE1160D12F}"/>
              </a:ext>
            </a:extLst>
          </p:cNvPr>
          <p:cNvSpPr>
            <a:spLocks noGrp="1"/>
          </p:cNvSpPr>
          <p:nvPr>
            <p:ph type="title"/>
          </p:nvPr>
        </p:nvSpPr>
        <p:spPr/>
        <p:txBody>
          <a:bodyPr/>
          <a:lstStyle/>
          <a:p>
            <a:r>
              <a:rPr lang="en-IN" dirty="0"/>
              <a:t>Trace for Loop </a:t>
            </a:r>
            <a:r>
              <a:rPr lang="en-IN" sz="2000" b="0" dirty="0"/>
              <a:t>(4 to 10)</a:t>
            </a:r>
            <a:endParaRPr lang="en-IN" b="0" dirty="0"/>
          </a:p>
        </p:txBody>
      </p:sp>
      <p:pic>
        <p:nvPicPr>
          <p:cNvPr id="12" name="Content Placeholder 11" descr="An arrow labeled Print Welcome to Java points to System dot out dot println opening parenthesis opening quote Welcome to Java exclamation closing quote closing parenthesis semicolon.">
            <a:extLst>
              <a:ext uri="{FF2B5EF4-FFF2-40B4-BE49-F238E27FC236}">
                <a16:creationId xmlns:a16="http://schemas.microsoft.com/office/drawing/2014/main" id="{33FB8D0F-2F8D-4389-A57B-C93D1F3078DF}"/>
              </a:ext>
            </a:extLst>
          </p:cNvPr>
          <p:cNvPicPr>
            <a:picLocks noGrp="1" noChangeAspect="1"/>
          </p:cNvPicPr>
          <p:nvPr>
            <p:ph sz="quarter" idx="13"/>
          </p:nvPr>
        </p:nvPicPr>
        <p:blipFill>
          <a:blip r:embed="rId2"/>
          <a:stretch>
            <a:fillRect/>
          </a:stretch>
        </p:blipFill>
        <p:spPr>
          <a:xfrm>
            <a:off x="468313" y="2449311"/>
            <a:ext cx="8232775" cy="1896313"/>
          </a:xfrm>
          <a:prstGeom prst="rect">
            <a:avLst/>
          </a:prstGeom>
        </p:spPr>
      </p:pic>
    </p:spTree>
    <p:extLst>
      <p:ext uri="{BB962C8B-B14F-4D97-AF65-F5344CB8AC3E}">
        <p14:creationId xmlns:p14="http://schemas.microsoft.com/office/powerpoint/2010/main" val="21890738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22783-7991-4607-A530-4ADE1160D12F}"/>
              </a:ext>
            </a:extLst>
          </p:cNvPr>
          <p:cNvSpPr>
            <a:spLocks noGrp="1"/>
          </p:cNvSpPr>
          <p:nvPr>
            <p:ph type="title"/>
          </p:nvPr>
        </p:nvSpPr>
        <p:spPr/>
        <p:txBody>
          <a:bodyPr/>
          <a:lstStyle/>
          <a:p>
            <a:r>
              <a:rPr lang="en-IN" dirty="0"/>
              <a:t>Trace for Loop </a:t>
            </a:r>
            <a:r>
              <a:rPr lang="en-IN" sz="2000" b="0" dirty="0"/>
              <a:t>(5 to 10)</a:t>
            </a:r>
            <a:endParaRPr lang="en-IN" b="0" dirty="0"/>
          </a:p>
        </p:txBody>
      </p:sp>
      <p:pic>
        <p:nvPicPr>
          <p:cNvPr id="5" name="Content Placeholder 4" descr="An arrow labeled execute adjustment statement i now is 1 points to i + +.">
            <a:extLst>
              <a:ext uri="{FF2B5EF4-FFF2-40B4-BE49-F238E27FC236}">
                <a16:creationId xmlns:a16="http://schemas.microsoft.com/office/drawing/2014/main" id="{B38ECA2E-95BF-43CA-89BF-922B842B9CC6}"/>
              </a:ext>
            </a:extLst>
          </p:cNvPr>
          <p:cNvPicPr>
            <a:picLocks noGrp="1" noChangeAspect="1"/>
          </p:cNvPicPr>
          <p:nvPr>
            <p:ph sz="quarter" idx="13"/>
          </p:nvPr>
        </p:nvPicPr>
        <p:blipFill>
          <a:blip r:embed="rId2"/>
          <a:stretch>
            <a:fillRect/>
          </a:stretch>
        </p:blipFill>
        <p:spPr>
          <a:xfrm>
            <a:off x="446673" y="2458806"/>
            <a:ext cx="8315103" cy="1940389"/>
          </a:xfrm>
          <a:prstGeom prst="rect">
            <a:avLst/>
          </a:prstGeom>
        </p:spPr>
      </p:pic>
    </p:spTree>
    <p:extLst>
      <p:ext uri="{BB962C8B-B14F-4D97-AF65-F5344CB8AC3E}">
        <p14:creationId xmlns:p14="http://schemas.microsoft.com/office/powerpoint/2010/main" val="7602943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22783-7991-4607-A530-4ADE1160D12F}"/>
              </a:ext>
            </a:extLst>
          </p:cNvPr>
          <p:cNvSpPr>
            <a:spLocks noGrp="1"/>
          </p:cNvSpPr>
          <p:nvPr>
            <p:ph type="title"/>
          </p:nvPr>
        </p:nvSpPr>
        <p:spPr/>
        <p:txBody>
          <a:bodyPr/>
          <a:lstStyle/>
          <a:p>
            <a:r>
              <a:rPr lang="en-IN" dirty="0"/>
              <a:t>Trace for Loop </a:t>
            </a:r>
            <a:r>
              <a:rPr lang="en-IN" sz="2000" b="0" dirty="0"/>
              <a:t>(6 to 10)</a:t>
            </a:r>
            <a:endParaRPr lang="en-IN" b="0" dirty="0"/>
          </a:p>
        </p:txBody>
      </p:sp>
      <p:pic>
        <p:nvPicPr>
          <p:cNvPr id="6" name="Content Placeholder 5" descr="An arrow labeled opening parenthesis i is less than 2 closing parenthesis is still true since i is 1 points to i is less than 2 semicolon.">
            <a:extLst>
              <a:ext uri="{FF2B5EF4-FFF2-40B4-BE49-F238E27FC236}">
                <a16:creationId xmlns:a16="http://schemas.microsoft.com/office/drawing/2014/main" id="{0A2C6AFD-2A9E-43E0-B7DD-021EBDA0FEB3}"/>
              </a:ext>
            </a:extLst>
          </p:cNvPr>
          <p:cNvPicPr>
            <a:picLocks noGrp="1" noChangeAspect="1"/>
          </p:cNvPicPr>
          <p:nvPr>
            <p:ph sz="quarter" idx="13"/>
          </p:nvPr>
        </p:nvPicPr>
        <p:blipFill>
          <a:blip r:embed="rId2"/>
          <a:stretch>
            <a:fillRect/>
          </a:stretch>
        </p:blipFill>
        <p:spPr>
          <a:xfrm>
            <a:off x="454025" y="2468411"/>
            <a:ext cx="8232775" cy="1921177"/>
          </a:xfrm>
          <a:prstGeom prst="rect">
            <a:avLst/>
          </a:prstGeom>
        </p:spPr>
      </p:pic>
    </p:spTree>
    <p:extLst>
      <p:ext uri="{BB962C8B-B14F-4D97-AF65-F5344CB8AC3E}">
        <p14:creationId xmlns:p14="http://schemas.microsoft.com/office/powerpoint/2010/main" val="1046363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Opening Problem</a:t>
            </a:r>
          </a:p>
        </p:txBody>
      </p:sp>
      <p:sp>
        <p:nvSpPr>
          <p:cNvPr id="5" name="Content Placeholder 4"/>
          <p:cNvSpPr>
            <a:spLocks noGrp="1"/>
          </p:cNvSpPr>
          <p:nvPr>
            <p:ph sz="quarter" idx="13"/>
          </p:nvPr>
        </p:nvSpPr>
        <p:spPr>
          <a:xfrm>
            <a:off x="457200" y="1556327"/>
            <a:ext cx="8229600" cy="572018"/>
          </a:xfrm>
        </p:spPr>
        <p:txBody>
          <a:bodyPr/>
          <a:lstStyle/>
          <a:p>
            <a:pPr marL="432" indent="0">
              <a:buNone/>
            </a:pPr>
            <a:r>
              <a:rPr lang="en-IN" dirty="0"/>
              <a:t>Problem:</a:t>
            </a:r>
          </a:p>
        </p:txBody>
      </p:sp>
      <p:pic>
        <p:nvPicPr>
          <p:cNvPr id="2" name="Content Placeholder 1" descr="A code block shows 100 rows of code System.out.println left parenthesis start double quotation marks Welcome to Java mark of exclamation end double quotation marks right parenthesis colon.">
            <a:extLst>
              <a:ext uri="{FF2B5EF4-FFF2-40B4-BE49-F238E27FC236}">
                <a16:creationId xmlns:a16="http://schemas.microsoft.com/office/drawing/2014/main" id="{45C2D567-5135-43A3-AE5D-1315BCAE35E5}"/>
              </a:ext>
            </a:extLst>
          </p:cNvPr>
          <p:cNvPicPr>
            <a:picLocks noGrp="1" noChangeAspect="1"/>
          </p:cNvPicPr>
          <p:nvPr>
            <p:ph sz="quarter" idx="14"/>
          </p:nvPr>
        </p:nvPicPr>
        <p:blipFill>
          <a:blip r:embed="rId2"/>
          <a:stretch>
            <a:fillRect/>
          </a:stretch>
        </p:blipFill>
        <p:spPr>
          <a:xfrm>
            <a:off x="1206985" y="2288124"/>
            <a:ext cx="6730030" cy="4006990"/>
          </a:xfrm>
          <a:prstGeom prst="rect">
            <a:avLst/>
          </a:prstGeom>
        </p:spPr>
      </p:pic>
    </p:spTree>
    <p:extLst>
      <p:ext uri="{BB962C8B-B14F-4D97-AF65-F5344CB8AC3E}">
        <p14:creationId xmlns:p14="http://schemas.microsoft.com/office/powerpoint/2010/main" val="27126610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22783-7991-4607-A530-4ADE1160D12F}"/>
              </a:ext>
            </a:extLst>
          </p:cNvPr>
          <p:cNvSpPr>
            <a:spLocks noGrp="1"/>
          </p:cNvSpPr>
          <p:nvPr>
            <p:ph type="title"/>
          </p:nvPr>
        </p:nvSpPr>
        <p:spPr/>
        <p:txBody>
          <a:bodyPr/>
          <a:lstStyle/>
          <a:p>
            <a:r>
              <a:rPr lang="en-IN" dirty="0"/>
              <a:t>Trace for Loop </a:t>
            </a:r>
            <a:r>
              <a:rPr lang="en-IN" sz="2000" b="0" dirty="0"/>
              <a:t>(7 to 10)</a:t>
            </a:r>
            <a:endParaRPr lang="en-IN" b="0" dirty="0"/>
          </a:p>
        </p:txBody>
      </p:sp>
      <p:pic>
        <p:nvPicPr>
          <p:cNvPr id="5" name="Content Placeholder 4" descr="An arrow labeled Print Welcome to Java points to System dot out dot println opening parenthesis opening quote Welcome to Java exclamation closing quote closing parenthesis semicolon.">
            <a:extLst>
              <a:ext uri="{FF2B5EF4-FFF2-40B4-BE49-F238E27FC236}">
                <a16:creationId xmlns:a16="http://schemas.microsoft.com/office/drawing/2014/main" id="{4E678E89-79FE-4CA0-80A2-7C3CF97A48F9}"/>
              </a:ext>
            </a:extLst>
          </p:cNvPr>
          <p:cNvPicPr>
            <a:picLocks noGrp="1" noChangeAspect="1"/>
          </p:cNvPicPr>
          <p:nvPr>
            <p:ph sz="quarter" idx="13"/>
          </p:nvPr>
        </p:nvPicPr>
        <p:blipFill>
          <a:blip r:embed="rId2"/>
          <a:stretch>
            <a:fillRect/>
          </a:stretch>
        </p:blipFill>
        <p:spPr>
          <a:xfrm>
            <a:off x="457200" y="2468411"/>
            <a:ext cx="8232775" cy="1921177"/>
          </a:xfrm>
          <a:prstGeom prst="rect">
            <a:avLst/>
          </a:prstGeom>
        </p:spPr>
      </p:pic>
    </p:spTree>
    <p:extLst>
      <p:ext uri="{BB962C8B-B14F-4D97-AF65-F5344CB8AC3E}">
        <p14:creationId xmlns:p14="http://schemas.microsoft.com/office/powerpoint/2010/main" val="18316757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22783-7991-4607-A530-4ADE1160D12F}"/>
              </a:ext>
            </a:extLst>
          </p:cNvPr>
          <p:cNvSpPr>
            <a:spLocks noGrp="1"/>
          </p:cNvSpPr>
          <p:nvPr>
            <p:ph type="title"/>
          </p:nvPr>
        </p:nvSpPr>
        <p:spPr/>
        <p:txBody>
          <a:bodyPr/>
          <a:lstStyle/>
          <a:p>
            <a:r>
              <a:rPr lang="en-IN" dirty="0"/>
              <a:t>Trace for Loop </a:t>
            </a:r>
            <a:r>
              <a:rPr lang="en-IN" sz="2000" b="0" dirty="0"/>
              <a:t>(8 to 10)</a:t>
            </a:r>
            <a:endParaRPr lang="en-IN" b="0" dirty="0"/>
          </a:p>
        </p:txBody>
      </p:sp>
      <p:pic>
        <p:nvPicPr>
          <p:cNvPr id="6" name="Content Placeholder 5" descr="An arrow labeled execute adjustment statement i now is 2 points to i + +.">
            <a:extLst>
              <a:ext uri="{FF2B5EF4-FFF2-40B4-BE49-F238E27FC236}">
                <a16:creationId xmlns:a16="http://schemas.microsoft.com/office/drawing/2014/main" id="{0742D20C-2BCA-47C5-9C36-222D2345F61D}"/>
              </a:ext>
            </a:extLst>
          </p:cNvPr>
          <p:cNvPicPr>
            <a:picLocks noGrp="1" noChangeAspect="1"/>
          </p:cNvPicPr>
          <p:nvPr>
            <p:ph sz="quarter" idx="13"/>
          </p:nvPr>
        </p:nvPicPr>
        <p:blipFill>
          <a:blip r:embed="rId2"/>
          <a:stretch>
            <a:fillRect/>
          </a:stretch>
        </p:blipFill>
        <p:spPr>
          <a:xfrm>
            <a:off x="457200" y="2468411"/>
            <a:ext cx="8232775" cy="1921177"/>
          </a:xfrm>
          <a:prstGeom prst="rect">
            <a:avLst/>
          </a:prstGeom>
        </p:spPr>
      </p:pic>
    </p:spTree>
    <p:extLst>
      <p:ext uri="{BB962C8B-B14F-4D97-AF65-F5344CB8AC3E}">
        <p14:creationId xmlns:p14="http://schemas.microsoft.com/office/powerpoint/2010/main" val="34194541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22783-7991-4607-A530-4ADE1160D12F}"/>
              </a:ext>
            </a:extLst>
          </p:cNvPr>
          <p:cNvSpPr>
            <a:spLocks noGrp="1"/>
          </p:cNvSpPr>
          <p:nvPr>
            <p:ph type="title"/>
          </p:nvPr>
        </p:nvSpPr>
        <p:spPr/>
        <p:txBody>
          <a:bodyPr/>
          <a:lstStyle/>
          <a:p>
            <a:r>
              <a:rPr lang="en-IN" dirty="0"/>
              <a:t>Trace for Loop </a:t>
            </a:r>
            <a:r>
              <a:rPr lang="en-IN" sz="2000" b="0" dirty="0"/>
              <a:t>(9 to 10)</a:t>
            </a:r>
            <a:endParaRPr lang="en-IN" b="0" dirty="0"/>
          </a:p>
        </p:txBody>
      </p:sp>
      <p:pic>
        <p:nvPicPr>
          <p:cNvPr id="5" name="Content Placeholder 4" descr="An arrow labeled opening parenthesis i is less than 2 closing parenthesis is false since i is 2 points to i is less than 2 semicolon.">
            <a:extLst>
              <a:ext uri="{FF2B5EF4-FFF2-40B4-BE49-F238E27FC236}">
                <a16:creationId xmlns:a16="http://schemas.microsoft.com/office/drawing/2014/main" id="{19484862-FCEF-4915-B85F-0EF917FF54E9}"/>
              </a:ext>
            </a:extLst>
          </p:cNvPr>
          <p:cNvPicPr>
            <a:picLocks noGrp="1" noChangeAspect="1"/>
          </p:cNvPicPr>
          <p:nvPr>
            <p:ph sz="quarter" idx="13"/>
          </p:nvPr>
        </p:nvPicPr>
        <p:blipFill>
          <a:blip r:embed="rId2"/>
          <a:stretch>
            <a:fillRect/>
          </a:stretch>
        </p:blipFill>
        <p:spPr>
          <a:xfrm>
            <a:off x="457200" y="2468411"/>
            <a:ext cx="8232775" cy="1921177"/>
          </a:xfrm>
          <a:prstGeom prst="rect">
            <a:avLst/>
          </a:prstGeom>
        </p:spPr>
      </p:pic>
    </p:spTree>
    <p:extLst>
      <p:ext uri="{BB962C8B-B14F-4D97-AF65-F5344CB8AC3E}">
        <p14:creationId xmlns:p14="http://schemas.microsoft.com/office/powerpoint/2010/main" val="9529518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22783-7991-4607-A530-4ADE1160D12F}"/>
              </a:ext>
            </a:extLst>
          </p:cNvPr>
          <p:cNvSpPr>
            <a:spLocks noGrp="1"/>
          </p:cNvSpPr>
          <p:nvPr>
            <p:ph type="title"/>
          </p:nvPr>
        </p:nvSpPr>
        <p:spPr/>
        <p:txBody>
          <a:bodyPr/>
          <a:lstStyle/>
          <a:p>
            <a:r>
              <a:rPr lang="en-IN" dirty="0"/>
              <a:t>Trace for Loop </a:t>
            </a:r>
            <a:r>
              <a:rPr lang="en-IN" sz="2000" b="0" dirty="0"/>
              <a:t>(10 to 10)</a:t>
            </a:r>
            <a:endParaRPr lang="en-IN" b="0" dirty="0"/>
          </a:p>
        </p:txBody>
      </p:sp>
      <p:pic>
        <p:nvPicPr>
          <p:cNvPr id="6" name="Content Placeholder 5" descr="An arrow labeled Exit the loop. Execute the next statement after the loop points to a rectangular highlighted box.">
            <a:extLst>
              <a:ext uri="{FF2B5EF4-FFF2-40B4-BE49-F238E27FC236}">
                <a16:creationId xmlns:a16="http://schemas.microsoft.com/office/drawing/2014/main" id="{DE6B3D16-C904-4F1D-B9BC-A0DA96CC662E}"/>
              </a:ext>
            </a:extLst>
          </p:cNvPr>
          <p:cNvPicPr>
            <a:picLocks noGrp="1" noChangeAspect="1"/>
          </p:cNvPicPr>
          <p:nvPr>
            <p:ph sz="quarter" idx="13"/>
          </p:nvPr>
        </p:nvPicPr>
        <p:blipFill>
          <a:blip r:embed="rId2"/>
          <a:stretch>
            <a:fillRect/>
          </a:stretch>
        </p:blipFill>
        <p:spPr>
          <a:xfrm>
            <a:off x="457200" y="2476672"/>
            <a:ext cx="8232775" cy="2156904"/>
          </a:xfrm>
          <a:prstGeom prst="rect">
            <a:avLst/>
          </a:prstGeom>
        </p:spPr>
      </p:pic>
    </p:spTree>
    <p:extLst>
      <p:ext uri="{BB962C8B-B14F-4D97-AF65-F5344CB8AC3E}">
        <p14:creationId xmlns:p14="http://schemas.microsoft.com/office/powerpoint/2010/main" val="6778735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FFB41-C51F-4C52-8CA1-363C8FDCF68F}"/>
              </a:ext>
            </a:extLst>
          </p:cNvPr>
          <p:cNvSpPr>
            <a:spLocks noGrp="1"/>
          </p:cNvSpPr>
          <p:nvPr>
            <p:ph type="title"/>
          </p:nvPr>
        </p:nvSpPr>
        <p:spPr/>
        <p:txBody>
          <a:bodyPr/>
          <a:lstStyle/>
          <a:p>
            <a:r>
              <a:rPr lang="en-IN" dirty="0"/>
              <a:t>Note </a:t>
            </a:r>
            <a:r>
              <a:rPr lang="en-IN" sz="2000" b="0" dirty="0"/>
              <a:t>(1 of 2)</a:t>
            </a:r>
            <a:endParaRPr lang="en-IN" b="0" dirty="0"/>
          </a:p>
        </p:txBody>
      </p:sp>
      <p:sp>
        <p:nvSpPr>
          <p:cNvPr id="3" name="Content Placeholder 2">
            <a:extLst>
              <a:ext uri="{FF2B5EF4-FFF2-40B4-BE49-F238E27FC236}">
                <a16:creationId xmlns:a16="http://schemas.microsoft.com/office/drawing/2014/main" id="{47DB79C0-5A55-4EF3-A750-E11D585D92CF}"/>
              </a:ext>
            </a:extLst>
          </p:cNvPr>
          <p:cNvSpPr>
            <a:spLocks noGrp="1"/>
          </p:cNvSpPr>
          <p:nvPr>
            <p:ph sz="quarter" idx="13"/>
          </p:nvPr>
        </p:nvSpPr>
        <p:spPr>
          <a:xfrm>
            <a:off x="457200" y="1556327"/>
            <a:ext cx="8371490" cy="2006680"/>
          </a:xfrm>
        </p:spPr>
        <p:txBody>
          <a:bodyPr/>
          <a:lstStyle/>
          <a:p>
            <a:pPr marL="432" indent="0">
              <a:buNone/>
            </a:pPr>
            <a:r>
              <a:rPr lang="en-IN" dirty="0"/>
              <a:t>The </a:t>
            </a:r>
            <a:r>
              <a:rPr lang="en-IN" u="sng" dirty="0"/>
              <a:t>initial-action</a:t>
            </a:r>
            <a:r>
              <a:rPr lang="en-IN" dirty="0"/>
              <a:t> in a </a:t>
            </a:r>
            <a:r>
              <a:rPr lang="en-IN" u="sng" dirty="0"/>
              <a:t>for</a:t>
            </a:r>
            <a:r>
              <a:rPr lang="en-IN" dirty="0"/>
              <a:t> loop can be a list of zero or more comma-separated expressions. The </a:t>
            </a:r>
            <a:r>
              <a:rPr lang="en-IN" u="sng" dirty="0"/>
              <a:t>action-after-each-iteration</a:t>
            </a:r>
            <a:r>
              <a:rPr lang="en-IN" dirty="0"/>
              <a:t> in a </a:t>
            </a:r>
            <a:r>
              <a:rPr lang="en-IN" u="sng" dirty="0"/>
              <a:t>for</a:t>
            </a:r>
            <a:r>
              <a:rPr lang="en-IN" dirty="0"/>
              <a:t> loop can be a list of zero or more comma-separated statements. Therefore, the following two </a:t>
            </a:r>
            <a:r>
              <a:rPr lang="en-IN" u="sng" dirty="0"/>
              <a:t>for</a:t>
            </a:r>
            <a:r>
              <a:rPr lang="en-IN" dirty="0"/>
              <a:t> loops are correct. They are rarely used in practice, however.</a:t>
            </a:r>
          </a:p>
        </p:txBody>
      </p:sp>
      <p:sp>
        <p:nvSpPr>
          <p:cNvPr id="4" name="Content Placeholder 3">
            <a:extLst>
              <a:ext uri="{FF2B5EF4-FFF2-40B4-BE49-F238E27FC236}">
                <a16:creationId xmlns:a16="http://schemas.microsoft.com/office/drawing/2014/main" id="{114C920B-F5EB-443D-A48B-9B15E24183D0}"/>
              </a:ext>
            </a:extLst>
          </p:cNvPr>
          <p:cNvSpPr>
            <a:spLocks noGrp="1"/>
          </p:cNvSpPr>
          <p:nvPr>
            <p:ph sz="quarter" idx="14"/>
          </p:nvPr>
        </p:nvSpPr>
        <p:spPr>
          <a:xfrm>
            <a:off x="457200" y="3806684"/>
            <a:ext cx="8229600" cy="2255454"/>
          </a:xfrm>
        </p:spPr>
        <p:txBody>
          <a:bodyPr/>
          <a:lstStyle/>
          <a:p>
            <a:pPr marL="432" indent="0">
              <a:buNone/>
            </a:pPr>
            <a:r>
              <a:rPr lang="nn-NO" b="1" dirty="0"/>
              <a:t>for (int i = 1; i &lt; 100; System.out.println(i++));</a:t>
            </a:r>
          </a:p>
          <a:p>
            <a:pPr marL="432" indent="0">
              <a:buNone/>
            </a:pPr>
            <a:r>
              <a:rPr lang="nn-NO" b="1" dirty="0"/>
              <a:t>for (int i = 0, j = 0; (i + j &lt; 10); i++, j++) {</a:t>
            </a:r>
          </a:p>
          <a:p>
            <a:pPr marL="180000" indent="0">
              <a:buNone/>
            </a:pPr>
            <a:r>
              <a:rPr lang="nn-NO" b="1" dirty="0"/>
              <a:t>// Do something</a:t>
            </a:r>
          </a:p>
          <a:p>
            <a:pPr marL="432" indent="0">
              <a:buNone/>
            </a:pPr>
            <a:r>
              <a:rPr lang="nn-NO" b="1" dirty="0"/>
              <a:t>}</a:t>
            </a:r>
            <a:endParaRPr lang="en-IN" b="1" dirty="0"/>
          </a:p>
        </p:txBody>
      </p:sp>
    </p:spTree>
    <p:extLst>
      <p:ext uri="{BB962C8B-B14F-4D97-AF65-F5344CB8AC3E}">
        <p14:creationId xmlns:p14="http://schemas.microsoft.com/office/powerpoint/2010/main" val="35495007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FFB41-C51F-4C52-8CA1-363C8FDCF68F}"/>
              </a:ext>
            </a:extLst>
          </p:cNvPr>
          <p:cNvSpPr>
            <a:spLocks noGrp="1"/>
          </p:cNvSpPr>
          <p:nvPr>
            <p:ph type="title"/>
          </p:nvPr>
        </p:nvSpPr>
        <p:spPr/>
        <p:txBody>
          <a:bodyPr/>
          <a:lstStyle/>
          <a:p>
            <a:r>
              <a:rPr lang="en-IN" dirty="0"/>
              <a:t>Note </a:t>
            </a:r>
            <a:r>
              <a:rPr lang="en-IN" sz="2000" b="0" dirty="0"/>
              <a:t>(2 of 2)</a:t>
            </a:r>
            <a:endParaRPr lang="en-IN" b="0" dirty="0"/>
          </a:p>
        </p:txBody>
      </p:sp>
      <p:sp>
        <p:nvSpPr>
          <p:cNvPr id="3" name="Content Placeholder 2">
            <a:extLst>
              <a:ext uri="{FF2B5EF4-FFF2-40B4-BE49-F238E27FC236}">
                <a16:creationId xmlns:a16="http://schemas.microsoft.com/office/drawing/2014/main" id="{47DB79C0-5A55-4EF3-A750-E11D585D92CF}"/>
              </a:ext>
            </a:extLst>
          </p:cNvPr>
          <p:cNvSpPr>
            <a:spLocks noGrp="1"/>
          </p:cNvSpPr>
          <p:nvPr>
            <p:ph sz="quarter" idx="13"/>
          </p:nvPr>
        </p:nvSpPr>
        <p:spPr>
          <a:xfrm>
            <a:off x="457200" y="1556327"/>
            <a:ext cx="8229600" cy="1644073"/>
          </a:xfrm>
        </p:spPr>
        <p:txBody>
          <a:bodyPr/>
          <a:lstStyle/>
          <a:p>
            <a:pPr marL="432" indent="0">
              <a:buNone/>
            </a:pPr>
            <a:r>
              <a:rPr lang="en-IN" dirty="0"/>
              <a:t>If the </a:t>
            </a:r>
            <a:r>
              <a:rPr lang="en-IN" u="sng" dirty="0"/>
              <a:t>loop-continuation-condition</a:t>
            </a:r>
            <a:r>
              <a:rPr lang="en-IN" dirty="0"/>
              <a:t> in a </a:t>
            </a:r>
            <a:r>
              <a:rPr lang="en-IN" u="sng" dirty="0"/>
              <a:t>for</a:t>
            </a:r>
            <a:r>
              <a:rPr lang="en-IN" dirty="0"/>
              <a:t> loop is omitted, it is implicitly true. Thus the statement given below in (a), which is an infinite loop, is correct. Nevertheless, it is better to use the equivalent loop in (b) to avoid confusion:</a:t>
            </a:r>
          </a:p>
        </p:txBody>
      </p:sp>
      <p:pic>
        <p:nvPicPr>
          <p:cNvPr id="7" name="Content Placeholder 6" descr="Two text boxes are connected by a double line labeled equivalent. For long description in Notes pane, press F6.">
            <a:extLst>
              <a:ext uri="{FF2B5EF4-FFF2-40B4-BE49-F238E27FC236}">
                <a16:creationId xmlns:a16="http://schemas.microsoft.com/office/drawing/2014/main" id="{93A02737-EB81-41B6-A7E3-F30625749385}"/>
              </a:ext>
            </a:extLst>
          </p:cNvPr>
          <p:cNvPicPr>
            <a:picLocks noGrp="1" noChangeAspect="1"/>
          </p:cNvPicPr>
          <p:nvPr>
            <p:ph sz="quarter" idx="14"/>
          </p:nvPr>
        </p:nvPicPr>
        <p:blipFill>
          <a:blip r:embed="rId3"/>
          <a:stretch>
            <a:fillRect/>
          </a:stretch>
        </p:blipFill>
        <p:spPr>
          <a:xfrm>
            <a:off x="457200" y="3731660"/>
            <a:ext cx="8229600" cy="1570013"/>
          </a:xfrm>
          <a:prstGeom prst="rect">
            <a:avLst/>
          </a:prstGeom>
        </p:spPr>
      </p:pic>
    </p:spTree>
    <p:extLst>
      <p:ext uri="{BB962C8B-B14F-4D97-AF65-F5344CB8AC3E}">
        <p14:creationId xmlns:p14="http://schemas.microsoft.com/office/powerpoint/2010/main" val="19910317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76DD0-C51C-476E-91EC-6B6D6834DDC7}"/>
              </a:ext>
            </a:extLst>
          </p:cNvPr>
          <p:cNvSpPr>
            <a:spLocks noGrp="1"/>
          </p:cNvSpPr>
          <p:nvPr>
            <p:ph type="title"/>
          </p:nvPr>
        </p:nvSpPr>
        <p:spPr/>
        <p:txBody>
          <a:bodyPr/>
          <a:lstStyle/>
          <a:p>
            <a:r>
              <a:rPr lang="en-IN" dirty="0"/>
              <a:t>Caution </a:t>
            </a:r>
            <a:r>
              <a:rPr lang="en-IN" sz="2000" b="0" dirty="0"/>
              <a:t>(2 of 3)</a:t>
            </a:r>
            <a:endParaRPr lang="en-IN" b="0" dirty="0"/>
          </a:p>
        </p:txBody>
      </p:sp>
      <p:sp>
        <p:nvSpPr>
          <p:cNvPr id="3" name="Content Placeholder 2">
            <a:extLst>
              <a:ext uri="{FF2B5EF4-FFF2-40B4-BE49-F238E27FC236}">
                <a16:creationId xmlns:a16="http://schemas.microsoft.com/office/drawing/2014/main" id="{7D2EBF53-FB26-4A66-A57E-1E25D2BEF9FE}"/>
              </a:ext>
            </a:extLst>
          </p:cNvPr>
          <p:cNvSpPr>
            <a:spLocks noGrp="1"/>
          </p:cNvSpPr>
          <p:nvPr>
            <p:ph sz="quarter" idx="13"/>
          </p:nvPr>
        </p:nvSpPr>
        <p:spPr>
          <a:xfrm>
            <a:off x="457200" y="1556327"/>
            <a:ext cx="8229600" cy="918859"/>
          </a:xfrm>
        </p:spPr>
        <p:txBody>
          <a:bodyPr/>
          <a:lstStyle/>
          <a:p>
            <a:pPr marL="432" indent="0">
              <a:buNone/>
            </a:pPr>
            <a:r>
              <a:rPr lang="en-IN" dirty="0"/>
              <a:t>Adding a semicolon at the end of the </a:t>
            </a:r>
            <a:r>
              <a:rPr lang="en-IN" u="sng" dirty="0"/>
              <a:t>for</a:t>
            </a:r>
            <a:r>
              <a:rPr lang="en-IN" dirty="0"/>
              <a:t> clause before the loop body is a common mistake, as shown below:</a:t>
            </a:r>
          </a:p>
        </p:txBody>
      </p:sp>
      <p:pic>
        <p:nvPicPr>
          <p:cNvPr id="9" name="Content Placeholder 8" descr="An arrow extends from Logic Error to for opening parenthesis int i = 0 semicolon i less than 10 semicolon i + + closing parenthesis semicolon.">
            <a:extLst>
              <a:ext uri="{FF2B5EF4-FFF2-40B4-BE49-F238E27FC236}">
                <a16:creationId xmlns:a16="http://schemas.microsoft.com/office/drawing/2014/main" id="{6A902884-AA72-42A5-A79B-8F3EA04B0EA4}"/>
              </a:ext>
            </a:extLst>
          </p:cNvPr>
          <p:cNvPicPr>
            <a:picLocks noGrp="1" noChangeAspect="1"/>
          </p:cNvPicPr>
          <p:nvPr>
            <p:ph sz="quarter" idx="14"/>
          </p:nvPr>
        </p:nvPicPr>
        <p:blipFill>
          <a:blip r:embed="rId2"/>
          <a:stretch>
            <a:fillRect/>
          </a:stretch>
        </p:blipFill>
        <p:spPr>
          <a:xfrm>
            <a:off x="1430573" y="3098265"/>
            <a:ext cx="6689255" cy="2952460"/>
          </a:xfrm>
        </p:spPr>
      </p:pic>
    </p:spTree>
    <p:extLst>
      <p:ext uri="{BB962C8B-B14F-4D97-AF65-F5344CB8AC3E}">
        <p14:creationId xmlns:p14="http://schemas.microsoft.com/office/powerpoint/2010/main" val="27070685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76DD0-C51C-476E-91EC-6B6D6834DDC7}"/>
              </a:ext>
            </a:extLst>
          </p:cNvPr>
          <p:cNvSpPr>
            <a:spLocks noGrp="1"/>
          </p:cNvSpPr>
          <p:nvPr>
            <p:ph type="title"/>
          </p:nvPr>
        </p:nvSpPr>
        <p:spPr/>
        <p:txBody>
          <a:bodyPr/>
          <a:lstStyle/>
          <a:p>
            <a:r>
              <a:rPr lang="en-IN" dirty="0"/>
              <a:t>Caution </a:t>
            </a:r>
            <a:r>
              <a:rPr lang="en-IN" sz="2000" b="0" dirty="0"/>
              <a:t>(3 of 3)</a:t>
            </a:r>
            <a:endParaRPr lang="en-IN" b="0" dirty="0"/>
          </a:p>
        </p:txBody>
      </p:sp>
      <p:sp>
        <p:nvSpPr>
          <p:cNvPr id="5" name="Content Placeholder 4">
            <a:extLst>
              <a:ext uri="{FF2B5EF4-FFF2-40B4-BE49-F238E27FC236}">
                <a16:creationId xmlns:a16="http://schemas.microsoft.com/office/drawing/2014/main" id="{6C79157E-0C69-4B74-80E2-CDC50FF53C21}"/>
              </a:ext>
            </a:extLst>
          </p:cNvPr>
          <p:cNvSpPr>
            <a:spLocks noGrp="1"/>
          </p:cNvSpPr>
          <p:nvPr>
            <p:ph sz="quarter" idx="13"/>
          </p:nvPr>
        </p:nvSpPr>
        <p:spPr>
          <a:xfrm>
            <a:off x="457200" y="1552576"/>
            <a:ext cx="8080310" cy="537482"/>
          </a:xfrm>
        </p:spPr>
        <p:txBody>
          <a:bodyPr/>
          <a:lstStyle/>
          <a:p>
            <a:pPr marL="432" indent="0">
              <a:buNone/>
            </a:pPr>
            <a:r>
              <a:rPr lang="en-US" sz="2200" dirty="0"/>
              <a:t>Similarly, the following loop is also wrong:</a:t>
            </a:r>
            <a:endParaRPr lang="en-IN" sz="2200" dirty="0"/>
          </a:p>
        </p:txBody>
      </p:sp>
      <p:pic>
        <p:nvPicPr>
          <p:cNvPr id="11" name="Content Placeholder 10" descr="An arrow extends from Logic Error to while opening parenthesis i is less than 10 closing parenthesis semicolon.">
            <a:extLst>
              <a:ext uri="{FF2B5EF4-FFF2-40B4-BE49-F238E27FC236}">
                <a16:creationId xmlns:a16="http://schemas.microsoft.com/office/drawing/2014/main" id="{C50037D5-CE4E-4A76-8725-D14799FBA101}"/>
              </a:ext>
            </a:extLst>
          </p:cNvPr>
          <p:cNvPicPr>
            <a:picLocks noGrp="1" noChangeAspect="1"/>
          </p:cNvPicPr>
          <p:nvPr>
            <p:ph sz="quarter" idx="14"/>
          </p:nvPr>
        </p:nvPicPr>
        <p:blipFill>
          <a:blip r:embed="rId2"/>
          <a:stretch>
            <a:fillRect/>
          </a:stretch>
        </p:blipFill>
        <p:spPr>
          <a:xfrm>
            <a:off x="558246" y="2232343"/>
            <a:ext cx="2761220" cy="1331881"/>
          </a:xfrm>
        </p:spPr>
      </p:pic>
      <p:sp>
        <p:nvSpPr>
          <p:cNvPr id="8" name="Content Placeholder 7">
            <a:extLst>
              <a:ext uri="{FF2B5EF4-FFF2-40B4-BE49-F238E27FC236}">
                <a16:creationId xmlns:a16="http://schemas.microsoft.com/office/drawing/2014/main" id="{682BF3A5-7DB8-433D-9E8B-9B55301BECA0}"/>
              </a:ext>
            </a:extLst>
          </p:cNvPr>
          <p:cNvSpPr>
            <a:spLocks noGrp="1"/>
          </p:cNvSpPr>
          <p:nvPr>
            <p:ph sz="quarter" idx="15"/>
          </p:nvPr>
        </p:nvSpPr>
        <p:spPr>
          <a:xfrm>
            <a:off x="457200" y="3706509"/>
            <a:ext cx="8388220" cy="865491"/>
          </a:xfrm>
        </p:spPr>
        <p:txBody>
          <a:bodyPr/>
          <a:lstStyle/>
          <a:p>
            <a:pPr marL="432" indent="0">
              <a:buNone/>
            </a:pPr>
            <a:r>
              <a:rPr lang="en-US" sz="2200" dirty="0"/>
              <a:t>In the case of the do loop, the following semicolon is needed to end the loop.</a:t>
            </a:r>
            <a:endParaRPr lang="en-IN" sz="2200" dirty="0"/>
          </a:p>
        </p:txBody>
      </p:sp>
      <p:pic>
        <p:nvPicPr>
          <p:cNvPr id="13" name="Content Placeholder 12" descr="An arrow extends from Correct to closing braces while opening parenthesis i is less than 10 closing parenthesis semicolon.">
            <a:extLst>
              <a:ext uri="{FF2B5EF4-FFF2-40B4-BE49-F238E27FC236}">
                <a16:creationId xmlns:a16="http://schemas.microsoft.com/office/drawing/2014/main" id="{49A16548-0DC0-4E9F-BE3C-48D9DB8B7CAC}"/>
              </a:ext>
            </a:extLst>
          </p:cNvPr>
          <p:cNvPicPr>
            <a:picLocks noGrp="1" noChangeAspect="1"/>
          </p:cNvPicPr>
          <p:nvPr>
            <p:ph sz="quarter" idx="16"/>
          </p:nvPr>
        </p:nvPicPr>
        <p:blipFill>
          <a:blip r:embed="rId3"/>
          <a:stretch>
            <a:fillRect/>
          </a:stretch>
        </p:blipFill>
        <p:spPr>
          <a:xfrm>
            <a:off x="558246" y="4819790"/>
            <a:ext cx="3432240" cy="1381018"/>
          </a:xfrm>
        </p:spPr>
      </p:pic>
    </p:spTree>
    <p:extLst>
      <p:ext uri="{BB962C8B-B14F-4D97-AF65-F5344CB8AC3E}">
        <p14:creationId xmlns:p14="http://schemas.microsoft.com/office/powerpoint/2010/main" val="28148806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FCB5A-723E-48BF-8E0A-A03F7B34E60E}"/>
              </a:ext>
            </a:extLst>
          </p:cNvPr>
          <p:cNvSpPr>
            <a:spLocks noGrp="1"/>
          </p:cNvSpPr>
          <p:nvPr>
            <p:ph type="title"/>
          </p:nvPr>
        </p:nvSpPr>
        <p:spPr/>
        <p:txBody>
          <a:bodyPr/>
          <a:lstStyle/>
          <a:p>
            <a:r>
              <a:rPr lang="en-IN" dirty="0"/>
              <a:t>Which Loop to Use?</a:t>
            </a:r>
          </a:p>
        </p:txBody>
      </p:sp>
      <p:sp>
        <p:nvSpPr>
          <p:cNvPr id="3" name="Content Placeholder 2">
            <a:extLst>
              <a:ext uri="{FF2B5EF4-FFF2-40B4-BE49-F238E27FC236}">
                <a16:creationId xmlns:a16="http://schemas.microsoft.com/office/drawing/2014/main" id="{87FE641E-5398-4D56-8A23-AC224A5D2370}"/>
              </a:ext>
            </a:extLst>
          </p:cNvPr>
          <p:cNvSpPr>
            <a:spLocks noGrp="1"/>
          </p:cNvSpPr>
          <p:nvPr>
            <p:ph sz="quarter" idx="13"/>
          </p:nvPr>
        </p:nvSpPr>
        <p:spPr>
          <a:xfrm>
            <a:off x="457199" y="1552574"/>
            <a:ext cx="8229599" cy="1373505"/>
          </a:xfrm>
        </p:spPr>
        <p:txBody>
          <a:bodyPr/>
          <a:lstStyle/>
          <a:p>
            <a:pPr marL="432" indent="0">
              <a:buNone/>
            </a:pPr>
            <a:r>
              <a:rPr lang="en-IN" sz="2000" dirty="0"/>
              <a:t>The three forms of loop statements, </a:t>
            </a:r>
            <a:r>
              <a:rPr lang="en-IN" sz="2000" u="sng" dirty="0"/>
              <a:t>while</a:t>
            </a:r>
            <a:r>
              <a:rPr lang="en-IN" sz="2000" dirty="0"/>
              <a:t>, </a:t>
            </a:r>
            <a:r>
              <a:rPr lang="en-IN" sz="2000" u="sng" dirty="0"/>
              <a:t>do-while</a:t>
            </a:r>
            <a:r>
              <a:rPr lang="en-IN" sz="2000" dirty="0"/>
              <a:t>, and </a:t>
            </a:r>
            <a:r>
              <a:rPr lang="en-IN" sz="2000" u="sng" dirty="0"/>
              <a:t>for</a:t>
            </a:r>
            <a:r>
              <a:rPr lang="en-IN" sz="2000" dirty="0"/>
              <a:t>, are expressively equivalent; that is, you can write a loop in any of these three forms. For example, a </a:t>
            </a:r>
            <a:r>
              <a:rPr lang="en-IN" sz="2000" u="sng" dirty="0"/>
              <a:t>while</a:t>
            </a:r>
            <a:r>
              <a:rPr lang="en-IN" sz="2000" dirty="0"/>
              <a:t> loop in (a) in the following figure can always be converted into the following </a:t>
            </a:r>
            <a:r>
              <a:rPr lang="en-IN" sz="2000" u="sng" dirty="0"/>
              <a:t>for</a:t>
            </a:r>
            <a:r>
              <a:rPr lang="en-IN" sz="2000" dirty="0"/>
              <a:t> loop in (b):</a:t>
            </a:r>
          </a:p>
        </p:txBody>
      </p:sp>
      <p:pic>
        <p:nvPicPr>
          <p:cNvPr id="7" name="Content Placeholder 6" descr="Two text boxes are connected by a double line labeled equivalent. For long description in Notes pane, press F6.">
            <a:extLst>
              <a:ext uri="{FF2B5EF4-FFF2-40B4-BE49-F238E27FC236}">
                <a16:creationId xmlns:a16="http://schemas.microsoft.com/office/drawing/2014/main" id="{AA3E34E8-10B9-41C9-B3F2-21D3CF17CB57}"/>
              </a:ext>
            </a:extLst>
          </p:cNvPr>
          <p:cNvPicPr>
            <a:picLocks noGrp="1" noChangeAspect="1"/>
          </p:cNvPicPr>
          <p:nvPr>
            <p:ph sz="quarter" idx="14"/>
          </p:nvPr>
        </p:nvPicPr>
        <p:blipFill>
          <a:blip r:embed="rId3"/>
          <a:stretch>
            <a:fillRect/>
          </a:stretch>
        </p:blipFill>
        <p:spPr>
          <a:xfrm>
            <a:off x="450850" y="3001880"/>
            <a:ext cx="8235950" cy="938378"/>
          </a:xfrm>
          <a:prstGeom prst="rect">
            <a:avLst/>
          </a:prstGeom>
        </p:spPr>
      </p:pic>
      <p:sp>
        <p:nvSpPr>
          <p:cNvPr id="5" name="Content Placeholder 4">
            <a:extLst>
              <a:ext uri="{FF2B5EF4-FFF2-40B4-BE49-F238E27FC236}">
                <a16:creationId xmlns:a16="http://schemas.microsoft.com/office/drawing/2014/main" id="{EEB82BAE-75C9-4088-86C9-C644AC834A57}"/>
              </a:ext>
            </a:extLst>
          </p:cNvPr>
          <p:cNvSpPr>
            <a:spLocks noGrp="1"/>
          </p:cNvSpPr>
          <p:nvPr>
            <p:ph sz="quarter" idx="15"/>
          </p:nvPr>
        </p:nvSpPr>
        <p:spPr>
          <a:xfrm>
            <a:off x="457200" y="3985334"/>
            <a:ext cx="8232128" cy="1080937"/>
          </a:xfrm>
        </p:spPr>
        <p:txBody>
          <a:bodyPr/>
          <a:lstStyle/>
          <a:p>
            <a:pPr marL="432" indent="0">
              <a:buNone/>
            </a:pPr>
            <a:r>
              <a:rPr lang="en-IN" sz="2000" dirty="0"/>
              <a:t>A for loop in (a) in the following figure can generally be converted into the following while loop in (b) except in certain special cases (see Review Question 3.19 for one of them):</a:t>
            </a:r>
          </a:p>
        </p:txBody>
      </p:sp>
      <p:pic>
        <p:nvPicPr>
          <p:cNvPr id="8" name="Content Placeholder 7" descr="Two text boxes are connected by a double line labeled equivalent. For long description in Notes pane, press F6.">
            <a:extLst>
              <a:ext uri="{FF2B5EF4-FFF2-40B4-BE49-F238E27FC236}">
                <a16:creationId xmlns:a16="http://schemas.microsoft.com/office/drawing/2014/main" id="{157B767E-54BB-44D1-886A-AE80E57AEE63}"/>
              </a:ext>
            </a:extLst>
          </p:cNvPr>
          <p:cNvPicPr>
            <a:picLocks noGrp="1" noChangeAspect="1"/>
          </p:cNvPicPr>
          <p:nvPr>
            <p:ph sz="quarter" idx="16"/>
          </p:nvPr>
        </p:nvPicPr>
        <p:blipFill>
          <a:blip r:embed="rId4"/>
          <a:stretch>
            <a:fillRect/>
          </a:stretch>
        </p:blipFill>
        <p:spPr>
          <a:xfrm>
            <a:off x="710861" y="5112198"/>
            <a:ext cx="7725453" cy="1273232"/>
          </a:xfrm>
          <a:prstGeom prst="rect">
            <a:avLst/>
          </a:prstGeom>
        </p:spPr>
      </p:pic>
    </p:spTree>
    <p:extLst>
      <p:ext uri="{BB962C8B-B14F-4D97-AF65-F5344CB8AC3E}">
        <p14:creationId xmlns:p14="http://schemas.microsoft.com/office/powerpoint/2010/main" val="1501137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9F234-7322-4ECB-9D6D-B7E45591CEB4}"/>
              </a:ext>
            </a:extLst>
          </p:cNvPr>
          <p:cNvSpPr>
            <a:spLocks noGrp="1"/>
          </p:cNvSpPr>
          <p:nvPr>
            <p:ph type="title"/>
          </p:nvPr>
        </p:nvSpPr>
        <p:spPr/>
        <p:txBody>
          <a:bodyPr/>
          <a:lstStyle/>
          <a:p>
            <a:r>
              <a:rPr lang="en-IN" dirty="0"/>
              <a:t>Recommendations</a:t>
            </a:r>
          </a:p>
        </p:txBody>
      </p:sp>
      <p:sp>
        <p:nvSpPr>
          <p:cNvPr id="3" name="Content Placeholder 2">
            <a:extLst>
              <a:ext uri="{FF2B5EF4-FFF2-40B4-BE49-F238E27FC236}">
                <a16:creationId xmlns:a16="http://schemas.microsoft.com/office/drawing/2014/main" id="{63628C7E-F917-4017-A93B-92687FE366AF}"/>
              </a:ext>
            </a:extLst>
          </p:cNvPr>
          <p:cNvSpPr>
            <a:spLocks noGrp="1"/>
          </p:cNvSpPr>
          <p:nvPr>
            <p:ph sz="quarter" idx="13"/>
          </p:nvPr>
        </p:nvSpPr>
        <p:spPr/>
        <p:txBody>
          <a:bodyPr/>
          <a:lstStyle/>
          <a:p>
            <a:pPr marL="432" indent="0">
              <a:buNone/>
            </a:pPr>
            <a:r>
              <a:rPr lang="en-IN" dirty="0"/>
              <a:t>Use the one that is most intuitive and comfortable for you. In general, a for loop may be used if the number of repetitions is known, as, for example, when you need to print a message 100 times. A while loop may be used if the number of repetitions is not known, as in the case of reading the numbers until the input is 0. A do-while loop can be used to replace a while loop if the loop body has to be executed before testing the continuation condition.</a:t>
            </a:r>
          </a:p>
        </p:txBody>
      </p:sp>
    </p:spTree>
    <p:extLst>
      <p:ext uri="{BB962C8B-B14F-4D97-AF65-F5344CB8AC3E}">
        <p14:creationId xmlns:p14="http://schemas.microsoft.com/office/powerpoint/2010/main" val="1947702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53715-5635-4EB7-A503-5BBDD5CB7849}"/>
              </a:ext>
            </a:extLst>
          </p:cNvPr>
          <p:cNvSpPr>
            <a:spLocks noGrp="1"/>
          </p:cNvSpPr>
          <p:nvPr>
            <p:ph type="title"/>
          </p:nvPr>
        </p:nvSpPr>
        <p:spPr/>
        <p:txBody>
          <a:bodyPr/>
          <a:lstStyle/>
          <a:p>
            <a:r>
              <a:rPr lang="en-IN" dirty="0"/>
              <a:t>Introducing while Loops</a:t>
            </a:r>
          </a:p>
        </p:txBody>
      </p:sp>
      <p:sp>
        <p:nvSpPr>
          <p:cNvPr id="3" name="Content Placeholder 2">
            <a:extLst>
              <a:ext uri="{FF2B5EF4-FFF2-40B4-BE49-F238E27FC236}">
                <a16:creationId xmlns:a16="http://schemas.microsoft.com/office/drawing/2014/main" id="{9EBC2A61-317E-4814-B3F6-189055F03A67}"/>
              </a:ext>
            </a:extLst>
          </p:cNvPr>
          <p:cNvSpPr>
            <a:spLocks noGrp="1"/>
          </p:cNvSpPr>
          <p:nvPr>
            <p:ph sz="quarter" idx="13"/>
          </p:nvPr>
        </p:nvSpPr>
        <p:spPr/>
        <p:txBody>
          <a:bodyPr/>
          <a:lstStyle/>
          <a:p>
            <a:pPr marL="432" indent="0">
              <a:buNone/>
            </a:pPr>
            <a:r>
              <a:rPr lang="en-IN" b="1" dirty="0">
                <a:latin typeface="Courier New" panose="02070309020205020404" pitchFamily="49" charset="0"/>
                <a:cs typeface="Courier New" panose="02070309020205020404" pitchFamily="49" charset="0"/>
              </a:rPr>
              <a:t>int count = 0;</a:t>
            </a:r>
          </a:p>
          <a:p>
            <a:pPr marL="432" indent="0">
              <a:buNone/>
            </a:pPr>
            <a:r>
              <a:rPr lang="en-IN" b="1" dirty="0">
                <a:latin typeface="Courier New" panose="02070309020205020404" pitchFamily="49" charset="0"/>
                <a:cs typeface="Courier New" panose="02070309020205020404" pitchFamily="49" charset="0"/>
              </a:rPr>
              <a:t>while (count &lt; 100) {</a:t>
            </a:r>
          </a:p>
          <a:p>
            <a:pPr marL="360000" indent="0">
              <a:buNone/>
            </a:pPr>
            <a:r>
              <a:rPr lang="en-IN" b="1" dirty="0" err="1">
                <a:latin typeface="Courier New" panose="02070309020205020404" pitchFamily="49" charset="0"/>
                <a:cs typeface="Courier New" panose="02070309020205020404" pitchFamily="49" charset="0"/>
              </a:rPr>
              <a:t>System.out.println</a:t>
            </a:r>
            <a:r>
              <a:rPr lang="en-IN" b="1" dirty="0">
                <a:latin typeface="Courier New" panose="02070309020205020404" pitchFamily="49" charset="0"/>
                <a:cs typeface="Courier New" panose="02070309020205020404" pitchFamily="49" charset="0"/>
              </a:rPr>
              <a:t>("Welcome to Java");</a:t>
            </a:r>
          </a:p>
          <a:p>
            <a:pPr marL="360000" indent="0">
              <a:buNone/>
            </a:pPr>
            <a:r>
              <a:rPr lang="en-IN" b="1" dirty="0">
                <a:latin typeface="Courier New" panose="02070309020205020404" pitchFamily="49" charset="0"/>
                <a:cs typeface="Courier New" panose="02070309020205020404" pitchFamily="49" charset="0"/>
              </a:rPr>
              <a:t>count++;</a:t>
            </a:r>
          </a:p>
          <a:p>
            <a:pPr marL="432" indent="0">
              <a:buNone/>
            </a:pPr>
            <a:r>
              <a:rPr lang="en-IN"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3192861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4530-9F0B-4927-8572-9F702792038D}"/>
              </a:ext>
            </a:extLst>
          </p:cNvPr>
          <p:cNvSpPr>
            <a:spLocks noGrp="1"/>
          </p:cNvSpPr>
          <p:nvPr>
            <p:ph type="title"/>
          </p:nvPr>
        </p:nvSpPr>
        <p:spPr/>
        <p:txBody>
          <a:bodyPr/>
          <a:lstStyle/>
          <a:p>
            <a:r>
              <a:rPr lang="en-IN" dirty="0"/>
              <a:t>Nested Loops</a:t>
            </a:r>
          </a:p>
        </p:txBody>
      </p:sp>
      <p:sp>
        <p:nvSpPr>
          <p:cNvPr id="3" name="Content Placeholder 2">
            <a:extLst>
              <a:ext uri="{FF2B5EF4-FFF2-40B4-BE49-F238E27FC236}">
                <a16:creationId xmlns:a16="http://schemas.microsoft.com/office/drawing/2014/main" id="{298BA92E-5B65-4CED-8D90-A15203AC6983}"/>
              </a:ext>
            </a:extLst>
          </p:cNvPr>
          <p:cNvSpPr>
            <a:spLocks noGrp="1"/>
          </p:cNvSpPr>
          <p:nvPr>
            <p:ph sz="quarter" idx="13"/>
          </p:nvPr>
        </p:nvSpPr>
        <p:spPr>
          <a:xfrm>
            <a:off x="457200" y="1552575"/>
            <a:ext cx="8229600" cy="931545"/>
          </a:xfrm>
        </p:spPr>
        <p:txBody>
          <a:bodyPr/>
          <a:lstStyle/>
          <a:p>
            <a:pPr marL="432" indent="0">
              <a:buNone/>
            </a:pPr>
            <a:r>
              <a:rPr lang="en-IN" dirty="0"/>
              <a:t>Problem: Write a program that uses nested for loops to print a multiplication table.</a:t>
            </a:r>
          </a:p>
        </p:txBody>
      </p:sp>
      <p:sp>
        <p:nvSpPr>
          <p:cNvPr id="10" name="Text Placeholder 9">
            <a:extLst>
              <a:ext uri="{FF2B5EF4-FFF2-40B4-BE49-F238E27FC236}">
                <a16:creationId xmlns:a16="http://schemas.microsoft.com/office/drawing/2014/main" id="{7BF8F38B-EAA9-44B0-B952-DA3B695D69A1}"/>
              </a:ext>
            </a:extLst>
          </p:cNvPr>
          <p:cNvSpPr>
            <a:spLocks noGrp="1"/>
          </p:cNvSpPr>
          <p:nvPr>
            <p:ph type="body" sz="quarter" idx="20"/>
          </p:nvPr>
        </p:nvSpPr>
        <p:spPr>
          <a:xfrm>
            <a:off x="5943600" y="5035550"/>
            <a:ext cx="2743200" cy="539750"/>
          </a:xfrm>
        </p:spPr>
        <p:txBody>
          <a:bodyPr/>
          <a:lstStyle/>
          <a:p>
            <a:pPr marL="432" indent="0" algn="ctr">
              <a:buNone/>
            </a:pPr>
            <a:r>
              <a:rPr lang="en-IN" dirty="0">
                <a:hlinkClick r:id="rId3" tooltip="https://liveexample.pearsoncmg.com/html/MultiplicationTable.html"/>
              </a:rPr>
              <a:t>MultiplicationTable</a:t>
            </a:r>
          </a:p>
        </p:txBody>
      </p:sp>
    </p:spTree>
    <p:extLst>
      <p:ext uri="{BB962C8B-B14F-4D97-AF65-F5344CB8AC3E}">
        <p14:creationId xmlns:p14="http://schemas.microsoft.com/office/powerpoint/2010/main" val="25052063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4530-9F0B-4927-8572-9F702792038D}"/>
              </a:ext>
            </a:extLst>
          </p:cNvPr>
          <p:cNvSpPr>
            <a:spLocks noGrp="1"/>
          </p:cNvSpPr>
          <p:nvPr>
            <p:ph type="title"/>
          </p:nvPr>
        </p:nvSpPr>
        <p:spPr/>
        <p:txBody>
          <a:bodyPr/>
          <a:lstStyle/>
          <a:p>
            <a:r>
              <a:rPr lang="en-IN" dirty="0"/>
              <a:t>Minimizing Numerical Errors</a:t>
            </a:r>
          </a:p>
        </p:txBody>
      </p:sp>
      <p:sp>
        <p:nvSpPr>
          <p:cNvPr id="3" name="Content Placeholder 2">
            <a:extLst>
              <a:ext uri="{FF2B5EF4-FFF2-40B4-BE49-F238E27FC236}">
                <a16:creationId xmlns:a16="http://schemas.microsoft.com/office/drawing/2014/main" id="{298BA92E-5B65-4CED-8D90-A15203AC6983}"/>
              </a:ext>
            </a:extLst>
          </p:cNvPr>
          <p:cNvSpPr>
            <a:spLocks noGrp="1"/>
          </p:cNvSpPr>
          <p:nvPr>
            <p:ph sz="quarter" idx="13"/>
          </p:nvPr>
        </p:nvSpPr>
        <p:spPr>
          <a:xfrm>
            <a:off x="457200" y="1552575"/>
            <a:ext cx="8229600" cy="2562225"/>
          </a:xfrm>
        </p:spPr>
        <p:txBody>
          <a:bodyPr/>
          <a:lstStyle/>
          <a:p>
            <a:pPr marL="432" indent="0">
              <a:buNone/>
            </a:pPr>
            <a:r>
              <a:rPr lang="en-IN" dirty="0"/>
              <a:t>Numeric errors involving floating-point numbers are inevitable. This section discusses how to minimize such errors through an example.</a:t>
            </a:r>
          </a:p>
          <a:p>
            <a:pPr marL="432" indent="0">
              <a:buNone/>
            </a:pPr>
            <a:r>
              <a:rPr lang="en-IN" dirty="0"/>
              <a:t>Here is an example that sums a series that starts with 0.01 and ends with 1.0. The numbers in the series will increment by 0.01, as follows: 0.01 + 0.02 + 0.03 and so on.</a:t>
            </a:r>
          </a:p>
        </p:txBody>
      </p:sp>
      <p:sp>
        <p:nvSpPr>
          <p:cNvPr id="10" name="Text Placeholder 9">
            <a:extLst>
              <a:ext uri="{FF2B5EF4-FFF2-40B4-BE49-F238E27FC236}">
                <a16:creationId xmlns:a16="http://schemas.microsoft.com/office/drawing/2014/main" id="{7BF8F38B-EAA9-44B0-B952-DA3B695D69A1}"/>
              </a:ext>
            </a:extLst>
          </p:cNvPr>
          <p:cNvSpPr>
            <a:spLocks noGrp="1"/>
          </p:cNvSpPr>
          <p:nvPr>
            <p:ph type="body" sz="quarter" idx="20"/>
          </p:nvPr>
        </p:nvSpPr>
        <p:spPr>
          <a:xfrm>
            <a:off x="6979920" y="5035550"/>
            <a:ext cx="1706880" cy="539750"/>
          </a:xfrm>
        </p:spPr>
        <p:txBody>
          <a:bodyPr/>
          <a:lstStyle/>
          <a:p>
            <a:pPr marL="432" indent="0" algn="ctr">
              <a:buNone/>
            </a:pPr>
            <a:r>
              <a:rPr lang="en-IN" dirty="0">
                <a:hlinkClick r:id="rId3" tooltip="https://liveexample.pearsoncmg.com/html/TestSum.html"/>
              </a:rPr>
              <a:t>TestSum</a:t>
            </a:r>
          </a:p>
        </p:txBody>
      </p:sp>
    </p:spTree>
    <p:extLst>
      <p:ext uri="{BB962C8B-B14F-4D97-AF65-F5344CB8AC3E}">
        <p14:creationId xmlns:p14="http://schemas.microsoft.com/office/powerpoint/2010/main" val="18436046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4530-9F0B-4927-8572-9F702792038D}"/>
              </a:ext>
            </a:extLst>
          </p:cNvPr>
          <p:cNvSpPr>
            <a:spLocks noGrp="1"/>
          </p:cNvSpPr>
          <p:nvPr>
            <p:ph type="title"/>
          </p:nvPr>
        </p:nvSpPr>
        <p:spPr/>
        <p:txBody>
          <a:bodyPr/>
          <a:lstStyle/>
          <a:p>
            <a:r>
              <a:rPr lang="en-IN" sz="3200" dirty="0"/>
              <a:t>Problem: Finding the Greatest Common Divisor</a:t>
            </a:r>
          </a:p>
        </p:txBody>
      </p:sp>
      <p:sp>
        <p:nvSpPr>
          <p:cNvPr id="3" name="Content Placeholder 2">
            <a:extLst>
              <a:ext uri="{FF2B5EF4-FFF2-40B4-BE49-F238E27FC236}">
                <a16:creationId xmlns:a16="http://schemas.microsoft.com/office/drawing/2014/main" id="{298BA92E-5B65-4CED-8D90-A15203AC6983}"/>
              </a:ext>
            </a:extLst>
          </p:cNvPr>
          <p:cNvSpPr>
            <a:spLocks noGrp="1"/>
          </p:cNvSpPr>
          <p:nvPr>
            <p:ph sz="quarter" idx="13"/>
          </p:nvPr>
        </p:nvSpPr>
        <p:spPr>
          <a:xfrm>
            <a:off x="457200" y="1552575"/>
            <a:ext cx="8610600" cy="4055745"/>
          </a:xfrm>
        </p:spPr>
        <p:txBody>
          <a:bodyPr/>
          <a:lstStyle/>
          <a:p>
            <a:pPr marL="432" indent="0">
              <a:buNone/>
            </a:pPr>
            <a:r>
              <a:rPr lang="en-IN" dirty="0"/>
              <a:t>Problem: Write a program that prompts the user to enter two positive integers and finds their greatest common divisor.</a:t>
            </a:r>
          </a:p>
          <a:p>
            <a:pPr marL="432" indent="0">
              <a:buNone/>
            </a:pPr>
            <a:r>
              <a:rPr lang="en-IN" dirty="0"/>
              <a:t>Solution: Suppose you enter two integers 4 and 2, their greatest common divisor is 2. Suppose you enter two integers 16 and 24, their greatest common divisor is 8. So, how do you find the greatest common divisor? Let the two input integers be n1 and n2. You know number 1 is a common divisor, but it may not be the greatest commons divisor. So you can check whether k (for k = 2, 3, 4, and so on) is a common divisor for n1 and n2, until k is greater than n1 or n2.</a:t>
            </a:r>
          </a:p>
        </p:txBody>
      </p:sp>
      <p:sp>
        <p:nvSpPr>
          <p:cNvPr id="10" name="Text Placeholder 9">
            <a:extLst>
              <a:ext uri="{FF2B5EF4-FFF2-40B4-BE49-F238E27FC236}">
                <a16:creationId xmlns:a16="http://schemas.microsoft.com/office/drawing/2014/main" id="{7BF8F38B-EAA9-44B0-B952-DA3B695D69A1}"/>
              </a:ext>
            </a:extLst>
          </p:cNvPr>
          <p:cNvSpPr>
            <a:spLocks noGrp="1"/>
          </p:cNvSpPr>
          <p:nvPr>
            <p:ph type="body" sz="quarter" idx="20"/>
          </p:nvPr>
        </p:nvSpPr>
        <p:spPr>
          <a:xfrm>
            <a:off x="5105400" y="5730240"/>
            <a:ext cx="3581400" cy="506360"/>
          </a:xfrm>
        </p:spPr>
        <p:txBody>
          <a:bodyPr/>
          <a:lstStyle/>
          <a:p>
            <a:pPr marL="432" indent="0" algn="ctr">
              <a:buNone/>
            </a:pPr>
            <a:r>
              <a:rPr lang="en-IN" dirty="0">
                <a:hlinkClick r:id="rId3" tooltip="https://liveexample.pearsoncmg.com/html/GreatestCommonDivisor.html"/>
              </a:rPr>
              <a:t>GreatestCommonDivisor</a:t>
            </a:r>
          </a:p>
        </p:txBody>
      </p:sp>
    </p:spTree>
    <p:extLst>
      <p:ext uri="{BB962C8B-B14F-4D97-AF65-F5344CB8AC3E}">
        <p14:creationId xmlns:p14="http://schemas.microsoft.com/office/powerpoint/2010/main" val="37444440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4530-9F0B-4927-8572-9F702792038D}"/>
              </a:ext>
            </a:extLst>
          </p:cNvPr>
          <p:cNvSpPr>
            <a:spLocks noGrp="1"/>
          </p:cNvSpPr>
          <p:nvPr>
            <p:ph type="title"/>
          </p:nvPr>
        </p:nvSpPr>
        <p:spPr/>
        <p:txBody>
          <a:bodyPr/>
          <a:lstStyle/>
          <a:p>
            <a:r>
              <a:rPr lang="en-IN" sz="3200" dirty="0"/>
              <a:t>Problem: Predicting the Future Tuition</a:t>
            </a:r>
          </a:p>
        </p:txBody>
      </p:sp>
      <p:sp>
        <p:nvSpPr>
          <p:cNvPr id="3" name="Content Placeholder 2">
            <a:extLst>
              <a:ext uri="{FF2B5EF4-FFF2-40B4-BE49-F238E27FC236}">
                <a16:creationId xmlns:a16="http://schemas.microsoft.com/office/drawing/2014/main" id="{298BA92E-5B65-4CED-8D90-A15203AC6983}"/>
              </a:ext>
            </a:extLst>
          </p:cNvPr>
          <p:cNvSpPr>
            <a:spLocks noGrp="1"/>
          </p:cNvSpPr>
          <p:nvPr>
            <p:ph sz="quarter" idx="13"/>
          </p:nvPr>
        </p:nvSpPr>
        <p:spPr>
          <a:xfrm>
            <a:off x="457200" y="1552576"/>
            <a:ext cx="7760043" cy="2574582"/>
          </a:xfrm>
        </p:spPr>
        <p:txBody>
          <a:bodyPr/>
          <a:lstStyle/>
          <a:p>
            <a:pPr marL="432" indent="0">
              <a:buNone/>
            </a:pPr>
            <a:r>
              <a:rPr lang="en-IN" dirty="0"/>
              <a:t>Problem: Suppose that the tuition for a university is $10,000 this year and tuition increases 7% every year. In how many years will the tuition be doubled?</a:t>
            </a:r>
          </a:p>
        </p:txBody>
      </p:sp>
      <p:sp>
        <p:nvSpPr>
          <p:cNvPr id="10" name="Text Placeholder 9">
            <a:extLst>
              <a:ext uri="{FF2B5EF4-FFF2-40B4-BE49-F238E27FC236}">
                <a16:creationId xmlns:a16="http://schemas.microsoft.com/office/drawing/2014/main" id="{7BF8F38B-EAA9-44B0-B952-DA3B695D69A1}"/>
              </a:ext>
            </a:extLst>
          </p:cNvPr>
          <p:cNvSpPr>
            <a:spLocks noGrp="1"/>
          </p:cNvSpPr>
          <p:nvPr>
            <p:ph type="body" sz="quarter" idx="20"/>
          </p:nvPr>
        </p:nvSpPr>
        <p:spPr>
          <a:xfrm>
            <a:off x="6659880" y="5730240"/>
            <a:ext cx="2026920" cy="506360"/>
          </a:xfrm>
        </p:spPr>
        <p:txBody>
          <a:bodyPr/>
          <a:lstStyle/>
          <a:p>
            <a:pPr marL="432" indent="0" algn="ctr">
              <a:buNone/>
            </a:pPr>
            <a:r>
              <a:rPr lang="en-IN" dirty="0">
                <a:hlinkClick r:id="rId3" tooltip="https://liveexample.pearsoncmg.com/html/FutureTuition.html"/>
              </a:rPr>
              <a:t>FutureTuition</a:t>
            </a:r>
          </a:p>
        </p:txBody>
      </p:sp>
    </p:spTree>
    <p:extLst>
      <p:ext uri="{BB962C8B-B14F-4D97-AF65-F5344CB8AC3E}">
        <p14:creationId xmlns:p14="http://schemas.microsoft.com/office/powerpoint/2010/main" val="35734818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4530-9F0B-4927-8572-9F702792038D}"/>
              </a:ext>
            </a:extLst>
          </p:cNvPr>
          <p:cNvSpPr>
            <a:spLocks noGrp="1"/>
          </p:cNvSpPr>
          <p:nvPr>
            <p:ph type="title"/>
          </p:nvPr>
        </p:nvSpPr>
        <p:spPr/>
        <p:txBody>
          <a:bodyPr/>
          <a:lstStyle/>
          <a:p>
            <a:r>
              <a:rPr lang="en-IN" sz="3200" dirty="0"/>
              <a:t>Problem: Predicating the Future Tuition</a:t>
            </a:r>
          </a:p>
        </p:txBody>
      </p:sp>
      <p:sp>
        <p:nvSpPr>
          <p:cNvPr id="3" name="Content Placeholder 2">
            <a:extLst>
              <a:ext uri="{FF2B5EF4-FFF2-40B4-BE49-F238E27FC236}">
                <a16:creationId xmlns:a16="http://schemas.microsoft.com/office/drawing/2014/main" id="{298BA92E-5B65-4CED-8D90-A15203AC6983}"/>
              </a:ext>
            </a:extLst>
          </p:cNvPr>
          <p:cNvSpPr>
            <a:spLocks noGrp="1"/>
          </p:cNvSpPr>
          <p:nvPr>
            <p:ph sz="quarter" idx="13"/>
          </p:nvPr>
        </p:nvSpPr>
        <p:spPr>
          <a:xfrm>
            <a:off x="457200" y="1552575"/>
            <a:ext cx="8229600" cy="4055745"/>
          </a:xfrm>
        </p:spPr>
        <p:txBody>
          <a:bodyPr/>
          <a:lstStyle/>
          <a:p>
            <a:pPr marL="432" indent="0">
              <a:buNone/>
            </a:pPr>
            <a:r>
              <a:rPr lang="en-IN" b="1" dirty="0"/>
              <a:t>double</a:t>
            </a:r>
            <a:r>
              <a:rPr lang="en-IN" dirty="0"/>
              <a:t> tuition = 10000; </a:t>
            </a:r>
            <a:r>
              <a:rPr lang="en-IN" b="1" dirty="0"/>
              <a:t>int</a:t>
            </a:r>
            <a:r>
              <a:rPr lang="en-IN" dirty="0"/>
              <a:t> year = 0 // Year 0</a:t>
            </a:r>
          </a:p>
          <a:p>
            <a:pPr marL="432" indent="0">
              <a:buNone/>
            </a:pPr>
            <a:r>
              <a:rPr lang="en-IN" dirty="0"/>
              <a:t>tuition = tuition * 1.07; year++; // Year 1</a:t>
            </a:r>
          </a:p>
          <a:p>
            <a:pPr marL="432" indent="0">
              <a:buNone/>
            </a:pPr>
            <a:r>
              <a:rPr lang="en-IN" dirty="0"/>
              <a:t>tuition = tuition * 1.07; year++; // Year 2</a:t>
            </a:r>
          </a:p>
          <a:p>
            <a:pPr marL="432" indent="0">
              <a:buNone/>
            </a:pPr>
            <a:r>
              <a:rPr lang="en-IN" dirty="0"/>
              <a:t>tuition = tuition * 1.07; year++; // Year 3</a:t>
            </a:r>
          </a:p>
          <a:p>
            <a:pPr marL="432" indent="0">
              <a:buNone/>
            </a:pPr>
            <a:r>
              <a:rPr lang="en-IN" dirty="0"/>
              <a:t>...</a:t>
            </a:r>
          </a:p>
        </p:txBody>
      </p:sp>
    </p:spTree>
    <p:extLst>
      <p:ext uri="{BB962C8B-B14F-4D97-AF65-F5344CB8AC3E}">
        <p14:creationId xmlns:p14="http://schemas.microsoft.com/office/powerpoint/2010/main" val="14481044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9113A-C25E-487E-996D-22CCFE1989F7}"/>
              </a:ext>
            </a:extLst>
          </p:cNvPr>
          <p:cNvSpPr>
            <a:spLocks noGrp="1"/>
          </p:cNvSpPr>
          <p:nvPr>
            <p:ph type="title"/>
          </p:nvPr>
        </p:nvSpPr>
        <p:spPr/>
        <p:txBody>
          <a:bodyPr/>
          <a:lstStyle/>
          <a:p>
            <a:r>
              <a:rPr lang="en-IN" sz="3200" dirty="0"/>
              <a:t>Case Study: Converting Decimals to Hexadecimals</a:t>
            </a:r>
          </a:p>
        </p:txBody>
      </p:sp>
      <p:sp>
        <p:nvSpPr>
          <p:cNvPr id="3" name="Content Placeholder 2">
            <a:extLst>
              <a:ext uri="{FF2B5EF4-FFF2-40B4-BE49-F238E27FC236}">
                <a16:creationId xmlns:a16="http://schemas.microsoft.com/office/drawing/2014/main" id="{1791DB5A-B138-4A96-85AF-EF603A653CA3}"/>
              </a:ext>
            </a:extLst>
          </p:cNvPr>
          <p:cNvSpPr>
            <a:spLocks noGrp="1"/>
          </p:cNvSpPr>
          <p:nvPr>
            <p:ph sz="quarter" idx="13"/>
          </p:nvPr>
        </p:nvSpPr>
        <p:spPr>
          <a:xfrm>
            <a:off x="457200" y="1552575"/>
            <a:ext cx="8351520" cy="1983105"/>
          </a:xfrm>
        </p:spPr>
        <p:txBody>
          <a:bodyPr bIns="0"/>
          <a:lstStyle/>
          <a:p>
            <a:pPr marL="432" indent="0">
              <a:buNone/>
            </a:pPr>
            <a:r>
              <a:rPr lang="en-IN" dirty="0"/>
              <a:t>Hexadecimals are often used in computer systems programming (see Appendix F for an introduction to number systems). How do you convert a decimal number to a hexadecimal number? To convert a decimal number </a:t>
            </a:r>
            <a:r>
              <a:rPr lang="en-IN" i="1" dirty="0"/>
              <a:t>d</a:t>
            </a:r>
            <a:r>
              <a:rPr lang="en-IN" dirty="0"/>
              <a:t> to a hexadecimal number is to find the hexadecimal digits</a:t>
            </a:r>
          </a:p>
        </p:txBody>
      </p:sp>
      <p:graphicFrame>
        <p:nvGraphicFramePr>
          <p:cNvPr id="16" name="Object 15" descr="h sub n, h sub n minus 1, h sub n minus 2, ellipsis h sub 2, h sub 1, and h sub 0">
            <a:extLst>
              <a:ext uri="{FF2B5EF4-FFF2-40B4-BE49-F238E27FC236}">
                <a16:creationId xmlns:a16="http://schemas.microsoft.com/office/drawing/2014/main" id="{985D84AF-5D46-4839-AAE6-5EDD0152A6FA}"/>
              </a:ext>
            </a:extLst>
          </p:cNvPr>
          <p:cNvGraphicFramePr>
            <a:graphicFrameLocks noChangeAspect="1"/>
          </p:cNvGraphicFramePr>
          <p:nvPr>
            <p:extLst>
              <p:ext uri="{D42A27DB-BD31-4B8C-83A1-F6EECF244321}">
                <p14:modId xmlns:p14="http://schemas.microsoft.com/office/powerpoint/2010/main" val="3712710049"/>
              </p:ext>
            </p:extLst>
          </p:nvPr>
        </p:nvGraphicFramePr>
        <p:xfrm>
          <a:off x="548640" y="3584559"/>
          <a:ext cx="3606800" cy="381000"/>
        </p:xfrm>
        <a:graphic>
          <a:graphicData uri="http://schemas.openxmlformats.org/presentationml/2006/ole">
            <mc:AlternateContent xmlns:mc="http://schemas.openxmlformats.org/markup-compatibility/2006">
              <mc:Choice xmlns:v="urn:schemas-microsoft-com:vml" Requires="v">
                <p:oleObj name="Equation" r:id="rId3" imgW="3606480" imgH="380880" progId="Equation.DSMT4">
                  <p:embed/>
                </p:oleObj>
              </mc:Choice>
              <mc:Fallback>
                <p:oleObj name="Equation" r:id="rId3" imgW="3606480" imgH="380880" progId="Equation.DSMT4">
                  <p:embed/>
                  <p:pic>
                    <p:nvPicPr>
                      <p:cNvPr id="0" name=""/>
                      <p:cNvPicPr/>
                      <p:nvPr/>
                    </p:nvPicPr>
                    <p:blipFill>
                      <a:blip r:embed="rId4"/>
                      <a:stretch>
                        <a:fillRect/>
                      </a:stretch>
                    </p:blipFill>
                    <p:spPr>
                      <a:xfrm>
                        <a:off x="548640" y="3584559"/>
                        <a:ext cx="3606800" cy="381000"/>
                      </a:xfrm>
                      <a:prstGeom prst="rect">
                        <a:avLst/>
                      </a:prstGeom>
                    </p:spPr>
                  </p:pic>
                </p:oleObj>
              </mc:Fallback>
            </mc:AlternateContent>
          </a:graphicData>
        </a:graphic>
      </p:graphicFrame>
      <p:sp>
        <p:nvSpPr>
          <p:cNvPr id="4" name="Content Placeholder 3">
            <a:extLst>
              <a:ext uri="{FF2B5EF4-FFF2-40B4-BE49-F238E27FC236}">
                <a16:creationId xmlns:a16="http://schemas.microsoft.com/office/drawing/2014/main" id="{1165D355-2411-4C07-9202-F4FC23791CAA}"/>
              </a:ext>
            </a:extLst>
          </p:cNvPr>
          <p:cNvSpPr>
            <a:spLocks noGrp="1"/>
          </p:cNvSpPr>
          <p:nvPr>
            <p:ph sz="quarter" idx="14"/>
          </p:nvPr>
        </p:nvSpPr>
        <p:spPr>
          <a:xfrm>
            <a:off x="4233567" y="3587321"/>
            <a:ext cx="4468473" cy="396850"/>
          </a:xfrm>
        </p:spPr>
        <p:txBody>
          <a:bodyPr lIns="0" tIns="0"/>
          <a:lstStyle/>
          <a:p>
            <a:pPr marL="432" indent="0">
              <a:buNone/>
            </a:pPr>
            <a:r>
              <a:rPr lang="en-IN" dirty="0"/>
              <a:t>such that</a:t>
            </a:r>
          </a:p>
        </p:txBody>
      </p:sp>
      <p:graphicFrame>
        <p:nvGraphicFramePr>
          <p:cNvPr id="17" name="Object 16" descr="d = h sub n times 16 to the n power + h sub n minus 1 times 16 to the n minus 1 power + h sub n minus 2 times 16 to the n minus 2 power + ellipsis + h sub 2 times 16 squared + h sub 1 times 16 to the 1 power + h sub 0 times 16 to the 0 power">
            <a:extLst>
              <a:ext uri="{FF2B5EF4-FFF2-40B4-BE49-F238E27FC236}">
                <a16:creationId xmlns:a16="http://schemas.microsoft.com/office/drawing/2014/main" id="{803CF0C7-0E0A-408D-B708-6EED4881E389}"/>
              </a:ext>
            </a:extLst>
          </p:cNvPr>
          <p:cNvGraphicFramePr>
            <a:graphicFrameLocks noChangeAspect="1"/>
          </p:cNvGraphicFramePr>
          <p:nvPr>
            <p:extLst>
              <p:ext uri="{D42A27DB-BD31-4B8C-83A1-F6EECF244321}">
                <p14:modId xmlns:p14="http://schemas.microsoft.com/office/powerpoint/2010/main" val="1324150030"/>
              </p:ext>
            </p:extLst>
          </p:nvPr>
        </p:nvGraphicFramePr>
        <p:xfrm>
          <a:off x="457200" y="4044686"/>
          <a:ext cx="8458200" cy="393700"/>
        </p:xfrm>
        <a:graphic>
          <a:graphicData uri="http://schemas.openxmlformats.org/presentationml/2006/ole">
            <mc:AlternateContent xmlns:mc="http://schemas.openxmlformats.org/markup-compatibility/2006">
              <mc:Choice xmlns:v="urn:schemas-microsoft-com:vml" Requires="v">
                <p:oleObj name="Equation" r:id="rId5" imgW="8458200" imgH="393480" progId="Equation.DSMT4">
                  <p:embed/>
                </p:oleObj>
              </mc:Choice>
              <mc:Fallback>
                <p:oleObj name="Equation" r:id="rId5" imgW="8458200" imgH="393480" progId="Equation.DSMT4">
                  <p:embed/>
                  <p:pic>
                    <p:nvPicPr>
                      <p:cNvPr id="0" name=""/>
                      <p:cNvPicPr/>
                      <p:nvPr/>
                    </p:nvPicPr>
                    <p:blipFill>
                      <a:blip r:embed="rId6"/>
                      <a:stretch>
                        <a:fillRect/>
                      </a:stretch>
                    </p:blipFill>
                    <p:spPr>
                      <a:xfrm>
                        <a:off x="457200" y="4044686"/>
                        <a:ext cx="8458200" cy="3937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CDF3C11D-2EFE-4824-BE0C-342022868D58}"/>
              </a:ext>
            </a:extLst>
          </p:cNvPr>
          <p:cNvSpPr>
            <a:spLocks noGrp="1"/>
          </p:cNvSpPr>
          <p:nvPr>
            <p:ph sz="quarter" idx="15"/>
          </p:nvPr>
        </p:nvSpPr>
        <p:spPr>
          <a:xfrm>
            <a:off x="457200" y="4559747"/>
            <a:ext cx="8229600" cy="865693"/>
          </a:xfrm>
        </p:spPr>
        <p:txBody>
          <a:bodyPr lIns="90000" tIns="90000" bIns="0"/>
          <a:lstStyle/>
          <a:p>
            <a:pPr marL="432" indent="0">
              <a:buNone/>
            </a:pPr>
            <a:r>
              <a:rPr lang="en-IN" dirty="0"/>
              <a:t>These hexadecimal digits can be found by successively dividing d by 16 until the quotient is 0. The remainders are</a:t>
            </a:r>
          </a:p>
        </p:txBody>
      </p:sp>
      <p:graphicFrame>
        <p:nvGraphicFramePr>
          <p:cNvPr id="18" name="Object 17" descr="h sub 0, h sub 1, h sub 2, ellipsis, h sub n minus 2, h sub n minus 1, h sub n.">
            <a:extLst>
              <a:ext uri="{FF2B5EF4-FFF2-40B4-BE49-F238E27FC236}">
                <a16:creationId xmlns:a16="http://schemas.microsoft.com/office/drawing/2014/main" id="{D9871109-96BB-4429-B2A6-40D0E67077A2}"/>
              </a:ext>
            </a:extLst>
          </p:cNvPr>
          <p:cNvGraphicFramePr>
            <a:graphicFrameLocks noChangeAspect="1"/>
          </p:cNvGraphicFramePr>
          <p:nvPr>
            <p:extLst>
              <p:ext uri="{D42A27DB-BD31-4B8C-83A1-F6EECF244321}">
                <p14:modId xmlns:p14="http://schemas.microsoft.com/office/powerpoint/2010/main" val="1407174099"/>
              </p:ext>
            </p:extLst>
          </p:nvPr>
        </p:nvGraphicFramePr>
        <p:xfrm>
          <a:off x="511175" y="5464810"/>
          <a:ext cx="3683000" cy="381000"/>
        </p:xfrm>
        <a:graphic>
          <a:graphicData uri="http://schemas.openxmlformats.org/presentationml/2006/ole">
            <mc:AlternateContent xmlns:mc="http://schemas.openxmlformats.org/markup-compatibility/2006">
              <mc:Choice xmlns:v="urn:schemas-microsoft-com:vml" Requires="v">
                <p:oleObj name="Equation" r:id="rId7" imgW="3682800" imgH="380880" progId="Equation.DSMT4">
                  <p:embed/>
                </p:oleObj>
              </mc:Choice>
              <mc:Fallback>
                <p:oleObj name="Equation" r:id="rId7" imgW="3682800" imgH="380880" progId="Equation.DSMT4">
                  <p:embed/>
                  <p:pic>
                    <p:nvPicPr>
                      <p:cNvPr id="16" name="Object 15">
                        <a:extLst>
                          <a:ext uri="{FF2B5EF4-FFF2-40B4-BE49-F238E27FC236}">
                            <a16:creationId xmlns:a16="http://schemas.microsoft.com/office/drawing/2014/main" id="{985D84AF-5D46-4839-AAE6-5EDD0152A6FA}"/>
                          </a:ext>
                        </a:extLst>
                      </p:cNvPr>
                      <p:cNvPicPr/>
                      <p:nvPr/>
                    </p:nvPicPr>
                    <p:blipFill>
                      <a:blip r:embed="rId8"/>
                      <a:stretch>
                        <a:fillRect/>
                      </a:stretch>
                    </p:blipFill>
                    <p:spPr>
                      <a:xfrm>
                        <a:off x="511175" y="5464810"/>
                        <a:ext cx="3683000" cy="381000"/>
                      </a:xfrm>
                      <a:prstGeom prst="rect">
                        <a:avLst/>
                      </a:prstGeom>
                    </p:spPr>
                  </p:pic>
                </p:oleObj>
              </mc:Fallback>
            </mc:AlternateContent>
          </a:graphicData>
        </a:graphic>
      </p:graphicFrame>
      <p:sp>
        <p:nvSpPr>
          <p:cNvPr id="10" name="Text Placeholder 9">
            <a:extLst>
              <a:ext uri="{FF2B5EF4-FFF2-40B4-BE49-F238E27FC236}">
                <a16:creationId xmlns:a16="http://schemas.microsoft.com/office/drawing/2014/main" id="{24BE9B9A-2EA6-401D-B35C-6031672B5DEE}"/>
              </a:ext>
            </a:extLst>
          </p:cNvPr>
          <p:cNvSpPr>
            <a:spLocks noGrp="1"/>
          </p:cNvSpPr>
          <p:nvPr>
            <p:ph type="body" sz="quarter" idx="20"/>
          </p:nvPr>
        </p:nvSpPr>
        <p:spPr>
          <a:xfrm>
            <a:off x="7239000" y="5822282"/>
            <a:ext cx="1569720" cy="515455"/>
          </a:xfrm>
        </p:spPr>
        <p:txBody>
          <a:bodyPr/>
          <a:lstStyle/>
          <a:p>
            <a:pPr marL="432" indent="0" algn="ctr">
              <a:buNone/>
            </a:pPr>
            <a:r>
              <a:rPr lang="en-IN" dirty="0">
                <a:hlinkClick r:id="rId9" tooltip="https://liveexample.pearsoncmg.com/html/Dec2Hex.html"/>
              </a:rPr>
              <a:t>Dec2Hex</a:t>
            </a:r>
            <a:endParaRPr lang="en-IN" dirty="0">
              <a:hlinkClick r:id="rId9"/>
            </a:endParaRPr>
          </a:p>
        </p:txBody>
      </p:sp>
    </p:spTree>
    <p:extLst>
      <p:ext uri="{BB962C8B-B14F-4D97-AF65-F5344CB8AC3E}">
        <p14:creationId xmlns:p14="http://schemas.microsoft.com/office/powerpoint/2010/main" val="10953349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D0D27-A5E1-4422-8848-5FAD68CF7814}"/>
              </a:ext>
            </a:extLst>
          </p:cNvPr>
          <p:cNvSpPr>
            <a:spLocks noGrp="1"/>
          </p:cNvSpPr>
          <p:nvPr>
            <p:ph type="title"/>
          </p:nvPr>
        </p:nvSpPr>
        <p:spPr/>
        <p:txBody>
          <a:bodyPr/>
          <a:lstStyle/>
          <a:p>
            <a:r>
              <a:rPr lang="en-IN" dirty="0"/>
              <a:t>Problem: Monte Carlo Simulation</a:t>
            </a:r>
          </a:p>
        </p:txBody>
      </p:sp>
      <p:sp>
        <p:nvSpPr>
          <p:cNvPr id="3" name="Content Placeholder 2">
            <a:extLst>
              <a:ext uri="{FF2B5EF4-FFF2-40B4-BE49-F238E27FC236}">
                <a16:creationId xmlns:a16="http://schemas.microsoft.com/office/drawing/2014/main" id="{A3D02351-E623-4E1A-B382-E46768D7569E}"/>
              </a:ext>
            </a:extLst>
          </p:cNvPr>
          <p:cNvSpPr>
            <a:spLocks noGrp="1"/>
          </p:cNvSpPr>
          <p:nvPr>
            <p:ph sz="quarter" idx="13"/>
          </p:nvPr>
        </p:nvSpPr>
        <p:spPr>
          <a:xfrm>
            <a:off x="457200" y="1552576"/>
            <a:ext cx="8229600" cy="1364796"/>
          </a:xfrm>
        </p:spPr>
        <p:txBody>
          <a:bodyPr lIns="90000" tIns="90000" bIns="0"/>
          <a:lstStyle/>
          <a:p>
            <a:pPr marL="432" indent="0">
              <a:buNone/>
            </a:pPr>
            <a:r>
              <a:rPr lang="en-IN" sz="2000" dirty="0"/>
              <a:t>The Monte Carlo simulation refers to a technique that uses random numbers and probability to solve problems. This method has a wide range of applications in computational mathematics, physics, chemistry, and finance. This section gives an example of using the</a:t>
            </a:r>
          </a:p>
        </p:txBody>
      </p:sp>
      <p:sp>
        <p:nvSpPr>
          <p:cNvPr id="4" name="Content Placeholder 3">
            <a:extLst>
              <a:ext uri="{FF2B5EF4-FFF2-40B4-BE49-F238E27FC236}">
                <a16:creationId xmlns:a16="http://schemas.microsoft.com/office/drawing/2014/main" id="{7C1842E0-63D7-4F96-808A-A08F9EB6C9BF}"/>
              </a:ext>
            </a:extLst>
          </p:cNvPr>
          <p:cNvSpPr>
            <a:spLocks noGrp="1"/>
          </p:cNvSpPr>
          <p:nvPr>
            <p:ph sz="quarter" idx="14"/>
          </p:nvPr>
        </p:nvSpPr>
        <p:spPr>
          <a:xfrm>
            <a:off x="457199" y="2968793"/>
            <a:ext cx="4419601" cy="354979"/>
          </a:xfrm>
        </p:spPr>
        <p:txBody>
          <a:bodyPr tIns="0" rIns="0"/>
          <a:lstStyle/>
          <a:p>
            <a:pPr marL="432" indent="0">
              <a:buNone/>
            </a:pPr>
            <a:r>
              <a:rPr lang="en-IN" sz="2000" dirty="0"/>
              <a:t>Monto Carlo simulation for estimating</a:t>
            </a:r>
          </a:p>
        </p:txBody>
      </p:sp>
      <p:graphicFrame>
        <p:nvGraphicFramePr>
          <p:cNvPr id="18" name="Object 17" descr="pi.">
            <a:extLst>
              <a:ext uri="{FF2B5EF4-FFF2-40B4-BE49-F238E27FC236}">
                <a16:creationId xmlns:a16="http://schemas.microsoft.com/office/drawing/2014/main" id="{F60A4BDC-A381-428E-B6CE-D16763410F9E}"/>
              </a:ext>
            </a:extLst>
          </p:cNvPr>
          <p:cNvGraphicFramePr>
            <a:graphicFrameLocks noChangeAspect="1"/>
          </p:cNvGraphicFramePr>
          <p:nvPr>
            <p:extLst>
              <p:ext uri="{D42A27DB-BD31-4B8C-83A1-F6EECF244321}">
                <p14:modId xmlns:p14="http://schemas.microsoft.com/office/powerpoint/2010/main" val="874599839"/>
              </p:ext>
            </p:extLst>
          </p:nvPr>
        </p:nvGraphicFramePr>
        <p:xfrm>
          <a:off x="4961159" y="3054350"/>
          <a:ext cx="254000" cy="190500"/>
        </p:xfrm>
        <a:graphic>
          <a:graphicData uri="http://schemas.openxmlformats.org/presentationml/2006/ole">
            <mc:AlternateContent xmlns:mc="http://schemas.openxmlformats.org/markup-compatibility/2006">
              <mc:Choice xmlns:v="urn:schemas-microsoft-com:vml" Requires="v">
                <p:oleObj name="Equation" r:id="rId3" imgW="253800" imgH="190440" progId="Equation.DSMT4">
                  <p:embed/>
                </p:oleObj>
              </mc:Choice>
              <mc:Fallback>
                <p:oleObj name="Equation" r:id="rId3" imgW="253800" imgH="190440" progId="Equation.DSMT4">
                  <p:embed/>
                  <p:pic>
                    <p:nvPicPr>
                      <p:cNvPr id="16" name="Object 15">
                        <a:extLst>
                          <a:ext uri="{FF2B5EF4-FFF2-40B4-BE49-F238E27FC236}">
                            <a16:creationId xmlns:a16="http://schemas.microsoft.com/office/drawing/2014/main" id="{86D78457-B62E-446A-8CD4-FA3BA15C2C0D}"/>
                          </a:ext>
                        </a:extLst>
                      </p:cNvPr>
                      <p:cNvPicPr/>
                      <p:nvPr/>
                    </p:nvPicPr>
                    <p:blipFill>
                      <a:blip r:embed="rId4"/>
                      <a:stretch>
                        <a:fillRect/>
                      </a:stretch>
                    </p:blipFill>
                    <p:spPr>
                      <a:xfrm>
                        <a:off x="4961159" y="3054350"/>
                        <a:ext cx="254000" cy="190500"/>
                      </a:xfrm>
                      <a:prstGeom prst="rect">
                        <a:avLst/>
                      </a:prstGeom>
                    </p:spPr>
                  </p:pic>
                </p:oleObj>
              </mc:Fallback>
            </mc:AlternateContent>
          </a:graphicData>
        </a:graphic>
      </p:graphicFrame>
      <p:pic>
        <p:nvPicPr>
          <p:cNvPr id="17" name="Content Placeholder 16" descr="A shaded circle inscribed in a square is divided into four equal parts by a horizontal and vertical arrows. The vertical arrow is labeled y while horizontal arrow is labeled x. The common point of circle and square is labeled 1 and negative 1 on x and y axis. ">
            <a:extLst>
              <a:ext uri="{FF2B5EF4-FFF2-40B4-BE49-F238E27FC236}">
                <a16:creationId xmlns:a16="http://schemas.microsoft.com/office/drawing/2014/main" id="{AE120547-9C40-4DD0-B5C0-2E1DDE31769D}"/>
              </a:ext>
            </a:extLst>
          </p:cNvPr>
          <p:cNvPicPr>
            <a:picLocks noGrp="1" noChangeAspect="1"/>
          </p:cNvPicPr>
          <p:nvPr>
            <p:ph sz="quarter" idx="15"/>
          </p:nvPr>
        </p:nvPicPr>
        <p:blipFill>
          <a:blip r:embed="rId5"/>
          <a:stretch>
            <a:fillRect/>
          </a:stretch>
        </p:blipFill>
        <p:spPr>
          <a:xfrm>
            <a:off x="457200" y="3488845"/>
            <a:ext cx="3165665" cy="2641424"/>
          </a:xfrm>
          <a:prstGeom prst="rect">
            <a:avLst/>
          </a:prstGeom>
        </p:spPr>
      </p:pic>
      <p:graphicFrame>
        <p:nvGraphicFramePr>
          <p:cNvPr id="16" name="Object 15" descr="circle area over square area = pi over 4.">
            <a:extLst>
              <a:ext uri="{FF2B5EF4-FFF2-40B4-BE49-F238E27FC236}">
                <a16:creationId xmlns:a16="http://schemas.microsoft.com/office/drawing/2014/main" id="{86D78457-B62E-446A-8CD4-FA3BA15C2C0D}"/>
              </a:ext>
            </a:extLst>
          </p:cNvPr>
          <p:cNvGraphicFramePr>
            <a:graphicFrameLocks noChangeAspect="1"/>
          </p:cNvGraphicFramePr>
          <p:nvPr>
            <p:extLst>
              <p:ext uri="{D42A27DB-BD31-4B8C-83A1-F6EECF244321}">
                <p14:modId xmlns:p14="http://schemas.microsoft.com/office/powerpoint/2010/main" val="3456074424"/>
              </p:ext>
            </p:extLst>
          </p:nvPr>
        </p:nvGraphicFramePr>
        <p:xfrm>
          <a:off x="3816314" y="3871684"/>
          <a:ext cx="3530600" cy="304800"/>
        </p:xfrm>
        <a:graphic>
          <a:graphicData uri="http://schemas.openxmlformats.org/presentationml/2006/ole">
            <mc:AlternateContent xmlns:mc="http://schemas.openxmlformats.org/markup-compatibility/2006">
              <mc:Choice xmlns:v="urn:schemas-microsoft-com:vml" Requires="v">
                <p:oleObj name="Equation" r:id="rId6" imgW="3530520" imgH="304560" progId="Equation.DSMT4">
                  <p:embed/>
                </p:oleObj>
              </mc:Choice>
              <mc:Fallback>
                <p:oleObj name="Equation" r:id="rId6" imgW="3530520" imgH="304560" progId="Equation.DSMT4">
                  <p:embed/>
                  <p:pic>
                    <p:nvPicPr>
                      <p:cNvPr id="0" name=""/>
                      <p:cNvPicPr/>
                      <p:nvPr/>
                    </p:nvPicPr>
                    <p:blipFill>
                      <a:blip r:embed="rId7"/>
                      <a:stretch>
                        <a:fillRect/>
                      </a:stretch>
                    </p:blipFill>
                    <p:spPr>
                      <a:xfrm>
                        <a:off x="3816314" y="3871684"/>
                        <a:ext cx="3530600" cy="304800"/>
                      </a:xfrm>
                      <a:prstGeom prst="rect">
                        <a:avLst/>
                      </a:prstGeom>
                    </p:spPr>
                  </p:pic>
                </p:oleObj>
              </mc:Fallback>
            </mc:AlternateContent>
          </a:graphicData>
        </a:graphic>
      </p:graphicFrame>
      <p:graphicFrame>
        <p:nvGraphicFramePr>
          <p:cNvPr id="19" name="Object 18" descr="pi">
            <a:extLst>
              <a:ext uri="{FF2B5EF4-FFF2-40B4-BE49-F238E27FC236}">
                <a16:creationId xmlns:a16="http://schemas.microsoft.com/office/drawing/2014/main" id="{AFBE8ADF-93CA-4BA9-A73E-46A6FF8F7219}"/>
              </a:ext>
            </a:extLst>
          </p:cNvPr>
          <p:cNvGraphicFramePr>
            <a:graphicFrameLocks noChangeAspect="1"/>
          </p:cNvGraphicFramePr>
          <p:nvPr>
            <p:extLst>
              <p:ext uri="{D42A27DB-BD31-4B8C-83A1-F6EECF244321}">
                <p14:modId xmlns:p14="http://schemas.microsoft.com/office/powerpoint/2010/main" val="2003549434"/>
              </p:ext>
            </p:extLst>
          </p:nvPr>
        </p:nvGraphicFramePr>
        <p:xfrm>
          <a:off x="3787775" y="4445680"/>
          <a:ext cx="203200" cy="190500"/>
        </p:xfrm>
        <a:graphic>
          <a:graphicData uri="http://schemas.openxmlformats.org/presentationml/2006/ole">
            <mc:AlternateContent xmlns:mc="http://schemas.openxmlformats.org/markup-compatibility/2006">
              <mc:Choice xmlns:v="urn:schemas-microsoft-com:vml" Requires="v">
                <p:oleObj name="Equation" r:id="rId8" imgW="203040" imgH="190440" progId="Equation.DSMT4">
                  <p:embed/>
                </p:oleObj>
              </mc:Choice>
              <mc:Fallback>
                <p:oleObj name="Equation" r:id="rId8" imgW="203040" imgH="190440" progId="Equation.DSMT4">
                  <p:embed/>
                  <p:pic>
                    <p:nvPicPr>
                      <p:cNvPr id="18" name="Object 17">
                        <a:extLst>
                          <a:ext uri="{FF2B5EF4-FFF2-40B4-BE49-F238E27FC236}">
                            <a16:creationId xmlns:a16="http://schemas.microsoft.com/office/drawing/2014/main" id="{F60A4BDC-A381-428E-B6CE-D16763410F9E}"/>
                          </a:ext>
                        </a:extLst>
                      </p:cNvPr>
                      <p:cNvPicPr/>
                      <p:nvPr/>
                    </p:nvPicPr>
                    <p:blipFill>
                      <a:blip r:embed="rId9"/>
                      <a:stretch>
                        <a:fillRect/>
                      </a:stretch>
                    </p:blipFill>
                    <p:spPr>
                      <a:xfrm>
                        <a:off x="3787775" y="4445680"/>
                        <a:ext cx="203200" cy="190500"/>
                      </a:xfrm>
                      <a:prstGeom prst="rect">
                        <a:avLst/>
                      </a:prstGeom>
                    </p:spPr>
                  </p:pic>
                </p:oleObj>
              </mc:Fallback>
            </mc:AlternateContent>
          </a:graphicData>
        </a:graphic>
      </p:graphicFrame>
      <p:sp>
        <p:nvSpPr>
          <p:cNvPr id="7" name="Content Placeholder 6">
            <a:extLst>
              <a:ext uri="{FF2B5EF4-FFF2-40B4-BE49-F238E27FC236}">
                <a16:creationId xmlns:a16="http://schemas.microsoft.com/office/drawing/2014/main" id="{753618CB-6067-4BE0-B759-075F6CCBB807}"/>
              </a:ext>
            </a:extLst>
          </p:cNvPr>
          <p:cNvSpPr>
            <a:spLocks noGrp="1"/>
          </p:cNvSpPr>
          <p:nvPr>
            <p:ph sz="quarter" idx="17"/>
          </p:nvPr>
        </p:nvSpPr>
        <p:spPr>
          <a:xfrm>
            <a:off x="4068800" y="4255406"/>
            <a:ext cx="4618000" cy="461737"/>
          </a:xfrm>
        </p:spPr>
        <p:txBody>
          <a:bodyPr lIns="0"/>
          <a:lstStyle/>
          <a:p>
            <a:pPr marL="432" indent="0">
              <a:buNone/>
            </a:pPr>
            <a:r>
              <a:rPr lang="en-IN" sz="2000" dirty="0"/>
              <a:t>can be approximated as</a:t>
            </a:r>
          </a:p>
        </p:txBody>
      </p:sp>
      <p:graphicFrame>
        <p:nvGraphicFramePr>
          <p:cNvPr id="22" name="Object 21" descr="4 times number of hits over number of trials">
            <a:extLst>
              <a:ext uri="{FF2B5EF4-FFF2-40B4-BE49-F238E27FC236}">
                <a16:creationId xmlns:a16="http://schemas.microsoft.com/office/drawing/2014/main" id="{A2300710-152E-4BA8-9971-9A04BE27A3F8}"/>
              </a:ext>
            </a:extLst>
          </p:cNvPr>
          <p:cNvGraphicFramePr>
            <a:graphicFrameLocks noChangeAspect="1"/>
          </p:cNvGraphicFramePr>
          <p:nvPr>
            <p:extLst>
              <p:ext uri="{D42A27DB-BD31-4B8C-83A1-F6EECF244321}">
                <p14:modId xmlns:p14="http://schemas.microsoft.com/office/powerpoint/2010/main" val="2621055189"/>
              </p:ext>
            </p:extLst>
          </p:nvPr>
        </p:nvGraphicFramePr>
        <p:xfrm>
          <a:off x="3787775" y="4796065"/>
          <a:ext cx="3949700" cy="304800"/>
        </p:xfrm>
        <a:graphic>
          <a:graphicData uri="http://schemas.openxmlformats.org/presentationml/2006/ole">
            <mc:AlternateContent xmlns:mc="http://schemas.openxmlformats.org/markup-compatibility/2006">
              <mc:Choice xmlns:v="urn:schemas-microsoft-com:vml" Requires="v">
                <p:oleObj name="Equation" r:id="rId10" imgW="3949560" imgH="304560" progId="Equation.DSMT4">
                  <p:embed/>
                </p:oleObj>
              </mc:Choice>
              <mc:Fallback>
                <p:oleObj name="Equation" r:id="rId10" imgW="3949560" imgH="304560" progId="Equation.DSMT4">
                  <p:embed/>
                  <p:pic>
                    <p:nvPicPr>
                      <p:cNvPr id="16" name="Object 15">
                        <a:extLst>
                          <a:ext uri="{FF2B5EF4-FFF2-40B4-BE49-F238E27FC236}">
                            <a16:creationId xmlns:a16="http://schemas.microsoft.com/office/drawing/2014/main" id="{86D78457-B62E-446A-8CD4-FA3BA15C2C0D}"/>
                          </a:ext>
                        </a:extLst>
                      </p:cNvPr>
                      <p:cNvPicPr/>
                      <p:nvPr/>
                    </p:nvPicPr>
                    <p:blipFill>
                      <a:blip r:embed="rId11"/>
                      <a:stretch>
                        <a:fillRect/>
                      </a:stretch>
                    </p:blipFill>
                    <p:spPr>
                      <a:xfrm>
                        <a:off x="3787775" y="4796065"/>
                        <a:ext cx="3949700" cy="304800"/>
                      </a:xfrm>
                      <a:prstGeom prst="rect">
                        <a:avLst/>
                      </a:prstGeom>
                    </p:spPr>
                  </p:pic>
                </p:oleObj>
              </mc:Fallback>
            </mc:AlternateContent>
          </a:graphicData>
        </a:graphic>
      </p:graphicFrame>
      <p:sp>
        <p:nvSpPr>
          <p:cNvPr id="10" name="Text Placeholder 9">
            <a:extLst>
              <a:ext uri="{FF2B5EF4-FFF2-40B4-BE49-F238E27FC236}">
                <a16:creationId xmlns:a16="http://schemas.microsoft.com/office/drawing/2014/main" id="{7999248E-F189-439D-B65B-AFA710F5BAD4}"/>
              </a:ext>
            </a:extLst>
          </p:cNvPr>
          <p:cNvSpPr>
            <a:spLocks noGrp="1"/>
          </p:cNvSpPr>
          <p:nvPr>
            <p:ph type="body" sz="quarter" idx="20"/>
          </p:nvPr>
        </p:nvSpPr>
        <p:spPr>
          <a:xfrm>
            <a:off x="5979886" y="5679431"/>
            <a:ext cx="2706913" cy="461737"/>
          </a:xfrm>
        </p:spPr>
        <p:txBody>
          <a:bodyPr/>
          <a:lstStyle/>
          <a:p>
            <a:pPr marL="432" indent="0" algn="ctr">
              <a:buNone/>
            </a:pPr>
            <a:r>
              <a:rPr lang="en-IN" sz="2000" dirty="0">
                <a:hlinkClick r:id="rId12" tooltip="https://liveexample.pearsoncmg.com/html/MonteCarloSimulation.html"/>
              </a:rPr>
              <a:t>MonteCarloSimulation</a:t>
            </a:r>
          </a:p>
        </p:txBody>
      </p:sp>
    </p:spTree>
    <p:extLst>
      <p:ext uri="{BB962C8B-B14F-4D97-AF65-F5344CB8AC3E}">
        <p14:creationId xmlns:p14="http://schemas.microsoft.com/office/powerpoint/2010/main" val="2098576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D1869-122C-4C9A-BC71-78E7AE422643}"/>
              </a:ext>
            </a:extLst>
          </p:cNvPr>
          <p:cNvSpPr>
            <a:spLocks noGrp="1"/>
          </p:cNvSpPr>
          <p:nvPr>
            <p:ph type="title"/>
          </p:nvPr>
        </p:nvSpPr>
        <p:spPr/>
        <p:txBody>
          <a:bodyPr/>
          <a:lstStyle/>
          <a:p>
            <a:r>
              <a:rPr lang="en-IN" dirty="0"/>
              <a:t>Using </a:t>
            </a:r>
            <a:r>
              <a:rPr lang="en-IN" dirty="0">
                <a:latin typeface="Courier New" panose="02070309020205020404" pitchFamily="49" charset="0"/>
                <a:cs typeface="Courier New" panose="02070309020205020404" pitchFamily="49" charset="0"/>
              </a:rPr>
              <a:t>break</a:t>
            </a:r>
            <a:r>
              <a:rPr lang="en-IN" dirty="0"/>
              <a:t> and </a:t>
            </a:r>
            <a:r>
              <a:rPr lang="en-IN" dirty="0">
                <a:latin typeface="Courier New" panose="02070309020205020404" pitchFamily="49" charset="0"/>
                <a:cs typeface="Courier New" panose="02070309020205020404" pitchFamily="49" charset="0"/>
              </a:rPr>
              <a:t>continue</a:t>
            </a:r>
          </a:p>
        </p:txBody>
      </p:sp>
      <p:sp>
        <p:nvSpPr>
          <p:cNvPr id="3" name="Content Placeholder 2">
            <a:extLst>
              <a:ext uri="{FF2B5EF4-FFF2-40B4-BE49-F238E27FC236}">
                <a16:creationId xmlns:a16="http://schemas.microsoft.com/office/drawing/2014/main" id="{2908C5FE-0D70-406A-AABE-0115650B1EBC}"/>
              </a:ext>
            </a:extLst>
          </p:cNvPr>
          <p:cNvSpPr>
            <a:spLocks noGrp="1"/>
          </p:cNvSpPr>
          <p:nvPr>
            <p:ph sz="quarter" idx="13"/>
          </p:nvPr>
        </p:nvSpPr>
        <p:spPr>
          <a:xfrm>
            <a:off x="457200" y="1552576"/>
            <a:ext cx="8229600" cy="522024"/>
          </a:xfrm>
        </p:spPr>
        <p:txBody>
          <a:bodyPr/>
          <a:lstStyle/>
          <a:p>
            <a:pPr marL="432" indent="0">
              <a:buNone/>
            </a:pPr>
            <a:r>
              <a:rPr lang="en-IN" dirty="0"/>
              <a:t>Examples for using the </a:t>
            </a:r>
            <a:r>
              <a:rPr lang="en-IN" dirty="0">
                <a:latin typeface="Courier New" panose="02070309020205020404" pitchFamily="49" charset="0"/>
                <a:cs typeface="Courier New" panose="02070309020205020404" pitchFamily="49" charset="0"/>
              </a:rPr>
              <a:t>break</a:t>
            </a:r>
            <a:r>
              <a:rPr lang="en-IN" dirty="0"/>
              <a:t> and </a:t>
            </a:r>
            <a:r>
              <a:rPr lang="en-IN" dirty="0">
                <a:latin typeface="Courier New" panose="02070309020205020404" pitchFamily="49" charset="0"/>
                <a:cs typeface="Courier New" panose="02070309020205020404" pitchFamily="49" charset="0"/>
              </a:rPr>
              <a:t>continue</a:t>
            </a:r>
            <a:r>
              <a:rPr lang="en-IN" dirty="0"/>
              <a:t> keywords:</a:t>
            </a:r>
          </a:p>
        </p:txBody>
      </p:sp>
      <p:sp>
        <p:nvSpPr>
          <p:cNvPr id="4" name="Content Placeholder 3">
            <a:extLst>
              <a:ext uri="{FF2B5EF4-FFF2-40B4-BE49-F238E27FC236}">
                <a16:creationId xmlns:a16="http://schemas.microsoft.com/office/drawing/2014/main" id="{701BA6BD-6B49-4242-AE16-747E2BBD746A}"/>
              </a:ext>
            </a:extLst>
          </p:cNvPr>
          <p:cNvSpPr>
            <a:spLocks noGrp="1"/>
          </p:cNvSpPr>
          <p:nvPr>
            <p:ph sz="quarter" idx="14"/>
          </p:nvPr>
        </p:nvSpPr>
        <p:spPr>
          <a:xfrm>
            <a:off x="457200" y="2399054"/>
            <a:ext cx="2634343" cy="561860"/>
          </a:xfrm>
        </p:spPr>
        <p:txBody>
          <a:bodyPr/>
          <a:lstStyle/>
          <a:p>
            <a:r>
              <a:rPr lang="en-IN" dirty="0"/>
              <a:t>TestBreak.java</a:t>
            </a:r>
          </a:p>
        </p:txBody>
      </p:sp>
      <p:sp>
        <p:nvSpPr>
          <p:cNvPr id="10" name="Text Placeholder 9">
            <a:extLst>
              <a:ext uri="{FF2B5EF4-FFF2-40B4-BE49-F238E27FC236}">
                <a16:creationId xmlns:a16="http://schemas.microsoft.com/office/drawing/2014/main" id="{F0795B0B-897F-4FA6-9CA0-BFC418C13C71}"/>
              </a:ext>
            </a:extLst>
          </p:cNvPr>
          <p:cNvSpPr>
            <a:spLocks noGrp="1"/>
          </p:cNvSpPr>
          <p:nvPr>
            <p:ph type="body" sz="quarter" idx="20"/>
          </p:nvPr>
        </p:nvSpPr>
        <p:spPr>
          <a:xfrm>
            <a:off x="631371" y="3005331"/>
            <a:ext cx="2286000" cy="522024"/>
          </a:xfrm>
        </p:spPr>
        <p:txBody>
          <a:bodyPr/>
          <a:lstStyle/>
          <a:p>
            <a:pPr marL="432" indent="0" algn="ctr">
              <a:buNone/>
            </a:pPr>
            <a:r>
              <a:rPr lang="en-IN" dirty="0">
                <a:hlinkClick r:id="rId3" tooltip="https://liveexample.pearsoncmg.com/html/TestBreak.html"/>
              </a:rPr>
              <a:t>TestBreak</a:t>
            </a:r>
          </a:p>
        </p:txBody>
      </p:sp>
      <p:sp>
        <p:nvSpPr>
          <p:cNvPr id="5" name="Content Placeholder 4">
            <a:extLst>
              <a:ext uri="{FF2B5EF4-FFF2-40B4-BE49-F238E27FC236}">
                <a16:creationId xmlns:a16="http://schemas.microsoft.com/office/drawing/2014/main" id="{7B704268-DFF7-4B4D-99C6-9C981D10EA99}"/>
              </a:ext>
            </a:extLst>
          </p:cNvPr>
          <p:cNvSpPr>
            <a:spLocks noGrp="1"/>
          </p:cNvSpPr>
          <p:nvPr>
            <p:ph sz="quarter" idx="15"/>
          </p:nvPr>
        </p:nvSpPr>
        <p:spPr>
          <a:xfrm>
            <a:off x="457200" y="4238925"/>
            <a:ext cx="2968171" cy="544475"/>
          </a:xfrm>
        </p:spPr>
        <p:txBody>
          <a:bodyPr/>
          <a:lstStyle/>
          <a:p>
            <a:r>
              <a:rPr lang="en-IN" dirty="0"/>
              <a:t>TestContinue.java</a:t>
            </a:r>
          </a:p>
        </p:txBody>
      </p:sp>
      <p:sp>
        <p:nvSpPr>
          <p:cNvPr id="11" name="Text Placeholder 10">
            <a:extLst>
              <a:ext uri="{FF2B5EF4-FFF2-40B4-BE49-F238E27FC236}">
                <a16:creationId xmlns:a16="http://schemas.microsoft.com/office/drawing/2014/main" id="{B8D56DF5-7631-464A-904E-867284149E59}"/>
              </a:ext>
            </a:extLst>
          </p:cNvPr>
          <p:cNvSpPr>
            <a:spLocks noGrp="1"/>
          </p:cNvSpPr>
          <p:nvPr>
            <p:ph type="body" sz="quarter" idx="21"/>
          </p:nvPr>
        </p:nvSpPr>
        <p:spPr>
          <a:xfrm>
            <a:off x="910771" y="4831552"/>
            <a:ext cx="2061028" cy="544475"/>
          </a:xfrm>
        </p:spPr>
        <p:txBody>
          <a:bodyPr/>
          <a:lstStyle/>
          <a:p>
            <a:pPr marL="432" indent="0" algn="ctr">
              <a:buNone/>
            </a:pPr>
            <a:r>
              <a:rPr lang="en-IN" dirty="0">
                <a:hlinkClick r:id="rId4" tooltip="https://liveexample.pearsoncmg.com/html/TestContinue.html"/>
              </a:rPr>
              <a:t>TestContinue</a:t>
            </a:r>
          </a:p>
        </p:txBody>
      </p:sp>
    </p:spTree>
    <p:extLst>
      <p:ext uri="{BB962C8B-B14F-4D97-AF65-F5344CB8AC3E}">
        <p14:creationId xmlns:p14="http://schemas.microsoft.com/office/powerpoint/2010/main" val="34036684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E9B9E-5C70-4206-8796-101257CAEBE4}"/>
              </a:ext>
            </a:extLst>
          </p:cNvPr>
          <p:cNvSpPr>
            <a:spLocks noGrp="1"/>
          </p:cNvSpPr>
          <p:nvPr>
            <p:ph type="title"/>
          </p:nvPr>
        </p:nvSpPr>
        <p:spPr/>
        <p:txBody>
          <a:bodyPr/>
          <a:lstStyle/>
          <a:p>
            <a:r>
              <a:rPr lang="en-IN" dirty="0">
                <a:latin typeface="Courier New" panose="02070309020205020404" pitchFamily="49" charset="0"/>
                <a:cs typeface="Courier New" panose="02070309020205020404" pitchFamily="49" charset="0"/>
              </a:rPr>
              <a:t>break</a:t>
            </a:r>
          </a:p>
        </p:txBody>
      </p:sp>
      <p:pic>
        <p:nvPicPr>
          <p:cNvPr id="4" name="Content Placeholder 3" descr="A table reads public class TestBreak opening braces public static void main opening parenthesis String opening bracket closing bracket args closing parenthesis opening braces For long description in Notes pane, press F6.">
            <a:extLst>
              <a:ext uri="{FF2B5EF4-FFF2-40B4-BE49-F238E27FC236}">
                <a16:creationId xmlns:a16="http://schemas.microsoft.com/office/drawing/2014/main" id="{FEA9EAE7-928B-4E3B-8A21-852BCED27E8C}"/>
              </a:ext>
            </a:extLst>
          </p:cNvPr>
          <p:cNvPicPr>
            <a:picLocks noGrp="1" noChangeAspect="1"/>
          </p:cNvPicPr>
          <p:nvPr>
            <p:ph sz="quarter" idx="13"/>
          </p:nvPr>
        </p:nvPicPr>
        <p:blipFill>
          <a:blip r:embed="rId3"/>
          <a:stretch>
            <a:fillRect/>
          </a:stretch>
        </p:blipFill>
        <p:spPr>
          <a:xfrm>
            <a:off x="558027" y="1570886"/>
            <a:ext cx="8031120" cy="4630628"/>
          </a:xfrm>
          <a:prstGeom prst="rect">
            <a:avLst/>
          </a:prstGeom>
        </p:spPr>
      </p:pic>
    </p:spTree>
    <p:extLst>
      <p:ext uri="{BB962C8B-B14F-4D97-AF65-F5344CB8AC3E}">
        <p14:creationId xmlns:p14="http://schemas.microsoft.com/office/powerpoint/2010/main" val="28977480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101A7-A596-47C3-9A9E-9545CA335CED}"/>
              </a:ext>
            </a:extLst>
          </p:cNvPr>
          <p:cNvSpPr>
            <a:spLocks noGrp="1"/>
          </p:cNvSpPr>
          <p:nvPr>
            <p:ph type="title"/>
          </p:nvPr>
        </p:nvSpPr>
        <p:spPr/>
        <p:txBody>
          <a:bodyPr/>
          <a:lstStyle/>
          <a:p>
            <a:r>
              <a:rPr lang="en-IN" dirty="0">
                <a:latin typeface="Courier New" panose="02070309020205020404" pitchFamily="49" charset="0"/>
                <a:cs typeface="Courier New" panose="02070309020205020404" pitchFamily="49" charset="0"/>
              </a:rPr>
              <a:t>continue</a:t>
            </a:r>
          </a:p>
        </p:txBody>
      </p:sp>
      <p:pic>
        <p:nvPicPr>
          <p:cNvPr id="4" name="Content Placeholder 3" descr="A table reads public class Test Continue opening braces&#10;public static void main opening parenthesis String opening bracket closing bracket args closing parenthesis opening braces For long description in Notes pane, press F6.">
            <a:extLst>
              <a:ext uri="{FF2B5EF4-FFF2-40B4-BE49-F238E27FC236}">
                <a16:creationId xmlns:a16="http://schemas.microsoft.com/office/drawing/2014/main" id="{46E18E67-051D-4ABF-A7D2-522FD716238F}"/>
              </a:ext>
            </a:extLst>
          </p:cNvPr>
          <p:cNvPicPr>
            <a:picLocks noGrp="1" noChangeAspect="1"/>
          </p:cNvPicPr>
          <p:nvPr>
            <p:ph sz="quarter" idx="13"/>
          </p:nvPr>
        </p:nvPicPr>
        <p:blipFill>
          <a:blip r:embed="rId3"/>
          <a:stretch>
            <a:fillRect/>
          </a:stretch>
        </p:blipFill>
        <p:spPr>
          <a:xfrm>
            <a:off x="562306" y="1483500"/>
            <a:ext cx="8022563" cy="4805401"/>
          </a:xfrm>
          <a:prstGeom prst="rect">
            <a:avLst/>
          </a:prstGeom>
        </p:spPr>
      </p:pic>
    </p:spTree>
    <p:extLst>
      <p:ext uri="{BB962C8B-B14F-4D97-AF65-F5344CB8AC3E}">
        <p14:creationId xmlns:p14="http://schemas.microsoft.com/office/powerpoint/2010/main" val="3625882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D8C1C-C978-48C0-B58A-38E3458C73D0}"/>
              </a:ext>
            </a:extLst>
          </p:cNvPr>
          <p:cNvSpPr>
            <a:spLocks noGrp="1"/>
          </p:cNvSpPr>
          <p:nvPr>
            <p:ph type="title"/>
          </p:nvPr>
        </p:nvSpPr>
        <p:spPr/>
        <p:txBody>
          <a:bodyPr/>
          <a:lstStyle/>
          <a:p>
            <a:r>
              <a:rPr lang="en-IN" dirty="0"/>
              <a:t>Objectives </a:t>
            </a:r>
            <a:r>
              <a:rPr lang="en-IN" sz="2000" b="0" dirty="0"/>
              <a:t>(1 of 2)</a:t>
            </a:r>
            <a:endParaRPr lang="en-IN" b="0" dirty="0"/>
          </a:p>
        </p:txBody>
      </p:sp>
      <p:sp>
        <p:nvSpPr>
          <p:cNvPr id="3" name="Content Placeholder 2">
            <a:extLst>
              <a:ext uri="{FF2B5EF4-FFF2-40B4-BE49-F238E27FC236}">
                <a16:creationId xmlns:a16="http://schemas.microsoft.com/office/drawing/2014/main" id="{CA4F92A2-3B4B-4CCE-A619-D13511CCB11C}"/>
              </a:ext>
            </a:extLst>
          </p:cNvPr>
          <p:cNvSpPr>
            <a:spLocks noGrp="1"/>
          </p:cNvSpPr>
          <p:nvPr>
            <p:ph sz="quarter" idx="13"/>
          </p:nvPr>
        </p:nvSpPr>
        <p:spPr/>
        <p:txBody>
          <a:bodyPr/>
          <a:lstStyle/>
          <a:p>
            <a:pPr marL="432" indent="0">
              <a:buNone/>
            </a:pPr>
            <a:r>
              <a:rPr lang="en-IN" b="1" dirty="0">
                <a:solidFill>
                  <a:srgbClr val="007FA3"/>
                </a:solidFill>
              </a:rPr>
              <a:t>5.1</a:t>
            </a:r>
            <a:r>
              <a:rPr lang="en-IN" dirty="0"/>
              <a:t> To write programs for executing statements repeatedly using a </a:t>
            </a:r>
            <a:r>
              <a:rPr lang="en-IN" b="1" dirty="0"/>
              <a:t>while</a:t>
            </a:r>
            <a:r>
              <a:rPr lang="en-IN" dirty="0"/>
              <a:t> loop (§5.2).</a:t>
            </a:r>
          </a:p>
          <a:p>
            <a:pPr marL="432" indent="0">
              <a:buNone/>
            </a:pPr>
            <a:r>
              <a:rPr lang="en-IN" b="1" dirty="0">
                <a:solidFill>
                  <a:srgbClr val="007FA3"/>
                </a:solidFill>
              </a:rPr>
              <a:t>5.2</a:t>
            </a:r>
            <a:r>
              <a:rPr lang="en-IN" dirty="0"/>
              <a:t> To follow the loop design strategy to develop loops (§§5.2.1–5.2.3).</a:t>
            </a:r>
          </a:p>
          <a:p>
            <a:pPr marL="432" indent="0">
              <a:buNone/>
            </a:pPr>
            <a:r>
              <a:rPr lang="en-IN" b="1" dirty="0">
                <a:solidFill>
                  <a:srgbClr val="007FA3"/>
                </a:solidFill>
              </a:rPr>
              <a:t>5.3</a:t>
            </a:r>
            <a:r>
              <a:rPr lang="en-IN" dirty="0"/>
              <a:t> To control a loop with a sentinel value (§5.2.4).</a:t>
            </a:r>
          </a:p>
          <a:p>
            <a:pPr marL="432" indent="0">
              <a:buNone/>
            </a:pPr>
            <a:r>
              <a:rPr lang="en-IN" b="1" dirty="0">
                <a:solidFill>
                  <a:srgbClr val="007FA3"/>
                </a:solidFill>
              </a:rPr>
              <a:t>5.4</a:t>
            </a:r>
            <a:r>
              <a:rPr lang="en-IN" dirty="0"/>
              <a:t> To obtain large input from a file using input redirection rather than typing from the keyboard (§5.2.5).</a:t>
            </a:r>
          </a:p>
          <a:p>
            <a:pPr marL="432" indent="0">
              <a:buNone/>
            </a:pPr>
            <a:r>
              <a:rPr lang="en-IN" b="1" dirty="0">
                <a:solidFill>
                  <a:srgbClr val="007FA3"/>
                </a:solidFill>
              </a:rPr>
              <a:t>5.5</a:t>
            </a:r>
            <a:r>
              <a:rPr lang="en-IN" dirty="0"/>
              <a:t> To write loops using </a:t>
            </a:r>
            <a:r>
              <a:rPr lang="en-IN" b="1" dirty="0"/>
              <a:t>do-while</a:t>
            </a:r>
            <a:r>
              <a:rPr lang="en-IN" dirty="0"/>
              <a:t> statements (§5.3).</a:t>
            </a:r>
          </a:p>
          <a:p>
            <a:pPr marL="432" indent="0">
              <a:buNone/>
            </a:pPr>
            <a:r>
              <a:rPr lang="en-IN" b="1" dirty="0">
                <a:solidFill>
                  <a:srgbClr val="007FA3"/>
                </a:solidFill>
              </a:rPr>
              <a:t>5.6</a:t>
            </a:r>
            <a:r>
              <a:rPr lang="en-IN" dirty="0"/>
              <a:t> To write loops using </a:t>
            </a:r>
            <a:r>
              <a:rPr lang="en-IN" b="1" dirty="0"/>
              <a:t>for</a:t>
            </a:r>
            <a:r>
              <a:rPr lang="en-IN" dirty="0"/>
              <a:t> statements (§5.4).</a:t>
            </a:r>
          </a:p>
        </p:txBody>
      </p:sp>
    </p:spTree>
    <p:extLst>
      <p:ext uri="{BB962C8B-B14F-4D97-AF65-F5344CB8AC3E}">
        <p14:creationId xmlns:p14="http://schemas.microsoft.com/office/powerpoint/2010/main" val="34047591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4530-9F0B-4927-8572-9F702792038D}"/>
              </a:ext>
            </a:extLst>
          </p:cNvPr>
          <p:cNvSpPr>
            <a:spLocks noGrp="1"/>
          </p:cNvSpPr>
          <p:nvPr>
            <p:ph type="title"/>
          </p:nvPr>
        </p:nvSpPr>
        <p:spPr/>
        <p:txBody>
          <a:bodyPr/>
          <a:lstStyle/>
          <a:p>
            <a:r>
              <a:rPr lang="en-IN" sz="3200" dirty="0"/>
              <a:t>Guessing Number Problem Revisited</a:t>
            </a:r>
          </a:p>
        </p:txBody>
      </p:sp>
      <p:sp>
        <p:nvSpPr>
          <p:cNvPr id="3" name="Content Placeholder 2">
            <a:extLst>
              <a:ext uri="{FF2B5EF4-FFF2-40B4-BE49-F238E27FC236}">
                <a16:creationId xmlns:a16="http://schemas.microsoft.com/office/drawing/2014/main" id="{298BA92E-5B65-4CED-8D90-A15203AC6983}"/>
              </a:ext>
            </a:extLst>
          </p:cNvPr>
          <p:cNvSpPr>
            <a:spLocks noGrp="1"/>
          </p:cNvSpPr>
          <p:nvPr>
            <p:ph sz="quarter" idx="13"/>
          </p:nvPr>
        </p:nvSpPr>
        <p:spPr>
          <a:xfrm>
            <a:off x="457200" y="1552575"/>
            <a:ext cx="8229601" cy="4055745"/>
          </a:xfrm>
        </p:spPr>
        <p:txBody>
          <a:bodyPr/>
          <a:lstStyle/>
          <a:p>
            <a:pPr marL="432" indent="0">
              <a:buNone/>
            </a:pPr>
            <a:r>
              <a:rPr lang="en-IN" dirty="0"/>
              <a:t>Here is a program for guessing a number. You can rewrite it using a </a:t>
            </a:r>
            <a:r>
              <a:rPr lang="en-IN" u="sng" dirty="0"/>
              <a:t>break</a:t>
            </a:r>
            <a:r>
              <a:rPr lang="en-IN" dirty="0"/>
              <a:t> statement.</a:t>
            </a:r>
          </a:p>
        </p:txBody>
      </p:sp>
      <p:sp>
        <p:nvSpPr>
          <p:cNvPr id="10" name="Text Placeholder 9">
            <a:extLst>
              <a:ext uri="{FF2B5EF4-FFF2-40B4-BE49-F238E27FC236}">
                <a16:creationId xmlns:a16="http://schemas.microsoft.com/office/drawing/2014/main" id="{7BF8F38B-EAA9-44B0-B952-DA3B695D69A1}"/>
              </a:ext>
            </a:extLst>
          </p:cNvPr>
          <p:cNvSpPr>
            <a:spLocks noGrp="1"/>
          </p:cNvSpPr>
          <p:nvPr>
            <p:ph type="body" sz="quarter" idx="20"/>
          </p:nvPr>
        </p:nvSpPr>
        <p:spPr>
          <a:xfrm>
            <a:off x="4876801" y="5730240"/>
            <a:ext cx="3810000" cy="506360"/>
          </a:xfrm>
        </p:spPr>
        <p:txBody>
          <a:bodyPr/>
          <a:lstStyle/>
          <a:p>
            <a:pPr marL="432" indent="0" algn="ctr">
              <a:buNone/>
            </a:pPr>
            <a:r>
              <a:rPr lang="en-IN" dirty="0">
                <a:hlinkClick r:id="rId3" tooltip="https://liveexample.pearsoncmg.com/html/GuessNumberUsingBreak.html"/>
              </a:rPr>
              <a:t>GuessNumberUsingBreak</a:t>
            </a:r>
          </a:p>
        </p:txBody>
      </p:sp>
    </p:spTree>
    <p:extLst>
      <p:ext uri="{BB962C8B-B14F-4D97-AF65-F5344CB8AC3E}">
        <p14:creationId xmlns:p14="http://schemas.microsoft.com/office/powerpoint/2010/main" val="18087665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D0D27-A5E1-4422-8848-5FAD68CF7814}"/>
              </a:ext>
            </a:extLst>
          </p:cNvPr>
          <p:cNvSpPr>
            <a:spLocks noGrp="1"/>
          </p:cNvSpPr>
          <p:nvPr>
            <p:ph type="title"/>
          </p:nvPr>
        </p:nvSpPr>
        <p:spPr/>
        <p:txBody>
          <a:bodyPr/>
          <a:lstStyle/>
          <a:p>
            <a:r>
              <a:rPr lang="en-IN" dirty="0"/>
              <a:t>Problem: Checking Palindrome</a:t>
            </a:r>
          </a:p>
        </p:txBody>
      </p:sp>
      <p:sp>
        <p:nvSpPr>
          <p:cNvPr id="3" name="Content Placeholder 2">
            <a:extLst>
              <a:ext uri="{FF2B5EF4-FFF2-40B4-BE49-F238E27FC236}">
                <a16:creationId xmlns:a16="http://schemas.microsoft.com/office/drawing/2014/main" id="{A3D02351-E623-4E1A-B382-E46768D7569E}"/>
              </a:ext>
            </a:extLst>
          </p:cNvPr>
          <p:cNvSpPr>
            <a:spLocks noGrp="1"/>
          </p:cNvSpPr>
          <p:nvPr>
            <p:ph sz="quarter" idx="13"/>
          </p:nvPr>
        </p:nvSpPr>
        <p:spPr>
          <a:xfrm>
            <a:off x="457200" y="1552575"/>
            <a:ext cx="8382000" cy="3091995"/>
          </a:xfrm>
        </p:spPr>
        <p:txBody>
          <a:bodyPr lIns="90000" tIns="90000" bIns="0"/>
          <a:lstStyle/>
          <a:p>
            <a:pPr marL="432" indent="0">
              <a:buNone/>
            </a:pPr>
            <a:r>
              <a:rPr lang="en-IN" sz="2000" dirty="0"/>
              <a:t>A string is a palindrome if it reads the same forward and backward. The words “mom,” “dad,” and “noon,” for instance, are all palindromes.</a:t>
            </a:r>
          </a:p>
          <a:p>
            <a:pPr marL="432" indent="0">
              <a:buNone/>
            </a:pPr>
            <a:r>
              <a:rPr lang="en-IN" sz="2000" dirty="0"/>
              <a:t>The problem is to write a program that prompts the user to enter a string and reports whether the string is a palindrome. One solution is to check whether the first character in the string is the same as the last character. If so, check whether the second character is the same as the second-to-last character. This process continues until a mismatch is found or all the characters in the string are checked, except for the middle character if the string has an odd number of characters.</a:t>
            </a:r>
          </a:p>
        </p:txBody>
      </p:sp>
      <p:pic>
        <p:nvPicPr>
          <p:cNvPr id="11" name="Content Placeholder 10" descr="A table shows Checking Palindrome in 1 row and 16 columns. The row is labeled strings reads a, b, c, d, e, f, g, n, h, g, f, e, d, c, b, a,. The first and the last column reads a is label low and high respectively. ">
            <a:extLst>
              <a:ext uri="{FF2B5EF4-FFF2-40B4-BE49-F238E27FC236}">
                <a16:creationId xmlns:a16="http://schemas.microsoft.com/office/drawing/2014/main" id="{41A36093-CE2D-485E-8D52-AE10148DB922}"/>
              </a:ext>
            </a:extLst>
          </p:cNvPr>
          <p:cNvPicPr>
            <a:picLocks noGrp="1" noChangeAspect="1"/>
          </p:cNvPicPr>
          <p:nvPr>
            <p:ph sz="quarter" idx="14"/>
          </p:nvPr>
        </p:nvPicPr>
        <p:blipFill>
          <a:blip r:embed="rId3"/>
          <a:stretch>
            <a:fillRect/>
          </a:stretch>
        </p:blipFill>
        <p:spPr>
          <a:xfrm>
            <a:off x="457200" y="4728324"/>
            <a:ext cx="4930808" cy="893051"/>
          </a:xfrm>
          <a:prstGeom prst="rect">
            <a:avLst/>
          </a:prstGeom>
        </p:spPr>
      </p:pic>
      <p:sp>
        <p:nvSpPr>
          <p:cNvPr id="10" name="Text Placeholder 9">
            <a:extLst>
              <a:ext uri="{FF2B5EF4-FFF2-40B4-BE49-F238E27FC236}">
                <a16:creationId xmlns:a16="http://schemas.microsoft.com/office/drawing/2014/main" id="{7999248E-F189-439D-B65B-AFA710F5BAD4}"/>
              </a:ext>
            </a:extLst>
          </p:cNvPr>
          <p:cNvSpPr>
            <a:spLocks noGrp="1"/>
          </p:cNvSpPr>
          <p:nvPr>
            <p:ph type="body" sz="quarter" idx="20"/>
          </p:nvPr>
        </p:nvSpPr>
        <p:spPr>
          <a:xfrm>
            <a:off x="7126514" y="5679431"/>
            <a:ext cx="1560285" cy="461737"/>
          </a:xfrm>
        </p:spPr>
        <p:txBody>
          <a:bodyPr/>
          <a:lstStyle/>
          <a:p>
            <a:pPr marL="432" indent="0" algn="ctr">
              <a:buNone/>
            </a:pPr>
            <a:r>
              <a:rPr lang="en-IN" sz="2000" dirty="0">
                <a:hlinkClick r:id="rId4" tooltip="https://liveexample.pearsoncmg.com/html/Palindrome.html"/>
              </a:rPr>
              <a:t>Palindrome</a:t>
            </a:r>
          </a:p>
        </p:txBody>
      </p:sp>
    </p:spTree>
    <p:extLst>
      <p:ext uri="{BB962C8B-B14F-4D97-AF65-F5344CB8AC3E}">
        <p14:creationId xmlns:p14="http://schemas.microsoft.com/office/powerpoint/2010/main" val="14064521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4530-9F0B-4927-8572-9F702792038D}"/>
              </a:ext>
            </a:extLst>
          </p:cNvPr>
          <p:cNvSpPr>
            <a:spLocks noGrp="1"/>
          </p:cNvSpPr>
          <p:nvPr>
            <p:ph type="title"/>
          </p:nvPr>
        </p:nvSpPr>
        <p:spPr/>
        <p:txBody>
          <a:bodyPr/>
          <a:lstStyle/>
          <a:p>
            <a:r>
              <a:rPr lang="en-IN" sz="3200" dirty="0"/>
              <a:t>Problem: Displaying Prime Numbers</a:t>
            </a:r>
          </a:p>
        </p:txBody>
      </p:sp>
      <p:sp>
        <p:nvSpPr>
          <p:cNvPr id="3" name="Content Placeholder 2">
            <a:extLst>
              <a:ext uri="{FF2B5EF4-FFF2-40B4-BE49-F238E27FC236}">
                <a16:creationId xmlns:a16="http://schemas.microsoft.com/office/drawing/2014/main" id="{298BA92E-5B65-4CED-8D90-A15203AC6983}"/>
              </a:ext>
            </a:extLst>
          </p:cNvPr>
          <p:cNvSpPr>
            <a:spLocks noGrp="1"/>
          </p:cNvSpPr>
          <p:nvPr>
            <p:ph sz="quarter" idx="13"/>
          </p:nvPr>
        </p:nvSpPr>
        <p:spPr>
          <a:xfrm>
            <a:off x="457200" y="1552576"/>
            <a:ext cx="8229600" cy="4209596"/>
          </a:xfrm>
        </p:spPr>
        <p:txBody>
          <a:bodyPr/>
          <a:lstStyle/>
          <a:p>
            <a:pPr marL="432" indent="0">
              <a:spcBef>
                <a:spcPts val="600"/>
              </a:spcBef>
              <a:buNone/>
            </a:pPr>
            <a:r>
              <a:rPr lang="en-IN" sz="2200" dirty="0"/>
              <a:t>Problem: Write a program that displays the first 50 prime numbers in five lines, each of which contains 10 numbers. An integer greater than 1 is </a:t>
            </a:r>
            <a:r>
              <a:rPr lang="en-IN" sz="2200" b="1" dirty="0"/>
              <a:t>prime</a:t>
            </a:r>
            <a:r>
              <a:rPr lang="en-IN" sz="2200" dirty="0"/>
              <a:t> if its only positive divisor is 1 or itself. For example, 2, 3, 5, and 7 are prime numbers, but 4, 6, 8, and 9 are not.</a:t>
            </a:r>
          </a:p>
          <a:p>
            <a:pPr marL="432" indent="0">
              <a:spcBef>
                <a:spcPts val="600"/>
              </a:spcBef>
              <a:buNone/>
            </a:pPr>
            <a:r>
              <a:rPr lang="en-IN" sz="2200" dirty="0"/>
              <a:t>Solution: The problem can be broken into the following tasks:</a:t>
            </a:r>
          </a:p>
          <a:p>
            <a:pPr>
              <a:spcBef>
                <a:spcPts val="600"/>
              </a:spcBef>
            </a:pPr>
            <a:r>
              <a:rPr lang="en-IN" sz="2200" dirty="0"/>
              <a:t>For number = 2, 3, 4, 5, 6, ..., test whether the number is prime.</a:t>
            </a:r>
          </a:p>
          <a:p>
            <a:pPr>
              <a:spcBef>
                <a:spcPts val="600"/>
              </a:spcBef>
            </a:pPr>
            <a:r>
              <a:rPr lang="en-IN" sz="2200" dirty="0"/>
              <a:t>Determine whether a given number is prime.</a:t>
            </a:r>
          </a:p>
          <a:p>
            <a:pPr>
              <a:spcBef>
                <a:spcPts val="600"/>
              </a:spcBef>
            </a:pPr>
            <a:r>
              <a:rPr lang="en-IN" sz="2200" dirty="0"/>
              <a:t>Count the prime numbers.</a:t>
            </a:r>
          </a:p>
          <a:p>
            <a:pPr>
              <a:spcBef>
                <a:spcPts val="600"/>
              </a:spcBef>
            </a:pPr>
            <a:r>
              <a:rPr lang="en-IN" sz="2200" dirty="0"/>
              <a:t>Print each prime number, and print 10 numbers per line.</a:t>
            </a:r>
          </a:p>
        </p:txBody>
      </p:sp>
      <p:sp>
        <p:nvSpPr>
          <p:cNvPr id="10" name="Text Placeholder 9">
            <a:extLst>
              <a:ext uri="{FF2B5EF4-FFF2-40B4-BE49-F238E27FC236}">
                <a16:creationId xmlns:a16="http://schemas.microsoft.com/office/drawing/2014/main" id="{7BF8F38B-EAA9-44B0-B952-DA3B695D69A1}"/>
              </a:ext>
            </a:extLst>
          </p:cNvPr>
          <p:cNvSpPr>
            <a:spLocks noGrp="1"/>
          </p:cNvSpPr>
          <p:nvPr>
            <p:ph type="body" sz="quarter" idx="20"/>
          </p:nvPr>
        </p:nvSpPr>
        <p:spPr>
          <a:xfrm>
            <a:off x="6618514" y="5832356"/>
            <a:ext cx="2068286" cy="506360"/>
          </a:xfrm>
        </p:spPr>
        <p:txBody>
          <a:bodyPr/>
          <a:lstStyle/>
          <a:p>
            <a:pPr marL="432" indent="0" algn="ctr">
              <a:buNone/>
            </a:pPr>
            <a:r>
              <a:rPr lang="en-IN" dirty="0">
                <a:hlinkClick r:id="rId3" tooltip="https://liveexample.pearsoncmg.com/html/PrimeNumber.html"/>
              </a:rPr>
              <a:t>PrimeNumber</a:t>
            </a:r>
          </a:p>
        </p:txBody>
      </p:sp>
    </p:spTree>
    <p:extLst>
      <p:ext uri="{BB962C8B-B14F-4D97-AF65-F5344CB8AC3E}">
        <p14:creationId xmlns:p14="http://schemas.microsoft.com/office/powerpoint/2010/main" val="30458962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D6D03-C1A6-4FF4-876F-21A553523AF9}"/>
              </a:ext>
            </a:extLst>
          </p:cNvPr>
          <p:cNvSpPr>
            <a:spLocks noGrp="1"/>
          </p:cNvSpPr>
          <p:nvPr>
            <p:ph type="title"/>
          </p:nvPr>
        </p:nvSpPr>
        <p:spPr/>
        <p:txBody>
          <a:bodyPr/>
          <a:lstStyle/>
          <a:p>
            <a:r>
              <a:rPr lang="en-IN" dirty="0"/>
              <a:t>Debugging Loops in I</a:t>
            </a:r>
            <a:r>
              <a:rPr lang="en-IN" sz="100" dirty="0"/>
              <a:t> </a:t>
            </a:r>
            <a:r>
              <a:rPr lang="en-IN" dirty="0"/>
              <a:t>D</a:t>
            </a:r>
            <a:r>
              <a:rPr lang="en-IN" sz="100" dirty="0"/>
              <a:t> </a:t>
            </a:r>
            <a:r>
              <a:rPr lang="en-IN" dirty="0"/>
              <a:t>E Tools</a:t>
            </a:r>
          </a:p>
        </p:txBody>
      </p:sp>
      <p:sp>
        <p:nvSpPr>
          <p:cNvPr id="3" name="Content Placeholder 2">
            <a:extLst>
              <a:ext uri="{FF2B5EF4-FFF2-40B4-BE49-F238E27FC236}">
                <a16:creationId xmlns:a16="http://schemas.microsoft.com/office/drawing/2014/main" id="{BD14AD9F-FB2C-4C0D-A21A-83624ED50B05}"/>
              </a:ext>
            </a:extLst>
          </p:cNvPr>
          <p:cNvSpPr>
            <a:spLocks noGrp="1"/>
          </p:cNvSpPr>
          <p:nvPr>
            <p:ph sz="quarter" idx="13"/>
          </p:nvPr>
        </p:nvSpPr>
        <p:spPr>
          <a:xfrm>
            <a:off x="457200" y="1554920"/>
            <a:ext cx="4769707" cy="535137"/>
          </a:xfrm>
        </p:spPr>
        <p:txBody>
          <a:bodyPr tIns="90000" rIns="0" bIns="90000"/>
          <a:lstStyle/>
          <a:p>
            <a:pPr>
              <a:spcBef>
                <a:spcPct val="0"/>
              </a:spcBef>
              <a:buClrTx/>
              <a:buSzTx/>
              <a:buFontTx/>
              <a:buNone/>
            </a:pPr>
            <a:r>
              <a:rPr lang="en-US" altLang="en-US" dirty="0"/>
              <a:t>Supplements II.C, II.E, and II.G.</a:t>
            </a:r>
          </a:p>
        </p:txBody>
      </p:sp>
    </p:spTree>
    <p:extLst>
      <p:ext uri="{BB962C8B-B14F-4D97-AF65-F5344CB8AC3E}">
        <p14:creationId xmlns:p14="http://schemas.microsoft.com/office/powerpoint/2010/main" val="30668084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5" name="Title 4">
            <a:extLst>
              <a:ext uri="{FF2B5EF4-FFF2-40B4-BE49-F238E27FC236}">
                <a16:creationId xmlns:a16="http://schemas.microsoft.com/office/drawing/2014/main" id="{E47FF819-0D5D-491A-BF8F-B42813E7390C}"/>
              </a:ext>
            </a:extLst>
          </p:cNvPr>
          <p:cNvSpPr>
            <a:spLocks noGrp="1"/>
          </p:cNvSpPr>
          <p:nvPr>
            <p:ph type="title"/>
          </p:nvPr>
        </p:nvSpPr>
        <p:spPr/>
        <p:txBody>
          <a:bodyPr/>
          <a:lstStyle/>
          <a:p>
            <a:r>
              <a:rPr lang="en-US" dirty="0"/>
              <a:t>Copyright</a:t>
            </a:r>
          </a:p>
        </p:txBody>
      </p:sp>
      <p:pic>
        <p:nvPicPr>
          <p:cNvPr id="7" name="Graphic 6" descr="Warning">
            <a:extLst>
              <a:ext uri="{FF2B5EF4-FFF2-40B4-BE49-F238E27FC236}">
                <a16:creationId xmlns:a16="http://schemas.microsoft.com/office/drawing/2014/main" id="{C06FB2D2-3F36-42C9-A5A6-B6234DC54C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184" y="2317359"/>
            <a:ext cx="1277815" cy="1434026"/>
          </a:xfrm>
          <a:prstGeom prst="rect">
            <a:avLst/>
          </a:prstGeom>
        </p:spPr>
      </p:pic>
      <p:sp>
        <p:nvSpPr>
          <p:cNvPr id="2" name="Text Placeholder 1">
            <a:extLst>
              <a:ext uri="{FF2B5EF4-FFF2-40B4-BE49-F238E27FC236}">
                <a16:creationId xmlns:a16="http://schemas.microsoft.com/office/drawing/2014/main" id="{AD5FAE7B-F718-4307-B112-AD6256157E8F}"/>
              </a:ext>
            </a:extLst>
          </p:cNvPr>
          <p:cNvSpPr>
            <a:spLocks noGrp="1"/>
          </p:cNvSpPr>
          <p:nvPr>
            <p:ph type="body" idx="4294967295"/>
          </p:nvPr>
        </p:nvSpPr>
        <p:spPr>
          <a:xfrm>
            <a:off x="1606061" y="1852246"/>
            <a:ext cx="6858001" cy="2854836"/>
          </a:xfrm>
          <a:ln/>
        </p:spPr>
        <p:style>
          <a:lnRef idx="2">
            <a:schemeClr val="dk1"/>
          </a:lnRef>
          <a:fillRef idx="1">
            <a:schemeClr val="lt1"/>
          </a:fillRef>
          <a:effectRef idx="0">
            <a:schemeClr val="dk1"/>
          </a:effectRef>
          <a:fontRef idx="minor">
            <a:schemeClr val="dk1"/>
          </a:fontRef>
        </p:style>
        <p:txBody>
          <a:bodyPr lIns="182880" tIns="182880" rIns="182880" bIns="182880" anchor="ctr"/>
          <a:lstStyle/>
          <a:p>
            <a:pPr marL="101600" indent="0">
              <a:buNone/>
            </a:pPr>
            <a:r>
              <a:rPr lang="en-US" b="1" dirty="0"/>
              <a:t>This work is protected by United States copyright laws and is</a:t>
            </a:r>
            <a:r>
              <a:rPr lang="en-US" b="1" baseline="0" dirty="0"/>
              <a:t> </a:t>
            </a:r>
            <a:r>
              <a:rPr lang="en-US" b="1" dirty="0"/>
              <a:t>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D8C1C-C978-48C0-B58A-38E3458C73D0}"/>
              </a:ext>
            </a:extLst>
          </p:cNvPr>
          <p:cNvSpPr>
            <a:spLocks noGrp="1"/>
          </p:cNvSpPr>
          <p:nvPr>
            <p:ph type="title"/>
          </p:nvPr>
        </p:nvSpPr>
        <p:spPr/>
        <p:txBody>
          <a:bodyPr/>
          <a:lstStyle/>
          <a:p>
            <a:r>
              <a:rPr lang="en-IN" dirty="0"/>
              <a:t>Objectives </a:t>
            </a:r>
            <a:r>
              <a:rPr lang="en-IN" sz="2000" b="0" dirty="0"/>
              <a:t>(2 of 2)</a:t>
            </a:r>
            <a:endParaRPr lang="en-IN" b="0" dirty="0"/>
          </a:p>
        </p:txBody>
      </p:sp>
      <p:sp>
        <p:nvSpPr>
          <p:cNvPr id="3" name="Content Placeholder 2">
            <a:extLst>
              <a:ext uri="{FF2B5EF4-FFF2-40B4-BE49-F238E27FC236}">
                <a16:creationId xmlns:a16="http://schemas.microsoft.com/office/drawing/2014/main" id="{CA4F92A2-3B4B-4CCE-A619-D13511CCB11C}"/>
              </a:ext>
            </a:extLst>
          </p:cNvPr>
          <p:cNvSpPr>
            <a:spLocks noGrp="1"/>
          </p:cNvSpPr>
          <p:nvPr>
            <p:ph sz="quarter" idx="13"/>
          </p:nvPr>
        </p:nvSpPr>
        <p:spPr>
          <a:xfrm>
            <a:off x="457199" y="1554920"/>
            <a:ext cx="8529145" cy="4782818"/>
          </a:xfrm>
        </p:spPr>
        <p:txBody>
          <a:bodyPr/>
          <a:lstStyle/>
          <a:p>
            <a:pPr marL="432" indent="0">
              <a:buNone/>
            </a:pPr>
            <a:r>
              <a:rPr lang="en-IN" b="1" dirty="0">
                <a:solidFill>
                  <a:srgbClr val="007FA3"/>
                </a:solidFill>
              </a:rPr>
              <a:t>5.7</a:t>
            </a:r>
            <a:r>
              <a:rPr lang="en-IN" dirty="0"/>
              <a:t> To discover the similarities and differences of three types of loop statements (§5.5).</a:t>
            </a:r>
          </a:p>
          <a:p>
            <a:pPr marL="432" indent="0">
              <a:buNone/>
            </a:pPr>
            <a:r>
              <a:rPr lang="en-IN" b="1" dirty="0">
                <a:solidFill>
                  <a:srgbClr val="007FA3"/>
                </a:solidFill>
              </a:rPr>
              <a:t>5.8</a:t>
            </a:r>
            <a:r>
              <a:rPr lang="en-IN" dirty="0"/>
              <a:t> To write nested loops (§5.6).</a:t>
            </a:r>
          </a:p>
          <a:p>
            <a:pPr marL="432" indent="0">
              <a:buNone/>
            </a:pPr>
            <a:r>
              <a:rPr lang="en-IN" b="1" dirty="0">
                <a:solidFill>
                  <a:srgbClr val="007FA3"/>
                </a:solidFill>
              </a:rPr>
              <a:t>5.9</a:t>
            </a:r>
            <a:r>
              <a:rPr lang="en-IN" dirty="0"/>
              <a:t> To learn the techniques for minimizing numerical errors (§5.7).</a:t>
            </a:r>
          </a:p>
          <a:p>
            <a:pPr marL="432" indent="0">
              <a:buNone/>
            </a:pPr>
            <a:r>
              <a:rPr lang="en-IN" b="1" dirty="0">
                <a:solidFill>
                  <a:srgbClr val="007FA3"/>
                </a:solidFill>
              </a:rPr>
              <a:t>5.10</a:t>
            </a:r>
            <a:r>
              <a:rPr lang="en-IN" dirty="0"/>
              <a:t> To learn loops from a variety of examples (</a:t>
            </a:r>
            <a:r>
              <a:rPr lang="en-IN" b="1" dirty="0"/>
              <a:t>G</a:t>
            </a:r>
            <a:r>
              <a:rPr lang="en-IN" sz="100" b="1" dirty="0"/>
              <a:t> </a:t>
            </a:r>
            <a:r>
              <a:rPr lang="en-IN" b="1" dirty="0"/>
              <a:t>C</a:t>
            </a:r>
            <a:r>
              <a:rPr lang="en-IN" sz="100" b="1" dirty="0"/>
              <a:t> </a:t>
            </a:r>
            <a:r>
              <a:rPr lang="en-IN" b="1" dirty="0"/>
              <a:t>D</a:t>
            </a:r>
            <a:r>
              <a:rPr lang="en-IN" dirty="0"/>
              <a:t>, </a:t>
            </a:r>
            <a:r>
              <a:rPr lang="en-IN" b="1" dirty="0"/>
              <a:t>FutureTuition</a:t>
            </a:r>
            <a:r>
              <a:rPr lang="en-IN" dirty="0"/>
              <a:t>, </a:t>
            </a:r>
            <a:r>
              <a:rPr lang="en-IN" b="1" dirty="0"/>
              <a:t>Dec2Hex</a:t>
            </a:r>
            <a:r>
              <a:rPr lang="en-IN" dirty="0"/>
              <a:t>) (§5.8).</a:t>
            </a:r>
          </a:p>
          <a:p>
            <a:pPr marL="432" indent="0">
              <a:buNone/>
            </a:pPr>
            <a:r>
              <a:rPr lang="en-IN" b="1" dirty="0">
                <a:solidFill>
                  <a:srgbClr val="007FA3"/>
                </a:solidFill>
              </a:rPr>
              <a:t>5.11</a:t>
            </a:r>
            <a:r>
              <a:rPr lang="en-IN" dirty="0"/>
              <a:t> To implement program control with </a:t>
            </a:r>
            <a:r>
              <a:rPr lang="en-IN" b="1" dirty="0"/>
              <a:t>break</a:t>
            </a:r>
            <a:r>
              <a:rPr lang="en-IN" dirty="0"/>
              <a:t> and </a:t>
            </a:r>
            <a:r>
              <a:rPr lang="en-IN" b="1" dirty="0"/>
              <a:t>continue</a:t>
            </a:r>
            <a:r>
              <a:rPr lang="en-IN" dirty="0"/>
              <a:t> (§5.9).</a:t>
            </a:r>
          </a:p>
          <a:p>
            <a:pPr marL="432" indent="0">
              <a:buNone/>
            </a:pPr>
            <a:r>
              <a:rPr lang="en-IN" b="1" dirty="0">
                <a:solidFill>
                  <a:srgbClr val="007FA3"/>
                </a:solidFill>
              </a:rPr>
              <a:t>5.12</a:t>
            </a:r>
            <a:r>
              <a:rPr lang="en-IN" dirty="0"/>
              <a:t> To write a program that displays prime numbers (§5.11).</a:t>
            </a:r>
          </a:p>
        </p:txBody>
      </p:sp>
    </p:spTree>
    <p:extLst>
      <p:ext uri="{BB962C8B-B14F-4D97-AF65-F5344CB8AC3E}">
        <p14:creationId xmlns:p14="http://schemas.microsoft.com/office/powerpoint/2010/main" val="3036668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9BE2B-399C-4F28-BEF7-08E383A6313A}"/>
              </a:ext>
            </a:extLst>
          </p:cNvPr>
          <p:cNvSpPr>
            <a:spLocks noGrp="1"/>
          </p:cNvSpPr>
          <p:nvPr>
            <p:ph type="title"/>
          </p:nvPr>
        </p:nvSpPr>
        <p:spPr/>
        <p:txBody>
          <a:bodyPr/>
          <a:lstStyle/>
          <a:p>
            <a:r>
              <a:rPr lang="en-IN" dirty="0">
                <a:latin typeface="Courier New" panose="02070309020205020404" pitchFamily="49" charset="0"/>
                <a:cs typeface="Courier New" panose="02070309020205020404" pitchFamily="49" charset="0"/>
              </a:rPr>
              <a:t>while</a:t>
            </a:r>
            <a:r>
              <a:rPr lang="en-IN" dirty="0"/>
              <a:t> Loop Flow Chart</a:t>
            </a:r>
          </a:p>
        </p:txBody>
      </p:sp>
      <p:pic>
        <p:nvPicPr>
          <p:cNvPr id="5" name="Content Placeholder 4" descr="An arrow extends from Statement(s) to a flow chart that shows loop-continuation-condition. For long description in Notes pane, press F6.">
            <a:extLst>
              <a:ext uri="{FF2B5EF4-FFF2-40B4-BE49-F238E27FC236}">
                <a16:creationId xmlns:a16="http://schemas.microsoft.com/office/drawing/2014/main" id="{ECD3774E-3598-40D1-B253-1BCC29142719}"/>
              </a:ext>
            </a:extLst>
          </p:cNvPr>
          <p:cNvPicPr>
            <a:picLocks noGrp="1" noChangeAspect="1"/>
          </p:cNvPicPr>
          <p:nvPr>
            <p:ph sz="quarter" idx="13"/>
          </p:nvPr>
        </p:nvPicPr>
        <p:blipFill>
          <a:blip r:embed="rId3"/>
          <a:stretch>
            <a:fillRect/>
          </a:stretch>
        </p:blipFill>
        <p:spPr>
          <a:xfrm>
            <a:off x="487632" y="1552575"/>
            <a:ext cx="3931698" cy="4438650"/>
          </a:xfrm>
          <a:prstGeom prst="rect">
            <a:avLst/>
          </a:prstGeom>
        </p:spPr>
      </p:pic>
      <p:pic>
        <p:nvPicPr>
          <p:cNvPr id="6" name="Content Placeholder 5" descr="An arrow extends from System out println to a flow chart that shows Welcome to Java.  For long description in Notes pane, press F6.">
            <a:extLst>
              <a:ext uri="{FF2B5EF4-FFF2-40B4-BE49-F238E27FC236}">
                <a16:creationId xmlns:a16="http://schemas.microsoft.com/office/drawing/2014/main" id="{E501A8A2-D3DF-4AEA-AB4F-859EFFC4B691}"/>
              </a:ext>
            </a:extLst>
          </p:cNvPr>
          <p:cNvPicPr>
            <a:picLocks noGrp="1" noChangeAspect="1"/>
          </p:cNvPicPr>
          <p:nvPr>
            <p:ph sz="quarter" idx="14"/>
          </p:nvPr>
        </p:nvPicPr>
        <p:blipFill>
          <a:blip r:embed="rId4"/>
          <a:stretch>
            <a:fillRect/>
          </a:stretch>
        </p:blipFill>
        <p:spPr>
          <a:xfrm>
            <a:off x="4654113" y="1541050"/>
            <a:ext cx="4072813" cy="4461701"/>
          </a:xfrm>
          <a:prstGeom prst="rect">
            <a:avLst/>
          </a:prstGeom>
        </p:spPr>
      </p:pic>
    </p:spTree>
    <p:extLst>
      <p:ext uri="{BB962C8B-B14F-4D97-AF65-F5344CB8AC3E}">
        <p14:creationId xmlns:p14="http://schemas.microsoft.com/office/powerpoint/2010/main" val="2710314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61479-E87A-45B2-B700-9796358243DA}"/>
              </a:ext>
            </a:extLst>
          </p:cNvPr>
          <p:cNvSpPr>
            <a:spLocks noGrp="1"/>
          </p:cNvSpPr>
          <p:nvPr>
            <p:ph type="title"/>
          </p:nvPr>
        </p:nvSpPr>
        <p:spPr/>
        <p:txBody>
          <a:bodyPr/>
          <a:lstStyle/>
          <a:p>
            <a:r>
              <a:rPr lang="en-IN" dirty="0"/>
              <a:t>Trace while Loop </a:t>
            </a:r>
            <a:r>
              <a:rPr lang="en-IN" sz="2000" b="0" dirty="0"/>
              <a:t>(1 of 9)</a:t>
            </a:r>
            <a:endParaRPr lang="en-IN" b="0" dirty="0"/>
          </a:p>
        </p:txBody>
      </p:sp>
      <p:pic>
        <p:nvPicPr>
          <p:cNvPr id="7" name="Content Placeholder 6" descr="An arrow labeled Initialize count points to int count = 0 semicolon.">
            <a:extLst>
              <a:ext uri="{FF2B5EF4-FFF2-40B4-BE49-F238E27FC236}">
                <a16:creationId xmlns:a16="http://schemas.microsoft.com/office/drawing/2014/main" id="{7C266920-F805-4D84-9E9B-BED96340E97E}"/>
              </a:ext>
            </a:extLst>
          </p:cNvPr>
          <p:cNvPicPr>
            <a:picLocks noGrp="1" noChangeAspect="1"/>
          </p:cNvPicPr>
          <p:nvPr>
            <p:ph sz="quarter" idx="13"/>
          </p:nvPr>
        </p:nvPicPr>
        <p:blipFill>
          <a:blip r:embed="rId2"/>
          <a:stretch>
            <a:fillRect/>
          </a:stretch>
        </p:blipFill>
        <p:spPr>
          <a:xfrm>
            <a:off x="457200" y="2073286"/>
            <a:ext cx="8232775" cy="2711427"/>
          </a:xfrm>
          <a:prstGeom prst="rect">
            <a:avLst/>
          </a:prstGeom>
        </p:spPr>
      </p:pic>
    </p:spTree>
    <p:extLst>
      <p:ext uri="{BB962C8B-B14F-4D97-AF65-F5344CB8AC3E}">
        <p14:creationId xmlns:p14="http://schemas.microsoft.com/office/powerpoint/2010/main" val="3307322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61479-E87A-45B2-B700-9796358243DA}"/>
              </a:ext>
            </a:extLst>
          </p:cNvPr>
          <p:cNvSpPr>
            <a:spLocks noGrp="1"/>
          </p:cNvSpPr>
          <p:nvPr>
            <p:ph type="title"/>
          </p:nvPr>
        </p:nvSpPr>
        <p:spPr/>
        <p:txBody>
          <a:bodyPr/>
          <a:lstStyle/>
          <a:p>
            <a:r>
              <a:rPr lang="en-IN" dirty="0"/>
              <a:t>Trace while Loop </a:t>
            </a:r>
            <a:r>
              <a:rPr lang="en-IN" sz="2000" b="0" dirty="0"/>
              <a:t>(2 of 9)</a:t>
            </a:r>
            <a:endParaRPr lang="en-IN" b="0" dirty="0"/>
          </a:p>
        </p:txBody>
      </p:sp>
      <p:pic>
        <p:nvPicPr>
          <p:cNvPr id="9" name="Content Placeholder 8" descr="An arrow labeled opening parenthesis count less than 2 closing parenthesis is true points to while opening parenthesis count less than 2 closing parenthesis opening braces.">
            <a:extLst>
              <a:ext uri="{FF2B5EF4-FFF2-40B4-BE49-F238E27FC236}">
                <a16:creationId xmlns:a16="http://schemas.microsoft.com/office/drawing/2014/main" id="{D3FC8FE4-16AA-46F0-BB9F-11ECB06F730F}"/>
              </a:ext>
            </a:extLst>
          </p:cNvPr>
          <p:cNvPicPr>
            <a:picLocks noGrp="1" noChangeAspect="1"/>
          </p:cNvPicPr>
          <p:nvPr>
            <p:ph sz="quarter" idx="13"/>
          </p:nvPr>
        </p:nvPicPr>
        <p:blipFill>
          <a:blip r:embed="rId2"/>
          <a:stretch>
            <a:fillRect/>
          </a:stretch>
        </p:blipFill>
        <p:spPr>
          <a:xfrm>
            <a:off x="457200" y="2073286"/>
            <a:ext cx="8232775" cy="2711427"/>
          </a:xfrm>
          <a:prstGeom prst="rect">
            <a:avLst/>
          </a:prstGeom>
        </p:spPr>
      </p:pic>
    </p:spTree>
    <p:extLst>
      <p:ext uri="{BB962C8B-B14F-4D97-AF65-F5344CB8AC3E}">
        <p14:creationId xmlns:p14="http://schemas.microsoft.com/office/powerpoint/2010/main" val="1365015498"/>
      </p:ext>
    </p:extLst>
  </p:cSld>
  <p:clrMapOvr>
    <a:masterClrMapping/>
  </p:clrMapOvr>
</p:sld>
</file>

<file path=ppt/theme/theme1.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D90B95B22DD945BDFF45EB84A5E21C" ma:contentTypeVersion="11" ma:contentTypeDescription="Create a new document." ma:contentTypeScope="" ma:versionID="d64c759ff087fb2f361248d72b503ae0">
  <xsd:schema xmlns:xsd="http://www.w3.org/2001/XMLSchema" xmlns:xs="http://www.w3.org/2001/XMLSchema" xmlns:p="http://schemas.microsoft.com/office/2006/metadata/properties" xmlns:ns2="7c1bd8dc-4e40-424f-a15f-9ffcd522197f" xmlns:ns3="6125ffc9-2c56-435e-8267-1393444907b2" targetNamespace="http://schemas.microsoft.com/office/2006/metadata/properties" ma:root="true" ma:fieldsID="7322cfddf5e3a731f65b591fdc9947f5" ns2:_="" ns3:_="">
    <xsd:import namespace="7c1bd8dc-4e40-424f-a15f-9ffcd522197f"/>
    <xsd:import namespace="6125ffc9-2c56-435e-8267-1393444907b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1bd8dc-4e40-424f-a15f-9ffcd522197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25ffc9-2c56-435e-8267-1393444907b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E59B86F-3198-4BDD-A4C5-CFF3A1CA0012}"/>
</file>

<file path=customXml/itemProps2.xml><?xml version="1.0" encoding="utf-8"?>
<ds:datastoreItem xmlns:ds="http://schemas.openxmlformats.org/officeDocument/2006/customXml" ds:itemID="{92FCE272-0975-4678-90F9-4262394E6905}"/>
</file>

<file path=customXml/itemProps3.xml><?xml version="1.0" encoding="utf-8"?>
<ds:datastoreItem xmlns:ds="http://schemas.openxmlformats.org/officeDocument/2006/customXml" ds:itemID="{D30557E0-A94A-4A9F-9245-F10F47A9931D}"/>
</file>

<file path=docProps/app.xml><?xml version="1.0" encoding="utf-8"?>
<Properties xmlns="http://schemas.openxmlformats.org/officeDocument/2006/extended-properties" xmlns:vt="http://schemas.openxmlformats.org/officeDocument/2006/docPropsVTypes">
  <TotalTime>146345</TotalTime>
  <Words>3098</Words>
  <Application>Microsoft Office PowerPoint</Application>
  <PresentationFormat>On-screen Show (4:3)</PresentationFormat>
  <Paragraphs>231</Paragraphs>
  <Slides>54</Slides>
  <Notes>22</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54</vt:i4>
      </vt:variant>
    </vt:vector>
  </HeadingPairs>
  <TitlesOfParts>
    <vt:vector size="62" baseType="lpstr">
      <vt:lpstr>Arial</vt:lpstr>
      <vt:lpstr>Verdana</vt:lpstr>
      <vt:lpstr>Noto Sans Symbols</vt:lpstr>
      <vt:lpstr>Times New Roman</vt:lpstr>
      <vt:lpstr>Courier New</vt:lpstr>
      <vt:lpstr>USHE</vt:lpstr>
      <vt:lpstr>USHE_slide options</vt:lpstr>
      <vt:lpstr>Equation</vt:lpstr>
      <vt:lpstr>Introduction to Java Programming and Data Structures</vt:lpstr>
      <vt:lpstr>Motivations</vt:lpstr>
      <vt:lpstr>Opening Problem</vt:lpstr>
      <vt:lpstr>Introducing while Loops</vt:lpstr>
      <vt:lpstr>Objectives (1 of 2)</vt:lpstr>
      <vt:lpstr>Objectives (2 of 2)</vt:lpstr>
      <vt:lpstr>while Loop Flow Chart</vt:lpstr>
      <vt:lpstr>Trace while Loop (1 of 9)</vt:lpstr>
      <vt:lpstr>Trace while Loop (2 of 9)</vt:lpstr>
      <vt:lpstr>Trace while Loop (3 of 9)</vt:lpstr>
      <vt:lpstr>Trace while Loop (4 of 9)</vt:lpstr>
      <vt:lpstr>Trace while Loop (5 of 9)</vt:lpstr>
      <vt:lpstr>Trace while Loop (6 of 9)</vt:lpstr>
      <vt:lpstr>Trace while Loop (7 of 9)</vt:lpstr>
      <vt:lpstr>Trace while Loop (8 of 9)</vt:lpstr>
      <vt:lpstr>Trace while Loop (9 of 9)</vt:lpstr>
      <vt:lpstr>Problem: Repeat Addition Until Correct</vt:lpstr>
      <vt:lpstr>Problem: Guessing Numbers</vt:lpstr>
      <vt:lpstr>Problem: An Advanced Math Learning Tool</vt:lpstr>
      <vt:lpstr>Ending a Loop with a Sentinel Value</vt:lpstr>
      <vt:lpstr>Caution (1 of 3)</vt:lpstr>
      <vt:lpstr>do-while Loop</vt:lpstr>
      <vt:lpstr>for Loops</vt:lpstr>
      <vt:lpstr>Trace for Loop (1 to 10)</vt:lpstr>
      <vt:lpstr>Trace for Loop (2 to 10)</vt:lpstr>
      <vt:lpstr>Trace for Loop (3 to 10)</vt:lpstr>
      <vt:lpstr>Trace for Loop (4 to 10)</vt:lpstr>
      <vt:lpstr>Trace for Loop (5 to 10)</vt:lpstr>
      <vt:lpstr>Trace for Loop (6 to 10)</vt:lpstr>
      <vt:lpstr>Trace for Loop (7 to 10)</vt:lpstr>
      <vt:lpstr>Trace for Loop (8 to 10)</vt:lpstr>
      <vt:lpstr>Trace for Loop (9 to 10)</vt:lpstr>
      <vt:lpstr>Trace for Loop (10 to 10)</vt:lpstr>
      <vt:lpstr>Note (1 of 2)</vt:lpstr>
      <vt:lpstr>Note (2 of 2)</vt:lpstr>
      <vt:lpstr>Caution (2 of 3)</vt:lpstr>
      <vt:lpstr>Caution (3 of 3)</vt:lpstr>
      <vt:lpstr>Which Loop to Use?</vt:lpstr>
      <vt:lpstr>Recommendations</vt:lpstr>
      <vt:lpstr>Nested Loops</vt:lpstr>
      <vt:lpstr>Minimizing Numerical Errors</vt:lpstr>
      <vt:lpstr>Problem: Finding the Greatest Common Divisor</vt:lpstr>
      <vt:lpstr>Problem: Predicting the Future Tuition</vt:lpstr>
      <vt:lpstr>Problem: Predicating the Future Tuition</vt:lpstr>
      <vt:lpstr>Case Study: Converting Decimals to Hexadecimals</vt:lpstr>
      <vt:lpstr>Problem: Monte Carlo Simulation</vt:lpstr>
      <vt:lpstr>Using break and continue</vt:lpstr>
      <vt:lpstr>break</vt:lpstr>
      <vt:lpstr>continue</vt:lpstr>
      <vt:lpstr>Guessing Number Problem Revisited</vt:lpstr>
      <vt:lpstr>Problem: Checking Palindrome</vt:lpstr>
      <vt:lpstr>Problem: Displaying Prime Numbers</vt:lpstr>
      <vt:lpstr>Debugging Loops in I D E Tools</vt:lpstr>
      <vt:lpstr>Copyright</vt:lpstr>
    </vt:vector>
  </TitlesOfParts>
  <Company>Pearson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Java Programming and Data Structures, Twelfth Edition, Chapter 5, Loops</dc:title>
  <dc:subject>IT</dc:subject>
  <dc:creator>Liang</dc:creator>
  <cp:keywords>Introduction to Java Programming and Data Structures</cp:keywords>
  <dc:description>This deck contains code snippets and symbols, screen reader users may need to increase verbosity levels; Long description alt-text is inserted in the notes pane; This presentation contains the hyperlinks located in Notes Pane.</dc:description>
  <cp:lastModifiedBy>AnnMarie Short</cp:lastModifiedBy>
  <cp:revision>792</cp:revision>
  <dcterms:modified xsi:type="dcterms:W3CDTF">2021-03-23T16:04:11Z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0x01010086D90B95B22DD945BDFF45EB84A5E21C</vt:lpwstr>
  </property>
</Properties>
</file>