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rels" ContentType="application/vnd.openxmlformats-package.relationships+xml"/>
  <Default Extension="wmf" ContentType="image/x-wmf"/>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59" r:id="rId2"/>
  </p:sldMasterIdLst>
  <p:notesMasterIdLst>
    <p:notesMasterId r:id="rId67"/>
  </p:notesMasterIdLst>
  <p:handoutMasterIdLst>
    <p:handoutMasterId r:id="rId68"/>
  </p:handoutMasterIdLst>
  <p:sldIdLst>
    <p:sldId id="330" r:id="rId3"/>
    <p:sldId id="408" r:id="rId4"/>
    <p:sldId id="409" r:id="rId5"/>
    <p:sldId id="410" r:id="rId6"/>
    <p:sldId id="411" r:id="rId7"/>
    <p:sldId id="412" r:id="rId8"/>
    <p:sldId id="413" r:id="rId9"/>
    <p:sldId id="414" r:id="rId10"/>
    <p:sldId id="415" r:id="rId11"/>
    <p:sldId id="416" r:id="rId12"/>
    <p:sldId id="417" r:id="rId13"/>
    <p:sldId id="418" r:id="rId14"/>
    <p:sldId id="419" r:id="rId15"/>
    <p:sldId id="420" r:id="rId16"/>
    <p:sldId id="421" r:id="rId17"/>
    <p:sldId id="422" r:id="rId18"/>
    <p:sldId id="423" r:id="rId19"/>
    <p:sldId id="424" r:id="rId20"/>
    <p:sldId id="425" r:id="rId21"/>
    <p:sldId id="426" r:id="rId22"/>
    <p:sldId id="427" r:id="rId23"/>
    <p:sldId id="428" r:id="rId24"/>
    <p:sldId id="429" r:id="rId25"/>
    <p:sldId id="430" r:id="rId26"/>
    <p:sldId id="431" r:id="rId27"/>
    <p:sldId id="432" r:id="rId28"/>
    <p:sldId id="433" r:id="rId29"/>
    <p:sldId id="434" r:id="rId30"/>
    <p:sldId id="435" r:id="rId31"/>
    <p:sldId id="436" r:id="rId32"/>
    <p:sldId id="437" r:id="rId33"/>
    <p:sldId id="438" r:id="rId34"/>
    <p:sldId id="439" r:id="rId35"/>
    <p:sldId id="440" r:id="rId36"/>
    <p:sldId id="441" r:id="rId37"/>
    <p:sldId id="442" r:id="rId38"/>
    <p:sldId id="443" r:id="rId39"/>
    <p:sldId id="444" r:id="rId40"/>
    <p:sldId id="445" r:id="rId41"/>
    <p:sldId id="446" r:id="rId42"/>
    <p:sldId id="447" r:id="rId43"/>
    <p:sldId id="473" r:id="rId44"/>
    <p:sldId id="449" r:id="rId45"/>
    <p:sldId id="474" r:id="rId46"/>
    <p:sldId id="451" r:id="rId47"/>
    <p:sldId id="452" r:id="rId48"/>
    <p:sldId id="453" r:id="rId49"/>
    <p:sldId id="454" r:id="rId50"/>
    <p:sldId id="455" r:id="rId51"/>
    <p:sldId id="456" r:id="rId52"/>
    <p:sldId id="457" r:id="rId53"/>
    <p:sldId id="458" r:id="rId54"/>
    <p:sldId id="459" r:id="rId55"/>
    <p:sldId id="460" r:id="rId56"/>
    <p:sldId id="472" r:id="rId57"/>
    <p:sldId id="463" r:id="rId58"/>
    <p:sldId id="464" r:id="rId59"/>
    <p:sldId id="465" r:id="rId60"/>
    <p:sldId id="466" r:id="rId61"/>
    <p:sldId id="467" r:id="rId62"/>
    <p:sldId id="468" r:id="rId63"/>
    <p:sldId id="470" r:id="rId64"/>
    <p:sldId id="471" r:id="rId65"/>
    <p:sldId id="298" r:id="rId66"/>
  </p:sldIdLst>
  <p:sldSz cx="9144000" cy="6858000" type="screen4x3"/>
  <p:notesSz cx="6858000" cy="9144000"/>
  <p:embeddedFontLst>
    <p:embeddedFont>
      <p:font typeface="Noto Sans Symbols" panose="020B0604020202020204" charset="0"/>
      <p:regular r:id="rId69"/>
    </p:embeddedFont>
    <p:embeddedFont>
      <p:font typeface="Verdana" panose="020B0604030504040204" pitchFamily="34" charset="0"/>
      <p:regular r:id="rId70"/>
      <p:bold r:id="rId71"/>
      <p:italic r:id="rId72"/>
      <p:boldItalic r:id="rId7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042" userDrawn="1">
          <p15:clr>
            <a:srgbClr val="A4A3A4"/>
          </p15:clr>
        </p15:guide>
        <p15:guide id="3" orient="horz" pos="4178" userDrawn="1">
          <p15:clr>
            <a:srgbClr val="A4A3A4"/>
          </p15:clr>
        </p15:guide>
        <p15:guide id="4" orient="horz" pos="119" userDrawn="1">
          <p15:clr>
            <a:srgbClr val="A4A3A4"/>
          </p15:clr>
        </p15:guide>
        <p15:guide id="5" orient="horz" pos="709" userDrawn="1">
          <p15:clr>
            <a:srgbClr val="A4A3A4"/>
          </p15:clr>
        </p15:guide>
        <p15:guide id="6" orient="horz" pos="1071" userDrawn="1">
          <p15:clr>
            <a:srgbClr val="A4A3A4"/>
          </p15:clr>
        </p15:guide>
        <p15:guide id="7" pos="635" userDrawn="1">
          <p15:clr>
            <a:srgbClr val="A4A3A4"/>
          </p15:clr>
        </p15:guide>
        <p15:guide id="8" pos="272" userDrawn="1">
          <p15:clr>
            <a:srgbClr val="A4A3A4"/>
          </p15:clr>
        </p15:guide>
        <p15:guide id="9" pos="5465" userDrawn="1">
          <p15:clr>
            <a:srgbClr val="A4A3A4"/>
          </p15:clr>
        </p15:guide>
        <p15:guide id="10" orient="horz" pos="98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 id="6" name="AnnMarie Short" initials="AS" lastIdx="35" clrIdx="6">
    <p:extLst>
      <p:ext uri="{19B8F6BF-5375-455C-9EA6-DF929625EA0E}">
        <p15:presenceInfo xmlns:p15="http://schemas.microsoft.com/office/powerpoint/2012/main" userId="5a9a73d1263ca8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3A3A"/>
    <a:srgbClr val="007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71" autoAdjust="0"/>
    <p:restoredTop sz="90834" autoAdjust="0"/>
  </p:normalViewPr>
  <p:slideViewPr>
    <p:cSldViewPr snapToGrid="0" snapToObjects="1">
      <p:cViewPr varScale="1">
        <p:scale>
          <a:sx n="74" d="100"/>
          <a:sy n="74" d="100"/>
        </p:scale>
        <p:origin x="1747" y="77"/>
      </p:cViewPr>
      <p:guideLst>
        <p:guide orient="horz" pos="4042"/>
        <p:guide orient="horz" pos="4178"/>
        <p:guide orient="horz" pos="119"/>
        <p:guide orient="horz" pos="709"/>
        <p:guide orient="horz" pos="1071"/>
        <p:guide pos="635"/>
        <p:guide pos="272"/>
        <p:guide pos="5465"/>
        <p:guide orient="horz" pos="98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3346"/>
    </p:cViewPr>
  </p:sorterViewPr>
  <p:notesViewPr>
    <p:cSldViewPr snapToGrid="0" snapToObjects="1">
      <p:cViewPr varScale="1">
        <p:scale>
          <a:sx n="68" d="100"/>
          <a:sy n="68" d="100"/>
        </p:scale>
        <p:origin x="3060"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handoutMaster" Target="handoutMasters/handoutMaster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commentAuthors" Target="commentAuthors.xml"/><Relationship Id="rId79" Type="http://schemas.openxmlformats.org/officeDocument/2006/relationships/customXml" Target="../customXml/item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font" Target="fonts/font1.fntdata"/><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4.fntdata"/><Relationship Id="rId80" Type="http://schemas.openxmlformats.org/officeDocument/2006/relationships/customXml" Target="../customXml/item2.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font" Target="fonts/font2.fntdata"/><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5.fntdata"/><Relationship Id="rId78" Type="http://schemas.openxmlformats.org/officeDocument/2006/relationships/tableStyles" Target="tableStyles.xml"/><Relationship Id="rId81"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font" Target="fonts/font3.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dirty="0"/>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liveexample.pearsoncmg.com/html/SubtractionQuiz.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liveexample.pearsoncmg.com/html/LeapYear.html"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liveexample.pearsoncmg.com/html/Lottery.html"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liveexample.pearsoncmg.com/html/AdditionQuiz.html"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liveexample.pearsoncmg.com/html/ChineseZodiac.html"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liveexample.pearsoncmg.com/html/SimpleIfDemo.html"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a:solidFill>
                  <a:schemeClr val="dk1"/>
                </a:solidFill>
                <a:latin typeface="Arial"/>
                <a:ea typeface="Arial"/>
                <a:cs typeface="Arial"/>
                <a:sym typeface="Arial"/>
              </a:rPr>
              <a:t>1) MathType Plugin</a:t>
            </a:r>
          </a:p>
          <a:p>
            <a:r>
              <a:rPr lang="en-US" sz="1200" b="0" i="0" u="none" strike="noStrike" kern="1200" cap="none" dirty="0">
                <a:solidFill>
                  <a:schemeClr val="dk1"/>
                </a:solidFill>
                <a:latin typeface="Arial"/>
                <a:ea typeface="Arial"/>
                <a:cs typeface="Arial"/>
                <a:sym typeface="Arial"/>
              </a:rPr>
              <a:t>2) Math Player (free versions available)</a:t>
            </a:r>
          </a:p>
          <a:p>
            <a:r>
              <a:rPr lang="en-US" sz="1200" b="0" i="0" u="none" strike="noStrike" kern="1200" cap="none" dirty="0">
                <a:solidFill>
                  <a:schemeClr val="dk1"/>
                </a:solidFill>
                <a:latin typeface="Arial"/>
                <a:ea typeface="Arial"/>
                <a:cs typeface="Arial"/>
                <a:sym typeface="Arial"/>
              </a:rPr>
              <a:t>3) NVDA Reader (free versions available)</a:t>
            </a:r>
          </a:p>
          <a:p>
            <a:endParaRPr lang="en-US" sz="1200" b="0" i="0" u="none" strike="noStrike" kern="1200" cap="none" dirty="0">
              <a:solidFill>
                <a:schemeClr val="dk1"/>
              </a:solidFill>
              <a:latin typeface="Arial"/>
              <a:cs typeface="Arial"/>
              <a:sym typeface="Arial"/>
            </a:endParaRPr>
          </a:p>
          <a:p>
            <a:r>
              <a:rPr lang="en-US" dirty="0"/>
              <a:t>Slides in this presentation contain hyperlinks. JAWS users should be able to get a list of links by using INSERT+F7</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60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a:t>
            </a:r>
          </a:p>
          <a:p>
            <a:r>
              <a:rPr lang="en-US" dirty="0"/>
              <a:t>if left parenthesis even is equal to true right parenthesis. </a:t>
            </a:r>
          </a:p>
          <a:p>
            <a:r>
              <a:rPr lang="en-US" dirty="0" err="1"/>
              <a:t>System.out.printIn</a:t>
            </a:r>
            <a:r>
              <a:rPr lang="en-US" dirty="0"/>
              <a:t> left parenthesis double quotes It is even. Double quotes right parenthesis;</a:t>
            </a:r>
          </a:p>
          <a:p>
            <a:r>
              <a:rPr lang="en-US" dirty="0"/>
              <a:t>Image b</a:t>
            </a:r>
          </a:p>
          <a:p>
            <a:r>
              <a:rPr lang="en-US" dirty="0"/>
              <a:t>if left parenthesis even right parenthesis</a:t>
            </a:r>
          </a:p>
          <a:p>
            <a:r>
              <a:rPr lang="en-US" dirty="0" err="1"/>
              <a:t>System.out.printIn</a:t>
            </a:r>
            <a:r>
              <a:rPr lang="en-US" dirty="0"/>
              <a:t> left parenthesis double quotes It is even. double quotes right parenthesis;</a:t>
            </a:r>
          </a:p>
          <a:p>
            <a:r>
              <a:rPr lang="en-US" dirty="0"/>
              <a:t>A double line between both the images is labeled, Equivalent.</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433174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B M I: B M I less than 18.5. Interpretation: Underweight.</a:t>
            </a:r>
          </a:p>
          <a:p>
            <a:r>
              <a:rPr lang="en-US" dirty="0"/>
              <a:t>Row 2. B M I: 18.5 less than equal to B M I less than 25.0. Interpretation: Normal.</a:t>
            </a:r>
          </a:p>
          <a:p>
            <a:r>
              <a:rPr lang="en-US" dirty="0"/>
              <a:t>Row 3. B M I: 25.0 less than equal to B M I less than 30.0. Interpretation: Overweight.</a:t>
            </a:r>
          </a:p>
          <a:p>
            <a:r>
              <a:rPr lang="en-US" dirty="0"/>
              <a:t>Row 2. B M I: B M I is greater than equal to 30.0. Interpretation: Obese.</a:t>
            </a:r>
          </a:p>
          <a:p>
            <a:r>
              <a:rPr lang="en-US" dirty="0"/>
              <a:t>Compute And Interpret B M I are written together without any gaps between the words.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00314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SubtractionQuiz</a:t>
            </a:r>
            <a:r>
              <a:rPr lang="en-US" dirty="0"/>
              <a:t>: </a:t>
            </a:r>
            <a:r>
              <a:rPr lang="en-US" dirty="0">
                <a:hlinkClick r:id="rId3"/>
              </a:rPr>
              <a:t>https://liveexample.pearsoncmg.com/html/SubtractionQuiz.html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203244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ComputeAndInterpretBMI</a:t>
            </a:r>
            <a:r>
              <a:rPr lang="en-US" dirty="0"/>
              <a:t>:</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51850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ComputeTax</a:t>
            </a:r>
            <a:r>
              <a:rPr lang="en-US" dirty="0"/>
              <a:t>:</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592436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TestBooleanOperators</a:t>
            </a:r>
            <a:r>
              <a:rPr lang="en-US" dirty="0"/>
              <a:t>:</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1451385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LeapYear</a:t>
            </a:r>
            <a:r>
              <a:rPr lang="en-US" dirty="0"/>
              <a:t>: </a:t>
            </a:r>
            <a:r>
              <a:rPr lang="en-US" dirty="0">
                <a:hlinkClick r:id="rId3"/>
              </a:rPr>
              <a:t>https://liveexample.pearsoncmg.com/html/LeapYear.html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229137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Lottery:  </a:t>
            </a:r>
            <a:r>
              <a:rPr lang="en-US" dirty="0">
                <a:hlinkClick r:id="rId3"/>
              </a:rPr>
              <a:t>https://liveexample.pearsoncmg.com/html/Lottery.html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9988773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arrow starts from a point and moves to a decision box. If the status is 0, Compute tax for single filers, that leads to break.</a:t>
            </a:r>
          </a:p>
          <a:p>
            <a:r>
              <a:rPr lang="en-US" dirty="0"/>
              <a:t>If not, then move to status 1. If status is 1, Compute tax for married jointly or qualifying widow or widower, that leads to break.</a:t>
            </a:r>
          </a:p>
          <a:p>
            <a:r>
              <a:rPr lang="en-US" dirty="0"/>
              <a:t>If not, then move to status 2. If status is 2, Compute tax for married filing separately, that leads to break.</a:t>
            </a:r>
          </a:p>
          <a:p>
            <a:r>
              <a:rPr lang="en-US" dirty="0"/>
              <a:t>If not, then move to status 3. If status is 3, Compute tax for head of household, that leads to break.</a:t>
            </a:r>
          </a:p>
          <a:p>
            <a:r>
              <a:rPr lang="en-US" dirty="0"/>
              <a:t>if not, then move to default. If default, it leads to Default actions, that leads to the end point.</a:t>
            </a:r>
          </a:p>
          <a:p>
            <a:r>
              <a:rPr lang="en-US" dirty="0"/>
              <a:t>All the break points lead to the end point.</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3587696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switch expression is connected to switch left parenthesis switch expression right parenthesis open curly brackets.</a:t>
            </a:r>
          </a:p>
          <a:p>
            <a:r>
              <a:rPr lang="en-US" dirty="0"/>
              <a:t>The value1, ..., and value N must have the same data type as the value of the switch-expression. The resulting statements in the case statement are executed when the value in the case statement matches the value of the switch-expression. Note that value 1, ..., and value N are constant expressions, meaning that they cannot contain variables in the expression, such as 1 + x. </a:t>
            </a:r>
          </a:p>
          <a:p>
            <a:r>
              <a:rPr lang="en-US" dirty="0"/>
              <a:t>Value N is connected to case value 1: statement or statements 1; break.</a:t>
            </a:r>
          </a:p>
          <a:p>
            <a:r>
              <a:rPr lang="en-US" dirty="0"/>
              <a:t>It is also connected to case value 2: statement or statements 2; break.</a:t>
            </a:r>
          </a:p>
          <a:p>
            <a:r>
              <a:rPr lang="en-US" dirty="0"/>
              <a:t>it is also connected to case value N: statement or statements N; break; default: statement or statements for default; close curly bracket.</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40472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AdditionQuiz</a:t>
            </a:r>
            <a:r>
              <a:rPr lang="en-US" dirty="0"/>
              <a:t>: </a:t>
            </a:r>
            <a:r>
              <a:rPr lang="en-US" dirty="0">
                <a:hlinkClick r:id="rId3"/>
              </a:rPr>
              <a:t>https://liveexample.pearsoncmg.com/html/AdditionQuiz.html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1659957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keyword break is optional, but it should be used at the end of each case in order to terminate the remainder of the switch statement. If the break statement is not present, the next case statement will be executed. It is connected to switch left parenthesis switch-expression right parenthesis open curly bracket case value 1: statement or statement 1; break; case value 2: statement or statements 2; break; ... case value N: statement or statements N; break;</a:t>
            </a:r>
          </a:p>
          <a:p>
            <a:r>
              <a:rPr lang="en-US" dirty="0"/>
              <a:t>The default case, which is optional, can be used to perform actions when none of the specified cases matches the switch-expression is connected to default: statement or statements -for-default; close curly bracket.</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3170065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pie chart is divided into 12 pies. It shows year % 12 =,</a:t>
            </a:r>
          </a:p>
          <a:p>
            <a:r>
              <a:rPr lang="en-US" dirty="0"/>
              <a:t>0. monkey</a:t>
            </a:r>
          </a:p>
          <a:p>
            <a:r>
              <a:rPr lang="en-US" dirty="0"/>
              <a:t>1. rooster</a:t>
            </a:r>
          </a:p>
          <a:p>
            <a:r>
              <a:rPr lang="en-US" dirty="0"/>
              <a:t>2. dog</a:t>
            </a:r>
          </a:p>
          <a:p>
            <a:r>
              <a:rPr lang="en-US" dirty="0"/>
              <a:t>3. pig</a:t>
            </a:r>
          </a:p>
          <a:p>
            <a:r>
              <a:rPr lang="en-US" dirty="0"/>
              <a:t>4. rat</a:t>
            </a:r>
          </a:p>
          <a:p>
            <a:r>
              <a:rPr lang="en-US" dirty="0"/>
              <a:t>5. ox</a:t>
            </a:r>
          </a:p>
          <a:p>
            <a:r>
              <a:rPr lang="en-US" dirty="0"/>
              <a:t>6. tiger</a:t>
            </a:r>
          </a:p>
          <a:p>
            <a:r>
              <a:rPr lang="en-US" dirty="0"/>
              <a:t>7. rabbit</a:t>
            </a:r>
          </a:p>
          <a:p>
            <a:r>
              <a:rPr lang="en-US" dirty="0"/>
              <a:t>8. dragon</a:t>
            </a:r>
          </a:p>
          <a:p>
            <a:r>
              <a:rPr lang="en-US" dirty="0"/>
              <a:t>9. snake</a:t>
            </a:r>
          </a:p>
          <a:p>
            <a:r>
              <a:rPr lang="en-US" dirty="0"/>
              <a:t>10. horse</a:t>
            </a:r>
          </a:p>
          <a:p>
            <a:r>
              <a:rPr lang="en-US" dirty="0"/>
              <a:t>11. Sheep</a:t>
            </a:r>
          </a:p>
          <a:p>
            <a:endParaRPr lang="en-US" dirty="0"/>
          </a:p>
          <a:p>
            <a:r>
              <a:rPr lang="en-US" dirty="0" err="1"/>
              <a:t>ChineseZodiac</a:t>
            </a:r>
            <a:r>
              <a:rPr lang="en-US" dirty="0"/>
              <a:t>: </a:t>
            </a:r>
            <a:r>
              <a:rPr lang="en-US" dirty="0">
                <a:hlinkClick r:id="rId3"/>
              </a:rPr>
              <a:t>https://liveexample.pearsoncmg.com/html/ChineseZodiac.html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8895727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1. 3 + 4 times 4 greater than 5 times left parenthesis 4 + 3 right parenthesis minus 1. The plus sign in the brackets is labeled, 1. inside parenthesis first.</a:t>
            </a:r>
          </a:p>
          <a:p>
            <a:r>
              <a:rPr lang="en-US" dirty="0"/>
              <a:t>Row 2. 3 + 4 times 4 greater than 5 times 7 minus 1. The multiplication symbol between the two 4s is labeled as, 2. multiplication.</a:t>
            </a:r>
          </a:p>
          <a:p>
            <a:r>
              <a:rPr lang="en-US" dirty="0"/>
              <a:t>Row 3. 3 + 16 greater than 5 times 7 minus 1. The multiplication symbol between 5 and 7 is labeled as, 3. multiplication.</a:t>
            </a:r>
          </a:p>
          <a:p>
            <a:r>
              <a:rPr lang="en-US" dirty="0"/>
              <a:t>Row 4. 3 + 16 greater than 35 minus 1. The plus sign between 3 and 16 is labeled, 4. addition.</a:t>
            </a:r>
          </a:p>
          <a:p>
            <a:r>
              <a:rPr lang="en-US" dirty="0"/>
              <a:t>Row 5. 19 greater than 35 minus 1. The minus sign between 35 and 1 is labeled as, 5. Subtraction.</a:t>
            </a:r>
          </a:p>
          <a:p>
            <a:r>
              <a:rPr lang="en-US" dirty="0"/>
              <a:t>Row 6. 19 greater than 34. The greater than symbol between 19 and 34 is labeled as, 6. greater than.</a:t>
            </a:r>
          </a:p>
          <a:p>
            <a:r>
              <a:rPr lang="en-US" dirty="0"/>
              <a:t>Row 7. false.</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58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1817679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
        <p:nvSpPr>
          <p:cNvPr id="383" name="Shape 38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64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decision box is labeled as left parenthesis radius greater than equal to 0 right parenthesis. If true, then compute area = radius times radius times P I; </a:t>
            </a:r>
            <a:r>
              <a:rPr lang="en-US" dirty="0" err="1"/>
              <a:t>System.out.printIn</a:t>
            </a:r>
            <a:r>
              <a:rPr lang="en-US" dirty="0"/>
              <a:t> left parenthesis double quotes open The area for the circle of double quotes close + double quotes open radius double quotes close + radius + double quotes open is double quotes close + area right parenthesis;. If false, then go to the step after the compute box.</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8</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99491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Wrong. if </a:t>
            </a:r>
            <a:r>
              <a:rPr lang="en-US" dirty="0" err="1"/>
              <a:t>i</a:t>
            </a:r>
            <a:r>
              <a:rPr lang="en-US" dirty="0"/>
              <a:t> is greater than 0 open curly bracket </a:t>
            </a:r>
            <a:r>
              <a:rPr lang="en-US" dirty="0" err="1"/>
              <a:t>System.out.printIn</a:t>
            </a:r>
            <a:r>
              <a:rPr lang="en-US" dirty="0"/>
              <a:t> left parenthesis double quotes open </a:t>
            </a:r>
            <a:r>
              <a:rPr lang="en-US" dirty="0" err="1"/>
              <a:t>i</a:t>
            </a:r>
            <a:r>
              <a:rPr lang="en-US" dirty="0"/>
              <a:t> is positive double quotes close right parenthesis; close curly bracket.</a:t>
            </a:r>
          </a:p>
          <a:p>
            <a:r>
              <a:rPr lang="en-US" dirty="0"/>
              <a:t>b. Correct. If left parenthesis </a:t>
            </a:r>
            <a:r>
              <a:rPr lang="en-US" dirty="0" err="1"/>
              <a:t>i</a:t>
            </a:r>
            <a:r>
              <a:rPr lang="en-US" dirty="0"/>
              <a:t> greater than 0 right parenthesis. The parentheses are highlighted. Open curly parenthesis </a:t>
            </a:r>
            <a:r>
              <a:rPr lang="en-US" dirty="0" err="1"/>
              <a:t>System.out.printIn</a:t>
            </a:r>
            <a:r>
              <a:rPr lang="en-US" dirty="0"/>
              <a:t> left parenthesis double quotes open </a:t>
            </a:r>
            <a:r>
              <a:rPr lang="en-US" dirty="0" err="1"/>
              <a:t>i</a:t>
            </a:r>
            <a:r>
              <a:rPr lang="en-US" dirty="0"/>
              <a:t> is positive double quotes close right parenthesis; close curly bracket.</a:t>
            </a:r>
          </a:p>
          <a:p>
            <a:endParaRPr lang="en-IN" dirty="0"/>
          </a:p>
          <a:p>
            <a:r>
              <a:rPr lang="en-US" dirty="0"/>
              <a:t>a. if left parenthesis </a:t>
            </a:r>
            <a:r>
              <a:rPr lang="en-US" dirty="0" err="1"/>
              <a:t>i</a:t>
            </a:r>
            <a:r>
              <a:rPr lang="en-US" dirty="0"/>
              <a:t> is greater than 0 right parenthesis. Open curly bracket </a:t>
            </a:r>
            <a:r>
              <a:rPr lang="en-US" dirty="0" err="1"/>
              <a:t>System.out.printIn</a:t>
            </a:r>
            <a:r>
              <a:rPr lang="en-US" dirty="0"/>
              <a:t> left parenthesis double quotes open </a:t>
            </a:r>
            <a:r>
              <a:rPr lang="en-US" dirty="0" err="1"/>
              <a:t>i</a:t>
            </a:r>
            <a:r>
              <a:rPr lang="en-US" dirty="0"/>
              <a:t> is positive double quotes close right parenthesis; close curly bracket. The curly brackets are highlighted.</a:t>
            </a:r>
          </a:p>
          <a:p>
            <a:r>
              <a:rPr lang="en-US" dirty="0"/>
              <a:t>b. If left parenthesis </a:t>
            </a:r>
            <a:r>
              <a:rPr lang="en-US" dirty="0" err="1"/>
              <a:t>i</a:t>
            </a:r>
            <a:r>
              <a:rPr lang="en-US" dirty="0"/>
              <a:t> greater than 0 right parenthesis. </a:t>
            </a:r>
            <a:r>
              <a:rPr lang="en-US" dirty="0" err="1"/>
              <a:t>System.out.printIn</a:t>
            </a:r>
            <a:r>
              <a:rPr lang="en-US" dirty="0"/>
              <a:t> left parenthesis double quotes open </a:t>
            </a:r>
            <a:r>
              <a:rPr lang="en-US" dirty="0" err="1"/>
              <a:t>i</a:t>
            </a:r>
            <a:r>
              <a:rPr lang="en-US" dirty="0"/>
              <a:t> is positive double quotes close right parenthesis; close curly bracket.</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15450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SimpleIfDemo</a:t>
            </a:r>
            <a:r>
              <a:rPr lang="en-US" dirty="0"/>
              <a:t>: </a:t>
            </a:r>
            <a:r>
              <a:rPr lang="en-US" dirty="0">
                <a:hlinkClick r:id="rId3"/>
              </a:rPr>
              <a:t>https://liveexample.pearsoncmg.com/html/SimpleIfDemo.html</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603424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left parenthesis score greater than equal to 90.0 right parenthesis</a:t>
            </a:r>
          </a:p>
          <a:p>
            <a:r>
              <a:rPr lang="en-US" dirty="0" err="1"/>
              <a:t>System.out.print</a:t>
            </a:r>
            <a:r>
              <a:rPr lang="en-US" dirty="0"/>
              <a:t> left parenthesis double quotes open A double quotes close right parenthesis;</a:t>
            </a:r>
          </a:p>
          <a:p>
            <a:r>
              <a:rPr lang="en-US" dirty="0"/>
              <a:t>else</a:t>
            </a:r>
          </a:p>
          <a:p>
            <a:r>
              <a:rPr lang="en-US" dirty="0"/>
              <a:t>if left parenthesis score greater than equal to 80.0 right parenthesis </a:t>
            </a:r>
            <a:r>
              <a:rPr lang="en-US" dirty="0" err="1"/>
              <a:t>System.out.print</a:t>
            </a:r>
            <a:r>
              <a:rPr lang="en-US" dirty="0"/>
              <a:t> left parenthesis double quotes open B double quotes close right parenthesis;</a:t>
            </a:r>
          </a:p>
          <a:p>
            <a:r>
              <a:rPr lang="en-US" dirty="0"/>
              <a:t>else</a:t>
            </a:r>
          </a:p>
          <a:p>
            <a:r>
              <a:rPr lang="en-US" dirty="0"/>
              <a:t>if left parenthesis score greater than equal to 70.0 right parenthesis </a:t>
            </a:r>
            <a:r>
              <a:rPr lang="en-US" dirty="0" err="1"/>
              <a:t>System.out.print</a:t>
            </a:r>
            <a:r>
              <a:rPr lang="en-US" dirty="0"/>
              <a:t> left parenthesis double quotes open C double quotes close right parenthesis;</a:t>
            </a:r>
          </a:p>
          <a:p>
            <a:r>
              <a:rPr lang="en-US" dirty="0"/>
              <a:t>else</a:t>
            </a:r>
          </a:p>
          <a:p>
            <a:r>
              <a:rPr lang="en-US" dirty="0"/>
              <a:t>if left parenthesis score greater than equal to 60.0 right parenthesis </a:t>
            </a:r>
            <a:r>
              <a:rPr lang="en-US" dirty="0" err="1"/>
              <a:t>System.out.print</a:t>
            </a:r>
            <a:r>
              <a:rPr lang="en-US" dirty="0"/>
              <a:t> left parenthesis double quotes open D double quotes close right parenthesis;</a:t>
            </a:r>
          </a:p>
          <a:p>
            <a:r>
              <a:rPr lang="en-US" dirty="0"/>
              <a:t>else</a:t>
            </a:r>
          </a:p>
          <a:p>
            <a:r>
              <a:rPr lang="en-US" dirty="0" err="1"/>
              <a:t>System.out.print</a:t>
            </a:r>
            <a:r>
              <a:rPr lang="en-US" dirty="0"/>
              <a:t> left parenthesis double quotes open F double quotes close right parenthesis;</a:t>
            </a:r>
          </a:p>
          <a:p>
            <a:r>
              <a:rPr lang="en-US" dirty="0"/>
              <a:t>It is equivalent to the following:</a:t>
            </a:r>
          </a:p>
          <a:p>
            <a:r>
              <a:rPr lang="en-US" dirty="0"/>
              <a:t>if left parenthesis score greater than equal to 90.0 right parenthesis </a:t>
            </a:r>
            <a:r>
              <a:rPr lang="en-US" dirty="0" err="1"/>
              <a:t>System.out.print</a:t>
            </a:r>
            <a:r>
              <a:rPr lang="en-US" dirty="0"/>
              <a:t> left parenthesis double quotes open A double quotes close right parenthesis;</a:t>
            </a:r>
          </a:p>
          <a:p>
            <a:r>
              <a:rPr lang="en-US" dirty="0"/>
              <a:t>else if left parenthesis score greater than equal to 80.0 right parenthesis </a:t>
            </a:r>
            <a:r>
              <a:rPr lang="en-US" dirty="0" err="1"/>
              <a:t>System.out.print</a:t>
            </a:r>
            <a:r>
              <a:rPr lang="en-US" dirty="0"/>
              <a:t> left parenthesis double quotes open B double quotes close right parenthesis;</a:t>
            </a:r>
          </a:p>
          <a:p>
            <a:r>
              <a:rPr lang="en-US" dirty="0"/>
              <a:t>else if left parenthesis score greater than equal to 70.0 right parenthesis </a:t>
            </a:r>
            <a:r>
              <a:rPr lang="en-US" dirty="0" err="1"/>
              <a:t>System.out.print</a:t>
            </a:r>
            <a:r>
              <a:rPr lang="en-US" dirty="0"/>
              <a:t> left parenthesis double quotes open C double quotes close right parenthesis;</a:t>
            </a:r>
          </a:p>
          <a:p>
            <a:r>
              <a:rPr lang="en-US" dirty="0"/>
              <a:t>else if left parenthesis score greater than equal to 60.0 right parenthesis </a:t>
            </a:r>
            <a:r>
              <a:rPr lang="en-US" dirty="0" err="1"/>
              <a:t>System.out.print</a:t>
            </a:r>
            <a:r>
              <a:rPr lang="en-US" dirty="0"/>
              <a:t> left parenthesis double quotes open D double quotes close right parenthesis;</a:t>
            </a:r>
          </a:p>
          <a:p>
            <a:r>
              <a:rPr lang="en-US" dirty="0"/>
              <a:t>else </a:t>
            </a:r>
          </a:p>
          <a:p>
            <a:r>
              <a:rPr lang="en-US" dirty="0" err="1"/>
              <a:t>System.out.print</a:t>
            </a:r>
            <a:r>
              <a:rPr lang="en-US" dirty="0"/>
              <a:t> left parenthesis double quotes open F double quotes close right parenthesis;</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02110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flow chart starts from a point and moves to a decision box labeled, score greater than equal to 90. If true, grade is A. If false, score greater than equal to 80. If true, grade is B. If false, score greater than equal to 70. If true, grade is C. If false, score greater than equal to 60. If true, grade is D. If false, grade is F. </a:t>
            </a:r>
          </a:p>
          <a:p>
            <a:r>
              <a:rPr lang="en-US" dirty="0"/>
              <a:t>All the compute boxes merge with the compute box labeled grade is A and all of them together reach the ending point.</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70579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left parenthesis </a:t>
            </a:r>
            <a:r>
              <a:rPr lang="en-US" dirty="0" err="1"/>
              <a:t>i</a:t>
            </a:r>
            <a:r>
              <a:rPr lang="en-US" dirty="0"/>
              <a:t> greater than j right parenthesis</a:t>
            </a:r>
          </a:p>
          <a:p>
            <a:r>
              <a:rPr lang="en-US" dirty="0"/>
              <a:t>if left parenthesis </a:t>
            </a:r>
            <a:r>
              <a:rPr lang="en-US" dirty="0" err="1"/>
              <a:t>i</a:t>
            </a:r>
            <a:r>
              <a:rPr lang="en-US" dirty="0"/>
              <a:t> greater than k right parenthesis </a:t>
            </a:r>
            <a:r>
              <a:rPr lang="en-US" dirty="0" err="1"/>
              <a:t>System.out.printIn</a:t>
            </a:r>
            <a:r>
              <a:rPr lang="en-US" dirty="0"/>
              <a:t> left parenthesis double quotes open A double quotes close right parenthesis;</a:t>
            </a:r>
          </a:p>
          <a:p>
            <a:r>
              <a:rPr lang="en-US" dirty="0"/>
              <a:t>else</a:t>
            </a:r>
          </a:p>
          <a:p>
            <a:r>
              <a:rPr lang="en-US" dirty="0" err="1"/>
              <a:t>System.out.printIn</a:t>
            </a:r>
            <a:r>
              <a:rPr lang="en-US" dirty="0"/>
              <a:t> left parenthesis double quotes open A double quotes close right parenthesis;</a:t>
            </a:r>
          </a:p>
          <a:p>
            <a:r>
              <a:rPr lang="en-US" dirty="0"/>
              <a:t>It is equivalent to the following:</a:t>
            </a:r>
          </a:p>
          <a:p>
            <a:r>
              <a:rPr lang="en-US" dirty="0"/>
              <a:t>int </a:t>
            </a:r>
            <a:r>
              <a:rPr lang="en-US" dirty="0" err="1"/>
              <a:t>i</a:t>
            </a:r>
            <a:r>
              <a:rPr lang="en-US" dirty="0"/>
              <a:t> = 1, j = 2, k = 3; </a:t>
            </a:r>
          </a:p>
          <a:p>
            <a:r>
              <a:rPr lang="en-US" dirty="0"/>
              <a:t>if left parenthesis </a:t>
            </a:r>
            <a:r>
              <a:rPr lang="en-US" dirty="0" err="1"/>
              <a:t>i</a:t>
            </a:r>
            <a:r>
              <a:rPr lang="en-US" dirty="0"/>
              <a:t> greater than j right parenthesis</a:t>
            </a:r>
          </a:p>
          <a:p>
            <a:r>
              <a:rPr lang="en-US" dirty="0"/>
              <a:t>if left parenthesis </a:t>
            </a:r>
            <a:r>
              <a:rPr lang="en-US" dirty="0" err="1"/>
              <a:t>i</a:t>
            </a:r>
            <a:r>
              <a:rPr lang="en-US" dirty="0"/>
              <a:t> greater than k right parenthesis </a:t>
            </a:r>
            <a:r>
              <a:rPr lang="en-US" dirty="0" err="1"/>
              <a:t>System.out.printIn</a:t>
            </a:r>
            <a:r>
              <a:rPr lang="en-US" dirty="0"/>
              <a:t> left parenthesis double quotes open A double quotes close right parenthesis;</a:t>
            </a:r>
          </a:p>
          <a:p>
            <a:r>
              <a:rPr lang="en-US" dirty="0"/>
              <a:t>else</a:t>
            </a:r>
          </a:p>
          <a:p>
            <a:r>
              <a:rPr lang="en-US" dirty="0" err="1"/>
              <a:t>System.out.printIn</a:t>
            </a:r>
            <a:r>
              <a:rPr lang="en-US" dirty="0"/>
              <a:t> left parenthesis double quotes open double quotes close right parenthesis;</a:t>
            </a:r>
          </a:p>
          <a:p>
            <a:r>
              <a:rPr lang="en-US" dirty="0"/>
              <a:t>An arrow points to the second case. The arrow is labeled This is better with correct indentation.</a:t>
            </a:r>
            <a:endParaRPr lang="en-IN"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18171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left brace</a:t>
            </a:r>
          </a:p>
          <a:p>
            <a:r>
              <a:rPr lang="en-IN" dirty="0"/>
              <a:t>area = radius times radius time pi semi colon</a:t>
            </a:r>
          </a:p>
          <a:p>
            <a:r>
              <a:rPr lang="en-IN" dirty="0" err="1"/>
              <a:t>System.out.println</a:t>
            </a:r>
            <a:r>
              <a:rPr lang="en-IN" dirty="0"/>
              <a:t> left parenthesis</a:t>
            </a:r>
          </a:p>
          <a:p>
            <a:r>
              <a:rPr lang="en-IN" dirty="0"/>
              <a:t>start quotation marks The area for the circle of radius end quotation marks + radius + start quotation marks is end quotation marks + area right parenthesis semi colon</a:t>
            </a:r>
          </a:p>
          <a:p>
            <a:r>
              <a:rPr lang="en-IN" dirty="0"/>
              <a:t>right brace</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22</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84326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add copyright">
    <p:spTree>
      <p:nvGrpSpPr>
        <p:cNvPr id="1" name="Shape 37"/>
        <p:cNvGrpSpPr/>
        <p:nvPr/>
      </p:nvGrpSpPr>
      <p:grpSpPr>
        <a:xfrm>
          <a:off x="0" y="0"/>
          <a:ext cx="0" cy="0"/>
          <a:chOff x="0" y="0"/>
          <a:chExt cx="0" cy="0"/>
        </a:xfrm>
      </p:grpSpPr>
      <p:sp>
        <p:nvSpPr>
          <p:cNvPr id="38" name="Title Placeholder"/>
          <p:cNvSpPr txBox="1">
            <a:spLocks noGrp="1"/>
          </p:cNvSpPr>
          <p:nvPr>
            <p:ph type="title"/>
          </p:nvPr>
        </p:nvSpPr>
        <p:spPr>
          <a:xfrm>
            <a:off x="457200" y="215371"/>
            <a:ext cx="8229600" cy="622828"/>
          </a:xfrm>
          <a:prstGeom prst="rect">
            <a:avLst/>
          </a:prstGeom>
          <a:noFill/>
          <a:ln>
            <a:noFill/>
          </a:ln>
        </p:spPr>
        <p:txBody>
          <a:bodyPr lIns="91425" tIns="91425" rIns="91425" bIns="91425" anchor="ctr"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Content Placeholder"/>
          <p:cNvSpPr txBox="1">
            <a:spLocks noGrp="1"/>
          </p:cNvSpPr>
          <p:nvPr>
            <p:ph type="body" idx="1"/>
          </p:nvPr>
        </p:nvSpPr>
        <p:spPr>
          <a:xfrm>
            <a:off x="457200" y="958098"/>
            <a:ext cx="8229600" cy="478970"/>
          </a:xfrm>
          <a:prstGeom prst="rect">
            <a:avLst/>
          </a:prstGeom>
          <a:noFill/>
          <a:ln>
            <a:noFill/>
          </a:ln>
        </p:spPr>
        <p:txBody>
          <a:bodyPr lIns="91425" tIns="91425" rIns="91425" bIns="91425" anchor="ctr" anchorCtr="0"/>
          <a:lstStyle>
            <a:lvl1pPr marL="0" marR="0" lvl="0" indent="0" algn="l" rtl="0">
              <a:spcBef>
                <a:spcPts val="0"/>
              </a:spcBef>
              <a:buClr>
                <a:srgbClr val="007FA3"/>
              </a:buClr>
              <a:buFont typeface="Arial"/>
              <a:buNone/>
              <a:defRPr sz="2000" b="0" i="0" u="none" strike="noStrike" cap="none">
                <a:solidFill>
                  <a:srgbClr val="007FA3"/>
                </a:solidFill>
                <a:latin typeface="+mn-lt"/>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dirty="0"/>
          </a:p>
        </p:txBody>
      </p:sp>
      <p:sp>
        <p:nvSpPr>
          <p:cNvPr id="4" name="Content Placeholder 3">
            <a:extLst>
              <a:ext uri="{FF2B5EF4-FFF2-40B4-BE49-F238E27FC236}">
                <a16:creationId xmlns:a16="http://schemas.microsoft.com/office/drawing/2014/main" id="{6EE677B9-EC76-47FA-B8D6-49D033518C61}"/>
              </a:ext>
            </a:extLst>
          </p:cNvPr>
          <p:cNvSpPr>
            <a:spLocks noGrp="1"/>
          </p:cNvSpPr>
          <p:nvPr>
            <p:ph sz="quarter" idx="13" hasCustomPrompt="1"/>
          </p:nvPr>
        </p:nvSpPr>
        <p:spPr>
          <a:xfrm>
            <a:off x="457200" y="1600200"/>
            <a:ext cx="4397375" cy="4525963"/>
          </a:xfrm>
        </p:spPr>
        <p:txBody>
          <a:bodyPr/>
          <a:lstStyle>
            <a:lvl1pPr marL="101600" indent="0">
              <a:buNone/>
              <a:defRPr/>
            </a:lvl1pPr>
          </a:lstStyle>
          <a:p>
            <a:pPr lvl="0"/>
            <a:r>
              <a:rPr lang="en-US" dirty="0"/>
              <a:t>Image of front cover</a:t>
            </a:r>
          </a:p>
        </p:txBody>
      </p:sp>
      <p:sp>
        <p:nvSpPr>
          <p:cNvPr id="6" name="Content Placeholder 5">
            <a:extLst>
              <a:ext uri="{FF2B5EF4-FFF2-40B4-BE49-F238E27FC236}">
                <a16:creationId xmlns:a16="http://schemas.microsoft.com/office/drawing/2014/main" id="{F4ED3915-2147-4382-A599-2376CC8854D1}"/>
              </a:ext>
            </a:extLst>
          </p:cNvPr>
          <p:cNvSpPr>
            <a:spLocks noGrp="1"/>
          </p:cNvSpPr>
          <p:nvPr>
            <p:ph sz="quarter" idx="14" hasCustomPrompt="1"/>
          </p:nvPr>
        </p:nvSpPr>
        <p:spPr>
          <a:xfrm>
            <a:off x="5029200" y="1600200"/>
            <a:ext cx="3657600" cy="1492250"/>
          </a:xfrm>
        </p:spPr>
        <p:txBody>
          <a:bodyPr anchor="b"/>
          <a:lstStyle>
            <a:lvl1pPr marL="101600" indent="0" algn="ctr">
              <a:buNone/>
              <a:defRPr sz="3000" b="1">
                <a:latin typeface="+mn-lt"/>
              </a:defRPr>
            </a:lvl1pPr>
            <a:lvl2pPr marL="558800" indent="0">
              <a:buNone/>
              <a:defRPr/>
            </a:lvl2pPr>
          </a:lstStyle>
          <a:p>
            <a:pPr lvl="0"/>
            <a:r>
              <a:rPr lang="en-US" dirty="0"/>
              <a:t>Chapter #</a:t>
            </a:r>
          </a:p>
        </p:txBody>
      </p:sp>
      <p:sp>
        <p:nvSpPr>
          <p:cNvPr id="8" name="Content Placeholder 7">
            <a:extLst>
              <a:ext uri="{FF2B5EF4-FFF2-40B4-BE49-F238E27FC236}">
                <a16:creationId xmlns:a16="http://schemas.microsoft.com/office/drawing/2014/main" id="{3B38FD8D-0DB0-4A1A-A3F1-E26B606AC837}"/>
              </a:ext>
            </a:extLst>
          </p:cNvPr>
          <p:cNvSpPr>
            <a:spLocks noGrp="1"/>
          </p:cNvSpPr>
          <p:nvPr>
            <p:ph sz="quarter" idx="15" hasCustomPrompt="1"/>
          </p:nvPr>
        </p:nvSpPr>
        <p:spPr>
          <a:xfrm>
            <a:off x="5029200" y="3252788"/>
            <a:ext cx="3657600" cy="2873375"/>
          </a:xfrm>
        </p:spPr>
        <p:txBody>
          <a:bodyPr/>
          <a:lstStyle>
            <a:lvl1pPr marL="0" indent="0" algn="ctr">
              <a:buNone/>
              <a:defRPr sz="2200">
                <a:latin typeface="+mn-lt"/>
              </a:defRPr>
            </a:lvl1pPr>
          </a:lstStyle>
          <a:p>
            <a:pPr lvl="0"/>
            <a:r>
              <a:rPr lang="en-US" dirty="0"/>
              <a:t>Chapter name</a:t>
            </a:r>
          </a:p>
        </p:txBody>
      </p:sp>
      <p:sp>
        <p:nvSpPr>
          <p:cNvPr id="12" name="Shape 13">
            <a:extLst>
              <a:ext uri="{FF2B5EF4-FFF2-40B4-BE49-F238E27FC236}">
                <a16:creationId xmlns:a16="http://schemas.microsoft.com/office/drawing/2014/main" id="{C5328E6C-2B17-49B8-8712-6C0E107A1D99}"/>
              </a:ext>
            </a:extLst>
          </p:cNvPr>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3" name="Shape 14">
            <a:extLst>
              <a:ext uri="{FF2B5EF4-FFF2-40B4-BE49-F238E27FC236}">
                <a16:creationId xmlns:a16="http://schemas.microsoft.com/office/drawing/2014/main" id="{CE0B5B1C-8858-43DC-BD75-C546F4738779}"/>
              </a:ext>
            </a:extLst>
          </p:cNvPr>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
        <p:nvSpPr>
          <p:cNvPr id="9" name="Picture Placeholder 8">
            <a:extLst>
              <a:ext uri="{FF2B5EF4-FFF2-40B4-BE49-F238E27FC236}">
                <a16:creationId xmlns:a16="http://schemas.microsoft.com/office/drawing/2014/main" id="{51B8939D-A957-42F9-A1B5-556D29D235AB}"/>
              </a:ext>
            </a:extLst>
          </p:cNvPr>
          <p:cNvSpPr>
            <a:spLocks noGrp="1"/>
          </p:cNvSpPr>
          <p:nvPr>
            <p:ph type="pic" sz="quarter" idx="16" hasCustomPrompt="1"/>
          </p:nvPr>
        </p:nvSpPr>
        <p:spPr>
          <a:xfrm>
            <a:off x="457200" y="6400801"/>
            <a:ext cx="1001713" cy="228600"/>
          </a:xfrm>
        </p:spPr>
        <p:txBody>
          <a:bodyPr anchor="ctr"/>
          <a:lstStyle>
            <a:lvl1pPr>
              <a:buNone/>
              <a:defRPr sz="1200">
                <a:latin typeface="Verdana" panose="020B0604030504040204" pitchFamily="34" charset="0"/>
                <a:ea typeface="Verdana" panose="020B0604030504040204" pitchFamily="34" charset="0"/>
              </a:defRPr>
            </a:lvl1pPr>
          </a:lstStyle>
          <a:p>
            <a:r>
              <a:rPr lang="en-US" dirty="0"/>
              <a:t>Logo</a:t>
            </a:r>
          </a:p>
        </p:txBody>
      </p:sp>
      <p:sp>
        <p:nvSpPr>
          <p:cNvPr id="18" name="Content Placeholder 17">
            <a:extLst>
              <a:ext uri="{FF2B5EF4-FFF2-40B4-BE49-F238E27FC236}">
                <a16:creationId xmlns:a16="http://schemas.microsoft.com/office/drawing/2014/main" id="{0CF87F15-2C58-4DFC-BACB-0E2C6507BCDE}"/>
              </a:ext>
            </a:extLst>
          </p:cNvPr>
          <p:cNvSpPr>
            <a:spLocks noGrp="1"/>
          </p:cNvSpPr>
          <p:nvPr>
            <p:ph sz="quarter" idx="17" hasCustomPrompt="1"/>
          </p:nvPr>
        </p:nvSpPr>
        <p:spPr>
          <a:xfrm>
            <a:off x="2097088" y="6400800"/>
            <a:ext cx="6589712" cy="228600"/>
          </a:xfrm>
        </p:spPr>
        <p:txBody>
          <a:bodyPr anchor="ctr"/>
          <a:lstStyle>
            <a:lvl1pPr algn="r">
              <a:buNone/>
              <a:defRPr sz="1200">
                <a:latin typeface="Verdana" panose="020B0604030504040204" pitchFamily="34" charset="0"/>
                <a:ea typeface="Verdana" panose="020B0604030504040204" pitchFamily="34" charset="0"/>
              </a:defRPr>
            </a:lvl1pPr>
          </a:lstStyle>
          <a:p>
            <a:pPr lvl="0"/>
            <a:r>
              <a:rPr lang="en-US" dirty="0"/>
              <a:t>Copyright Information</a:t>
            </a:r>
          </a:p>
        </p:txBody>
      </p:sp>
    </p:spTree>
    <p:extLst>
      <p:ext uri="{BB962C8B-B14F-4D97-AF65-F5344CB8AC3E}">
        <p14:creationId xmlns:p14="http://schemas.microsoft.com/office/powerpoint/2010/main" val="839355990"/>
      </p:ext>
    </p:extLst>
  </p:cSld>
  <p:clrMapOvr>
    <a:masterClrMapping/>
  </p:clrMapOvr>
  <p:extLst>
    <p:ext uri="{DCECCB84-F9BA-43D5-87BE-67443E8EF086}">
      <p15:sldGuideLst xmlns:p15="http://schemas.microsoft.com/office/powerpoint/2012/main">
        <p15:guide id="1" orient="horz" pos="4176"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8229600" cy="198039"/>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1841636"/>
            <a:ext cx="8229600" cy="2329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191482"/>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2515536"/>
            <a:ext cx="8229600" cy="22164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2840656"/>
            <a:ext cx="8229600" cy="20092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3169638"/>
            <a:ext cx="8229600" cy="21700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3488845"/>
            <a:ext cx="8229600" cy="239102"/>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 Placeholder 3"/>
          <p:cNvSpPr>
            <a:spLocks noGrp="1"/>
          </p:cNvSpPr>
          <p:nvPr>
            <p:ph type="body" sz="quarter" idx="20"/>
          </p:nvPr>
        </p:nvSpPr>
        <p:spPr>
          <a:xfrm>
            <a:off x="457200" y="3727450"/>
            <a:ext cx="8229600" cy="328613"/>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Text Placeholder 8"/>
          <p:cNvSpPr>
            <a:spLocks noGrp="1"/>
          </p:cNvSpPr>
          <p:nvPr>
            <p:ph type="body" sz="quarter" idx="21"/>
          </p:nvPr>
        </p:nvSpPr>
        <p:spPr>
          <a:xfrm>
            <a:off x="457200" y="40560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3" name="Text Placeholder 12"/>
          <p:cNvSpPr>
            <a:spLocks noGrp="1"/>
          </p:cNvSpPr>
          <p:nvPr>
            <p:ph type="body" sz="quarter" idx="22"/>
          </p:nvPr>
        </p:nvSpPr>
        <p:spPr>
          <a:xfrm>
            <a:off x="457200" y="4349750"/>
            <a:ext cx="8229600" cy="280988"/>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0" name="Text Placeholder 19"/>
          <p:cNvSpPr>
            <a:spLocks noGrp="1"/>
          </p:cNvSpPr>
          <p:nvPr>
            <p:ph type="body" sz="quarter" idx="23"/>
          </p:nvPr>
        </p:nvSpPr>
        <p:spPr>
          <a:xfrm>
            <a:off x="457200" y="4630738"/>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Text Placeholder 23"/>
          <p:cNvSpPr>
            <a:spLocks noGrp="1"/>
          </p:cNvSpPr>
          <p:nvPr>
            <p:ph type="body" sz="quarter" idx="24"/>
          </p:nvPr>
        </p:nvSpPr>
        <p:spPr>
          <a:xfrm>
            <a:off x="457200" y="4970463"/>
            <a:ext cx="8229600" cy="293687"/>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7" name="Text Placeholder 26"/>
          <p:cNvSpPr>
            <a:spLocks noGrp="1"/>
          </p:cNvSpPr>
          <p:nvPr>
            <p:ph type="body" sz="quarter" idx="25"/>
          </p:nvPr>
        </p:nvSpPr>
        <p:spPr>
          <a:xfrm>
            <a:off x="457200" y="5264150"/>
            <a:ext cx="8229600" cy="339725"/>
          </a:xfrm>
        </p:spPr>
        <p:txBody>
          <a:bodyPr/>
          <a:lstStyle>
            <a:lvl1pPr indent="-255600">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573144346"/>
      </p:ext>
    </p:extLst>
  </p:cSld>
  <p:clrMapOvr>
    <a:masterClrMapping/>
  </p:clrMapOvr>
  <p:extLst>
    <p:ext uri="{DCECCB84-F9BA-43D5-87BE-67443E8EF086}">
      <p15:sldGuideLst xmlns:p15="http://schemas.microsoft.com/office/powerpoint/2012/main">
        <p15:guide id="1" orient="horz" pos="9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Figure + Caption">
    <p:spTree>
      <p:nvGrpSpPr>
        <p:cNvPr id="1" name="Shape 53"/>
        <p:cNvGrpSpPr/>
        <p:nvPr/>
      </p:nvGrpSpPr>
      <p:grpSpPr>
        <a:xfrm>
          <a:off x="0" y="0"/>
          <a:ext cx="0" cy="0"/>
          <a:chOff x="0" y="0"/>
          <a:chExt cx="0" cy="0"/>
        </a:xfrm>
      </p:grpSpPr>
      <p:sp>
        <p:nvSpPr>
          <p:cNvPr id="54" name="Tile Placeholder"/>
          <p:cNvSpPr txBox="1">
            <a:spLocks noGrp="1"/>
          </p:cNvSpPr>
          <p:nvPr>
            <p:ph type="title" hasCustomPrompt="1"/>
          </p:nvPr>
        </p:nvSpPr>
        <p:spPr>
          <a:xfrm>
            <a:off x="457200" y="241479"/>
            <a:ext cx="8229600" cy="106679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dirty="0"/>
              <a:t>Click to add figure number and title</a:t>
            </a:r>
            <a:endParaRPr dirty="0"/>
          </a:p>
        </p:txBody>
      </p:sp>
      <p:sp>
        <p:nvSpPr>
          <p:cNvPr id="3" name="Picture Placeholder 2">
            <a:extLst>
              <a:ext uri="{FF2B5EF4-FFF2-40B4-BE49-F238E27FC236}">
                <a16:creationId xmlns:a16="http://schemas.microsoft.com/office/drawing/2014/main" id="{AD3CB993-AC2C-41C5-BFB7-F2499EC1A14C}"/>
              </a:ext>
            </a:extLst>
          </p:cNvPr>
          <p:cNvSpPr>
            <a:spLocks noGrp="1"/>
          </p:cNvSpPr>
          <p:nvPr>
            <p:ph type="pic" sz="quarter" idx="13"/>
          </p:nvPr>
        </p:nvSpPr>
        <p:spPr>
          <a:xfrm>
            <a:off x="457200" y="1564404"/>
            <a:ext cx="8232775" cy="3417887"/>
          </a:xfrm>
        </p:spPr>
        <p:txBody>
          <a:bodyPr/>
          <a:lstStyle/>
          <a:p>
            <a:endParaRPr lang="en-US" dirty="0"/>
          </a:p>
        </p:txBody>
      </p:sp>
      <p:sp>
        <p:nvSpPr>
          <p:cNvPr id="55" name="Content Placeholder"/>
          <p:cNvSpPr txBox="1">
            <a:spLocks noGrp="1"/>
          </p:cNvSpPr>
          <p:nvPr>
            <p:ph type="body" idx="1" hasCustomPrompt="1"/>
          </p:nvPr>
        </p:nvSpPr>
        <p:spPr>
          <a:xfrm>
            <a:off x="457200" y="5102487"/>
            <a:ext cx="8229600" cy="1018367"/>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r>
              <a:rPr lang="en-US" dirty="0"/>
              <a:t>Click to add caption</a:t>
            </a:r>
            <a:endParaRPr dirty="0"/>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097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Figure + Caption">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4F033AD-BE5C-406D-991C-6AC56003E70C}"/>
              </a:ext>
            </a:extLst>
          </p:cNvPr>
          <p:cNvSpPr>
            <a:spLocks noGrp="1"/>
          </p:cNvSpPr>
          <p:nvPr>
            <p:ph type="title" hasCustomPrompt="1"/>
          </p:nvPr>
        </p:nvSpPr>
        <p:spPr/>
        <p:txBody>
          <a:bodyPr/>
          <a:lstStyle>
            <a:lvl1pPr>
              <a:defRPr sz="3600">
                <a:latin typeface="+mj-lt"/>
              </a:defRPr>
            </a:lvl1pPr>
          </a:lstStyle>
          <a:p>
            <a:r>
              <a:rPr lang="en-US" dirty="0"/>
              <a:t>Click to add figure number and title</a:t>
            </a:r>
          </a:p>
        </p:txBody>
      </p:sp>
      <p:sp>
        <p:nvSpPr>
          <p:cNvPr id="7" name="Content Placeholder 6">
            <a:extLst>
              <a:ext uri="{FF2B5EF4-FFF2-40B4-BE49-F238E27FC236}">
                <a16:creationId xmlns:a16="http://schemas.microsoft.com/office/drawing/2014/main" id="{9E6B7D3D-89C9-4133-8D8A-D779EB3D311D}"/>
              </a:ext>
            </a:extLst>
          </p:cNvPr>
          <p:cNvSpPr>
            <a:spLocks noGrp="1"/>
          </p:cNvSpPr>
          <p:nvPr>
            <p:ph sz="quarter" idx="13" hasCustomPrompt="1"/>
          </p:nvPr>
        </p:nvSpPr>
        <p:spPr>
          <a:xfrm>
            <a:off x="457200" y="1558412"/>
            <a:ext cx="4484688" cy="3754437"/>
          </a:xfrm>
        </p:spPr>
        <p:txBody>
          <a:bodyPr/>
          <a:lstStyle>
            <a:lvl1pPr>
              <a:defRPr/>
            </a:lvl1pPr>
          </a:lstStyle>
          <a:p>
            <a:pPr lvl="0"/>
            <a:r>
              <a:rPr lang="en-US" dirty="0"/>
              <a:t>Figure</a:t>
            </a:r>
          </a:p>
        </p:txBody>
      </p:sp>
      <p:sp>
        <p:nvSpPr>
          <p:cNvPr id="12" name="Content Placeholder 11">
            <a:extLst>
              <a:ext uri="{FF2B5EF4-FFF2-40B4-BE49-F238E27FC236}">
                <a16:creationId xmlns:a16="http://schemas.microsoft.com/office/drawing/2014/main" id="{5CAF3FDC-1BE7-4A19-A3D7-02B55407B90B}"/>
              </a:ext>
            </a:extLst>
          </p:cNvPr>
          <p:cNvSpPr>
            <a:spLocks noGrp="1"/>
          </p:cNvSpPr>
          <p:nvPr>
            <p:ph sz="quarter" idx="15"/>
          </p:nvPr>
        </p:nvSpPr>
        <p:spPr>
          <a:xfrm>
            <a:off x="5048250" y="1558412"/>
            <a:ext cx="3638550" cy="37544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BF40E849-7663-4A75-9BC8-012C23AC44DF}"/>
              </a:ext>
            </a:extLst>
          </p:cNvPr>
          <p:cNvSpPr>
            <a:spLocks noGrp="1"/>
          </p:cNvSpPr>
          <p:nvPr>
            <p:ph sz="quarter" idx="14" hasCustomPrompt="1"/>
          </p:nvPr>
        </p:nvSpPr>
        <p:spPr>
          <a:xfrm>
            <a:off x="457200" y="5420799"/>
            <a:ext cx="8229600" cy="533400"/>
          </a:xfrm>
        </p:spPr>
        <p:txBody>
          <a:bodyPr/>
          <a:lstStyle>
            <a:lvl1pPr>
              <a:defRPr/>
            </a:lvl1pPr>
          </a:lstStyle>
          <a:p>
            <a:pPr lvl="0"/>
            <a:r>
              <a:rPr lang="en-US" dirty="0"/>
              <a:t>Caption</a:t>
            </a:r>
          </a:p>
        </p:txBody>
      </p:sp>
      <p:sp>
        <p:nvSpPr>
          <p:cNvPr id="3" name="Date Placeholder 2">
            <a:extLst>
              <a:ext uri="{FF2B5EF4-FFF2-40B4-BE49-F238E27FC236}">
                <a16:creationId xmlns:a16="http://schemas.microsoft.com/office/drawing/2014/main" id="{A50D4E5D-00F7-4DC6-9BB0-713B8A0DA354}"/>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18AF4094-2296-458C-908A-D778D0DF5AFA}"/>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660428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bel Layout 1">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065091D3-E16C-46AB-9A90-0F52CA812534}"/>
              </a:ext>
            </a:extLst>
          </p:cNvPr>
          <p:cNvSpPr>
            <a:spLocks noGrp="1"/>
          </p:cNvSpPr>
          <p:nvPr>
            <p:ph type="title" hasCustomPrompt="1"/>
          </p:nvPr>
        </p:nvSpPr>
        <p:spPr/>
        <p:txBody>
          <a:bodyPr/>
          <a:lstStyle>
            <a:lvl1pPr>
              <a:defRPr sz="3600">
                <a:latin typeface="+mj-lt"/>
              </a:defRPr>
            </a:lvl1pPr>
          </a:lstStyle>
          <a:p>
            <a:r>
              <a:rPr lang="en-US" dirty="0"/>
              <a:t>Click to add title</a:t>
            </a:r>
          </a:p>
        </p:txBody>
      </p:sp>
      <p:sp>
        <p:nvSpPr>
          <p:cNvPr id="7" name="Image title">
            <a:extLst>
              <a:ext uri="{FF2B5EF4-FFF2-40B4-BE49-F238E27FC236}">
                <a16:creationId xmlns:a16="http://schemas.microsoft.com/office/drawing/2014/main" id="{CB345607-C53C-44AF-8929-3BDC4C617AB6}"/>
              </a:ext>
            </a:extLst>
          </p:cNvPr>
          <p:cNvSpPr>
            <a:spLocks noGrp="1"/>
          </p:cNvSpPr>
          <p:nvPr>
            <p:ph type="body" sz="quarter" idx="13" hasCustomPrompt="1"/>
          </p:nvPr>
        </p:nvSpPr>
        <p:spPr>
          <a:xfrm>
            <a:off x="2982913" y="4359275"/>
            <a:ext cx="3482975" cy="600075"/>
          </a:xfrm>
        </p:spPr>
        <p:txBody>
          <a:bodyPr/>
          <a:lstStyle>
            <a:lvl1pPr marL="101600" indent="0">
              <a:buNone/>
              <a:defRPr/>
            </a:lvl1pPr>
          </a:lstStyle>
          <a:p>
            <a:pPr lvl="0"/>
            <a:r>
              <a:rPr lang="en-US" dirty="0"/>
              <a:t>Image title</a:t>
            </a:r>
          </a:p>
        </p:txBody>
      </p:sp>
      <p:sp>
        <p:nvSpPr>
          <p:cNvPr id="9" name="Image">
            <a:extLst>
              <a:ext uri="{FF2B5EF4-FFF2-40B4-BE49-F238E27FC236}">
                <a16:creationId xmlns:a16="http://schemas.microsoft.com/office/drawing/2014/main" id="{C2661E64-2E71-47E6-A5A0-AC5348C08F51}"/>
              </a:ext>
            </a:extLst>
          </p:cNvPr>
          <p:cNvSpPr>
            <a:spLocks noGrp="1"/>
          </p:cNvSpPr>
          <p:nvPr>
            <p:ph type="pic" sz="quarter" idx="14" hasCustomPrompt="1"/>
          </p:nvPr>
        </p:nvSpPr>
        <p:spPr>
          <a:xfrm>
            <a:off x="2982912" y="1681163"/>
            <a:ext cx="3482975" cy="2559050"/>
          </a:xfrm>
        </p:spPr>
        <p:txBody>
          <a:bodyPr/>
          <a:lstStyle>
            <a:lvl1pPr marL="101600" indent="0">
              <a:buNone/>
              <a:defRPr/>
            </a:lvl1pPr>
          </a:lstStyle>
          <a:p>
            <a:r>
              <a:rPr lang="en-US" dirty="0"/>
              <a:t>Image</a:t>
            </a:r>
          </a:p>
        </p:txBody>
      </p:sp>
      <p:sp>
        <p:nvSpPr>
          <p:cNvPr id="11" name="Label 1">
            <a:extLst>
              <a:ext uri="{FF2B5EF4-FFF2-40B4-BE49-F238E27FC236}">
                <a16:creationId xmlns:a16="http://schemas.microsoft.com/office/drawing/2014/main" id="{3D0F2ED9-E212-40DC-A528-BE4A28DE88FD}"/>
              </a:ext>
            </a:extLst>
          </p:cNvPr>
          <p:cNvSpPr>
            <a:spLocks noGrp="1"/>
          </p:cNvSpPr>
          <p:nvPr>
            <p:ph type="body" sz="quarter" idx="15" hasCustomPrompt="1"/>
          </p:nvPr>
        </p:nvSpPr>
        <p:spPr>
          <a:xfrm>
            <a:off x="808109" y="1681163"/>
            <a:ext cx="1220716" cy="627062"/>
          </a:xfrm>
        </p:spPr>
        <p:txBody>
          <a:bodyPr/>
          <a:lstStyle>
            <a:lvl1pPr marL="101600" indent="0">
              <a:buNone/>
              <a:defRPr/>
            </a:lvl1pPr>
          </a:lstStyle>
          <a:p>
            <a:pPr lvl="0"/>
            <a:r>
              <a:rPr lang="en-US" dirty="0"/>
              <a:t>Label 1</a:t>
            </a:r>
          </a:p>
        </p:txBody>
      </p:sp>
      <p:sp>
        <p:nvSpPr>
          <p:cNvPr id="13" name="Label 2">
            <a:extLst>
              <a:ext uri="{FF2B5EF4-FFF2-40B4-BE49-F238E27FC236}">
                <a16:creationId xmlns:a16="http://schemas.microsoft.com/office/drawing/2014/main" id="{E8D9AEEF-5E99-48D4-B8C3-C5A995764DCA}"/>
              </a:ext>
            </a:extLst>
          </p:cNvPr>
          <p:cNvSpPr>
            <a:spLocks noGrp="1"/>
          </p:cNvSpPr>
          <p:nvPr>
            <p:ph type="body" sz="quarter" idx="16" hasCustomPrompt="1"/>
          </p:nvPr>
        </p:nvSpPr>
        <p:spPr>
          <a:xfrm>
            <a:off x="808109" y="2647157"/>
            <a:ext cx="1206500" cy="627062"/>
          </a:xfrm>
        </p:spPr>
        <p:txBody>
          <a:bodyPr/>
          <a:lstStyle>
            <a:lvl1pPr marL="101600" indent="0">
              <a:buNone/>
              <a:defRPr/>
            </a:lvl1pPr>
          </a:lstStyle>
          <a:p>
            <a:pPr lvl="0"/>
            <a:r>
              <a:rPr lang="en-US" dirty="0"/>
              <a:t>Label 2</a:t>
            </a:r>
          </a:p>
        </p:txBody>
      </p:sp>
      <p:sp>
        <p:nvSpPr>
          <p:cNvPr id="15" name="Label 3">
            <a:extLst>
              <a:ext uri="{FF2B5EF4-FFF2-40B4-BE49-F238E27FC236}">
                <a16:creationId xmlns:a16="http://schemas.microsoft.com/office/drawing/2014/main" id="{99D329CE-18C4-40A9-A508-1684979AC205}"/>
              </a:ext>
            </a:extLst>
          </p:cNvPr>
          <p:cNvSpPr>
            <a:spLocks noGrp="1"/>
          </p:cNvSpPr>
          <p:nvPr>
            <p:ph type="body" sz="quarter" idx="17" hasCustomPrompt="1"/>
          </p:nvPr>
        </p:nvSpPr>
        <p:spPr>
          <a:xfrm>
            <a:off x="808109" y="3613151"/>
            <a:ext cx="1206500" cy="627062"/>
          </a:xfrm>
        </p:spPr>
        <p:txBody>
          <a:bodyPr/>
          <a:lstStyle>
            <a:lvl1pPr marL="101600" indent="0">
              <a:buNone/>
              <a:defRPr/>
            </a:lvl1pPr>
          </a:lstStyle>
          <a:p>
            <a:pPr lvl="0"/>
            <a:r>
              <a:rPr lang="en-US" dirty="0"/>
              <a:t>Label 3</a:t>
            </a:r>
          </a:p>
        </p:txBody>
      </p:sp>
      <p:sp>
        <p:nvSpPr>
          <p:cNvPr id="17" name="Label 4">
            <a:extLst>
              <a:ext uri="{FF2B5EF4-FFF2-40B4-BE49-F238E27FC236}">
                <a16:creationId xmlns:a16="http://schemas.microsoft.com/office/drawing/2014/main" id="{AAE735D1-F9F4-4525-9ED5-F10A99DECCB8}"/>
              </a:ext>
            </a:extLst>
          </p:cNvPr>
          <p:cNvSpPr>
            <a:spLocks noGrp="1"/>
          </p:cNvSpPr>
          <p:nvPr>
            <p:ph type="body" sz="quarter" idx="18" hasCustomPrompt="1"/>
          </p:nvPr>
        </p:nvSpPr>
        <p:spPr>
          <a:xfrm>
            <a:off x="7381874" y="1681163"/>
            <a:ext cx="1304925" cy="627062"/>
          </a:xfrm>
        </p:spPr>
        <p:txBody>
          <a:bodyPr/>
          <a:lstStyle>
            <a:lvl1pPr marL="101600" indent="0">
              <a:buNone/>
              <a:defRPr/>
            </a:lvl1pPr>
          </a:lstStyle>
          <a:p>
            <a:pPr lvl="0"/>
            <a:r>
              <a:rPr lang="en-US" dirty="0"/>
              <a:t>Label 4</a:t>
            </a:r>
          </a:p>
        </p:txBody>
      </p:sp>
      <p:sp>
        <p:nvSpPr>
          <p:cNvPr id="19" name="Label 5">
            <a:extLst>
              <a:ext uri="{FF2B5EF4-FFF2-40B4-BE49-F238E27FC236}">
                <a16:creationId xmlns:a16="http://schemas.microsoft.com/office/drawing/2014/main" id="{43259E0C-9247-446E-9183-FBF70F8FD41C}"/>
              </a:ext>
            </a:extLst>
          </p:cNvPr>
          <p:cNvSpPr>
            <a:spLocks noGrp="1"/>
          </p:cNvSpPr>
          <p:nvPr>
            <p:ph type="body" sz="quarter" idx="19" hasCustomPrompt="1"/>
          </p:nvPr>
        </p:nvSpPr>
        <p:spPr>
          <a:xfrm>
            <a:off x="7381874" y="2651590"/>
            <a:ext cx="1304925" cy="618196"/>
          </a:xfrm>
        </p:spPr>
        <p:txBody>
          <a:bodyPr/>
          <a:lstStyle>
            <a:lvl1pPr marL="101600" indent="0">
              <a:buNone/>
              <a:defRPr/>
            </a:lvl1pPr>
          </a:lstStyle>
          <a:p>
            <a:pPr lvl="0"/>
            <a:r>
              <a:rPr lang="en-US" dirty="0"/>
              <a:t>Label 5</a:t>
            </a:r>
          </a:p>
        </p:txBody>
      </p:sp>
      <p:sp>
        <p:nvSpPr>
          <p:cNvPr id="21" name="Label 6">
            <a:extLst>
              <a:ext uri="{FF2B5EF4-FFF2-40B4-BE49-F238E27FC236}">
                <a16:creationId xmlns:a16="http://schemas.microsoft.com/office/drawing/2014/main" id="{111F58DF-A1C1-4DD6-ADE5-FC54A39F6757}"/>
              </a:ext>
            </a:extLst>
          </p:cNvPr>
          <p:cNvSpPr>
            <a:spLocks noGrp="1"/>
          </p:cNvSpPr>
          <p:nvPr>
            <p:ph type="body" sz="quarter" idx="20" hasCustomPrompt="1"/>
          </p:nvPr>
        </p:nvSpPr>
        <p:spPr>
          <a:xfrm>
            <a:off x="7381874" y="3613151"/>
            <a:ext cx="1304925" cy="627063"/>
          </a:xfrm>
        </p:spPr>
        <p:txBody>
          <a:bodyPr/>
          <a:lstStyle>
            <a:lvl1pPr marL="101600" indent="0">
              <a:buNone/>
              <a:defRPr/>
            </a:lvl1pPr>
          </a:lstStyle>
          <a:p>
            <a:pPr lvl="0"/>
            <a:r>
              <a:rPr lang="en-US" dirty="0"/>
              <a:t>Label 6</a:t>
            </a:r>
          </a:p>
        </p:txBody>
      </p:sp>
      <p:sp>
        <p:nvSpPr>
          <p:cNvPr id="3" name="Date Placeholder 2">
            <a:extLst>
              <a:ext uri="{FF2B5EF4-FFF2-40B4-BE49-F238E27FC236}">
                <a16:creationId xmlns:a16="http://schemas.microsoft.com/office/drawing/2014/main" id="{D0CEC9E9-2CDA-42DF-A6E1-55B455A7E67B}"/>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5429F10E-ACBA-4EA4-B23A-AC32FC5A681B}"/>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27899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el Layout 2">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5AF36A59-5DE4-46F3-8035-460E546D5673}"/>
              </a:ext>
            </a:extLst>
          </p:cNvPr>
          <p:cNvSpPr>
            <a:spLocks noGrp="1"/>
          </p:cNvSpPr>
          <p:nvPr>
            <p:ph type="title"/>
          </p:nvPr>
        </p:nvSpPr>
        <p:spPr/>
        <p:txBody>
          <a:bodyPr/>
          <a:lstStyle>
            <a:lvl1pPr>
              <a:defRPr sz="3600">
                <a:latin typeface="+mj-lt"/>
              </a:defRPr>
            </a:lvl1pPr>
          </a:lstStyle>
          <a:p>
            <a:r>
              <a:rPr lang="en-US" dirty="0"/>
              <a:t>Click to edit Master title style</a:t>
            </a:r>
          </a:p>
        </p:txBody>
      </p:sp>
      <p:sp>
        <p:nvSpPr>
          <p:cNvPr id="7" name="Image 1 title">
            <a:extLst>
              <a:ext uri="{FF2B5EF4-FFF2-40B4-BE49-F238E27FC236}">
                <a16:creationId xmlns:a16="http://schemas.microsoft.com/office/drawing/2014/main" id="{2BEC12FB-EC67-436F-875F-0A306862EF78}"/>
              </a:ext>
            </a:extLst>
          </p:cNvPr>
          <p:cNvSpPr>
            <a:spLocks noGrp="1"/>
          </p:cNvSpPr>
          <p:nvPr>
            <p:ph type="body" sz="quarter" idx="13" hasCustomPrompt="1"/>
          </p:nvPr>
        </p:nvSpPr>
        <p:spPr>
          <a:xfrm>
            <a:off x="457201" y="4392613"/>
            <a:ext cx="2107323" cy="504825"/>
          </a:xfrm>
        </p:spPr>
        <p:txBody>
          <a:bodyPr/>
          <a:lstStyle>
            <a:lvl1pPr marL="101600" indent="0">
              <a:buNone/>
              <a:defRPr/>
            </a:lvl1pPr>
          </a:lstStyle>
          <a:p>
            <a:pPr lvl="0"/>
            <a:r>
              <a:rPr lang="en-US" dirty="0"/>
              <a:t>Image 1 title</a:t>
            </a:r>
          </a:p>
        </p:txBody>
      </p:sp>
      <p:sp>
        <p:nvSpPr>
          <p:cNvPr id="9" name="Image 1">
            <a:extLst>
              <a:ext uri="{FF2B5EF4-FFF2-40B4-BE49-F238E27FC236}">
                <a16:creationId xmlns:a16="http://schemas.microsoft.com/office/drawing/2014/main" id="{1E9C9C32-F8ED-4AA8-AA00-26A2357E73E9}"/>
              </a:ext>
            </a:extLst>
          </p:cNvPr>
          <p:cNvSpPr>
            <a:spLocks noGrp="1"/>
          </p:cNvSpPr>
          <p:nvPr>
            <p:ph type="pic" sz="quarter" idx="14" hasCustomPrompt="1"/>
          </p:nvPr>
        </p:nvSpPr>
        <p:spPr>
          <a:xfrm>
            <a:off x="457200" y="1817688"/>
            <a:ext cx="2107324" cy="2386012"/>
          </a:xfrm>
        </p:spPr>
        <p:txBody>
          <a:bodyPr/>
          <a:lstStyle>
            <a:lvl1pPr marL="101600" indent="0">
              <a:buNone/>
              <a:defRPr/>
            </a:lvl1pPr>
          </a:lstStyle>
          <a:p>
            <a:r>
              <a:rPr lang="en-US" dirty="0"/>
              <a:t>Image 1</a:t>
            </a:r>
          </a:p>
        </p:txBody>
      </p:sp>
      <p:sp>
        <p:nvSpPr>
          <p:cNvPr id="11" name="Label 1.1">
            <a:extLst>
              <a:ext uri="{FF2B5EF4-FFF2-40B4-BE49-F238E27FC236}">
                <a16:creationId xmlns:a16="http://schemas.microsoft.com/office/drawing/2014/main" id="{BD50A136-2F5A-4764-ADDC-D48D703981CC}"/>
              </a:ext>
            </a:extLst>
          </p:cNvPr>
          <p:cNvSpPr>
            <a:spLocks noGrp="1"/>
          </p:cNvSpPr>
          <p:nvPr>
            <p:ph type="body" sz="quarter" idx="15" hasCustomPrompt="1"/>
          </p:nvPr>
        </p:nvSpPr>
        <p:spPr>
          <a:xfrm>
            <a:off x="2774622" y="1794947"/>
            <a:ext cx="1534619" cy="591855"/>
          </a:xfrm>
        </p:spPr>
        <p:txBody>
          <a:bodyPr/>
          <a:lstStyle>
            <a:lvl1pPr marL="101600" indent="0">
              <a:buNone/>
              <a:defRPr/>
            </a:lvl1pPr>
          </a:lstStyle>
          <a:p>
            <a:pPr lvl="0"/>
            <a:r>
              <a:rPr lang="en-US" dirty="0"/>
              <a:t>Label 1.1</a:t>
            </a:r>
          </a:p>
        </p:txBody>
      </p:sp>
      <p:sp>
        <p:nvSpPr>
          <p:cNvPr id="13" name="Label 1.2">
            <a:extLst>
              <a:ext uri="{FF2B5EF4-FFF2-40B4-BE49-F238E27FC236}">
                <a16:creationId xmlns:a16="http://schemas.microsoft.com/office/drawing/2014/main" id="{16926224-3F90-4884-9AC1-A5381D78801B}"/>
              </a:ext>
            </a:extLst>
          </p:cNvPr>
          <p:cNvSpPr>
            <a:spLocks noGrp="1"/>
          </p:cNvSpPr>
          <p:nvPr>
            <p:ph type="body" sz="quarter" idx="16" hasCustomPrompt="1"/>
          </p:nvPr>
        </p:nvSpPr>
        <p:spPr>
          <a:xfrm>
            <a:off x="2774622" y="2707481"/>
            <a:ext cx="1534619" cy="606425"/>
          </a:xfrm>
        </p:spPr>
        <p:txBody>
          <a:bodyPr/>
          <a:lstStyle>
            <a:lvl1pPr marL="101600" indent="0">
              <a:buNone/>
              <a:defRPr/>
            </a:lvl1pPr>
          </a:lstStyle>
          <a:p>
            <a:pPr lvl="0"/>
            <a:r>
              <a:rPr lang="en-US" dirty="0"/>
              <a:t>Label 1.2</a:t>
            </a:r>
          </a:p>
        </p:txBody>
      </p:sp>
      <p:sp>
        <p:nvSpPr>
          <p:cNvPr id="15" name="Label 1.3">
            <a:extLst>
              <a:ext uri="{FF2B5EF4-FFF2-40B4-BE49-F238E27FC236}">
                <a16:creationId xmlns:a16="http://schemas.microsoft.com/office/drawing/2014/main" id="{D4719473-9C3F-493C-B20E-27CDBBA38B68}"/>
              </a:ext>
            </a:extLst>
          </p:cNvPr>
          <p:cNvSpPr>
            <a:spLocks noGrp="1"/>
          </p:cNvSpPr>
          <p:nvPr>
            <p:ph type="body" sz="quarter" idx="17" hasCustomPrompt="1"/>
          </p:nvPr>
        </p:nvSpPr>
        <p:spPr>
          <a:xfrm>
            <a:off x="2774622" y="3597275"/>
            <a:ext cx="1534619" cy="606425"/>
          </a:xfrm>
        </p:spPr>
        <p:txBody>
          <a:bodyPr/>
          <a:lstStyle>
            <a:lvl1pPr marL="101600" indent="0">
              <a:buNone/>
              <a:defRPr/>
            </a:lvl1pPr>
          </a:lstStyle>
          <a:p>
            <a:pPr lvl="0"/>
            <a:r>
              <a:rPr lang="en-US" dirty="0"/>
              <a:t>Label 1.3</a:t>
            </a:r>
          </a:p>
        </p:txBody>
      </p:sp>
      <p:sp>
        <p:nvSpPr>
          <p:cNvPr id="17" name="Image 2 title">
            <a:extLst>
              <a:ext uri="{FF2B5EF4-FFF2-40B4-BE49-F238E27FC236}">
                <a16:creationId xmlns:a16="http://schemas.microsoft.com/office/drawing/2014/main" id="{DC526974-AF8C-4228-AAAA-33D0B8AB71C7}"/>
              </a:ext>
            </a:extLst>
          </p:cNvPr>
          <p:cNvSpPr>
            <a:spLocks noGrp="1"/>
          </p:cNvSpPr>
          <p:nvPr>
            <p:ph type="body" sz="quarter" idx="18" hasCustomPrompt="1"/>
          </p:nvPr>
        </p:nvSpPr>
        <p:spPr>
          <a:xfrm>
            <a:off x="4931596" y="4347439"/>
            <a:ext cx="2107323" cy="504825"/>
          </a:xfrm>
        </p:spPr>
        <p:txBody>
          <a:bodyPr/>
          <a:lstStyle>
            <a:lvl1pPr marL="101600" indent="0">
              <a:buNone/>
              <a:defRPr/>
            </a:lvl1pPr>
          </a:lstStyle>
          <a:p>
            <a:pPr lvl="0"/>
            <a:r>
              <a:rPr lang="en-US" dirty="0"/>
              <a:t>Image 2 title</a:t>
            </a:r>
          </a:p>
        </p:txBody>
      </p:sp>
      <p:sp>
        <p:nvSpPr>
          <p:cNvPr id="19" name="Image 2">
            <a:extLst>
              <a:ext uri="{FF2B5EF4-FFF2-40B4-BE49-F238E27FC236}">
                <a16:creationId xmlns:a16="http://schemas.microsoft.com/office/drawing/2014/main" id="{812D2BB4-4991-47F8-9E82-9C9B41B052FB}"/>
              </a:ext>
            </a:extLst>
          </p:cNvPr>
          <p:cNvSpPr>
            <a:spLocks noGrp="1"/>
          </p:cNvSpPr>
          <p:nvPr>
            <p:ph type="pic" sz="quarter" idx="19" hasCustomPrompt="1"/>
          </p:nvPr>
        </p:nvSpPr>
        <p:spPr>
          <a:xfrm>
            <a:off x="4931596" y="1806537"/>
            <a:ext cx="2107323" cy="2397164"/>
          </a:xfrm>
        </p:spPr>
        <p:txBody>
          <a:bodyPr/>
          <a:lstStyle>
            <a:lvl1pPr marL="101600" indent="0">
              <a:buNone/>
              <a:defRPr/>
            </a:lvl1pPr>
          </a:lstStyle>
          <a:p>
            <a:r>
              <a:rPr lang="en-US" dirty="0"/>
              <a:t>Image 2</a:t>
            </a:r>
          </a:p>
        </p:txBody>
      </p:sp>
      <p:sp>
        <p:nvSpPr>
          <p:cNvPr id="21" name="Label 2.1">
            <a:extLst>
              <a:ext uri="{FF2B5EF4-FFF2-40B4-BE49-F238E27FC236}">
                <a16:creationId xmlns:a16="http://schemas.microsoft.com/office/drawing/2014/main" id="{15D9E78D-62D4-4D7C-8E37-E1A000DA23A2}"/>
              </a:ext>
            </a:extLst>
          </p:cNvPr>
          <p:cNvSpPr>
            <a:spLocks noGrp="1"/>
          </p:cNvSpPr>
          <p:nvPr>
            <p:ph type="body" sz="quarter" idx="20" hasCustomPrompt="1"/>
          </p:nvPr>
        </p:nvSpPr>
        <p:spPr>
          <a:xfrm>
            <a:off x="7304580" y="1794947"/>
            <a:ext cx="1534619" cy="608524"/>
          </a:xfrm>
        </p:spPr>
        <p:txBody>
          <a:bodyPr/>
          <a:lstStyle>
            <a:lvl1pPr marL="101600" indent="0">
              <a:buNone/>
              <a:defRPr/>
            </a:lvl1pPr>
          </a:lstStyle>
          <a:p>
            <a:pPr lvl="0"/>
            <a:r>
              <a:rPr lang="en-US" dirty="0"/>
              <a:t>Label 2.1</a:t>
            </a:r>
          </a:p>
        </p:txBody>
      </p:sp>
      <p:sp>
        <p:nvSpPr>
          <p:cNvPr id="23" name="Label 2.2">
            <a:extLst>
              <a:ext uri="{FF2B5EF4-FFF2-40B4-BE49-F238E27FC236}">
                <a16:creationId xmlns:a16="http://schemas.microsoft.com/office/drawing/2014/main" id="{0ECEA5DA-0702-46DA-A4DD-66B7E7FF424B}"/>
              </a:ext>
            </a:extLst>
          </p:cNvPr>
          <p:cNvSpPr>
            <a:spLocks noGrp="1"/>
          </p:cNvSpPr>
          <p:nvPr>
            <p:ph type="body" sz="quarter" idx="21" hasCustomPrompt="1"/>
          </p:nvPr>
        </p:nvSpPr>
        <p:spPr>
          <a:xfrm>
            <a:off x="7304579" y="2707481"/>
            <a:ext cx="1534619" cy="608524"/>
          </a:xfrm>
        </p:spPr>
        <p:txBody>
          <a:bodyPr/>
          <a:lstStyle>
            <a:lvl1pPr marL="101600" indent="0">
              <a:buNone/>
              <a:defRPr/>
            </a:lvl1pPr>
          </a:lstStyle>
          <a:p>
            <a:pPr lvl="0"/>
            <a:r>
              <a:rPr lang="en-US" dirty="0"/>
              <a:t>Label 2.2</a:t>
            </a:r>
          </a:p>
        </p:txBody>
      </p:sp>
      <p:sp>
        <p:nvSpPr>
          <p:cNvPr id="25" name="Label 2.3">
            <a:extLst>
              <a:ext uri="{FF2B5EF4-FFF2-40B4-BE49-F238E27FC236}">
                <a16:creationId xmlns:a16="http://schemas.microsoft.com/office/drawing/2014/main" id="{64C63D68-E200-46DF-8E34-92DC66FE879B}"/>
              </a:ext>
            </a:extLst>
          </p:cNvPr>
          <p:cNvSpPr>
            <a:spLocks noGrp="1"/>
          </p:cNvSpPr>
          <p:nvPr>
            <p:ph type="body" sz="quarter" idx="22" hasCustomPrompt="1"/>
          </p:nvPr>
        </p:nvSpPr>
        <p:spPr>
          <a:xfrm>
            <a:off x="7304579" y="3579818"/>
            <a:ext cx="1534620" cy="608524"/>
          </a:xfrm>
        </p:spPr>
        <p:txBody>
          <a:bodyPr/>
          <a:lstStyle>
            <a:lvl1pPr marL="101600" indent="0">
              <a:buNone/>
              <a:defRPr/>
            </a:lvl1pPr>
          </a:lstStyle>
          <a:p>
            <a:pPr lvl="0"/>
            <a:r>
              <a:rPr lang="en-US" dirty="0"/>
              <a:t>Label 2.3</a:t>
            </a:r>
          </a:p>
        </p:txBody>
      </p:sp>
      <p:sp>
        <p:nvSpPr>
          <p:cNvPr id="3" name="Date Placeholder 2">
            <a:extLst>
              <a:ext uri="{FF2B5EF4-FFF2-40B4-BE49-F238E27FC236}">
                <a16:creationId xmlns:a16="http://schemas.microsoft.com/office/drawing/2014/main" id="{D8A4DA0A-BA94-4C4E-A521-FB23D113A856}"/>
              </a:ext>
            </a:extLst>
          </p:cNvPr>
          <p:cNvSpPr>
            <a:spLocks noGrp="1"/>
          </p:cNvSpPr>
          <p:nvPr>
            <p:ph type="dt" idx="10"/>
          </p:nvPr>
        </p:nvSpPr>
        <p:spPr/>
        <p:txBody>
          <a:bodyPr/>
          <a:lstStyle/>
          <a:p>
            <a:endParaRPr lang="en-US" dirty="0"/>
          </a:p>
        </p:txBody>
      </p:sp>
      <p:sp>
        <p:nvSpPr>
          <p:cNvPr id="4" name="Slide Number Placeholder 3">
            <a:extLst>
              <a:ext uri="{FF2B5EF4-FFF2-40B4-BE49-F238E27FC236}">
                <a16:creationId xmlns:a16="http://schemas.microsoft.com/office/drawing/2014/main" id="{44569933-5FC5-4C73-96ED-E1AC0FC867FE}"/>
              </a:ext>
            </a:extLst>
          </p:cNvPr>
          <p:cNvSpPr>
            <a:spLocks noGrp="1"/>
          </p:cNvSpPr>
          <p:nvPr>
            <p:ph type="sldNum" idx="11"/>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6487214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Title Placeholder"/>
          <p:cNvSpPr txBox="1">
            <a:spLocks noGrp="1"/>
          </p:cNvSpPr>
          <p:nvPr>
            <p:ph type="title" hasCustomPrompt="1"/>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	</a:t>
            </a:r>
            <a:endParaRPr dirty="0"/>
          </a:p>
        </p:txBody>
      </p:sp>
      <p:sp>
        <p:nvSpPr>
          <p:cNvPr id="70" name="Content Placeholder"/>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dirty="0"/>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add copyright">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9" name="Title Placeholder"/>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0" name="Content Placeholder"/>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400" b="0" i="0" u="none" strike="noStrike" cap="none">
                <a:solidFill>
                  <a:schemeClr val="dk1"/>
                </a:solidFill>
                <a:latin typeface="+mn-lt"/>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900" b="0" i="0" u="none" strike="noStrike" kern="0" cap="none" spc="0" normalizeH="0" baseline="0" noProof="0">
                <a:ln>
                  <a:noFill/>
                </a:ln>
                <a:solidFill>
                  <a:srgbClr val="FFFFFF"/>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Tx/>
                <a:buSzPct val="25000"/>
                <a:buFontTx/>
                <a:buNone/>
                <a:tabLst/>
                <a:defRPr/>
              </a:pPr>
              <a:t>‹#›</a:t>
            </a:fld>
            <a:endParaRPr kumimoji="0" lang="en-US" sz="900" b="0" i="0" u="none" strike="noStrike" kern="0" cap="none" spc="0" normalizeH="0" baseline="0" noProof="0" dirty="0">
              <a:ln>
                <a:noFill/>
              </a:ln>
              <a:solidFill>
                <a:srgbClr val="FFFFFF"/>
              </a:solidFill>
              <a:effectLst/>
              <a:uLnTx/>
              <a:uFillTx/>
              <a:latin typeface="Arial"/>
              <a:ea typeface="Arial"/>
              <a:cs typeface="Arial"/>
              <a:sym typeface="Arial"/>
            </a:endParaRPr>
          </a:p>
        </p:txBody>
      </p:sp>
    </p:spTree>
    <p:extLst>
      <p:ext uri="{BB962C8B-B14F-4D97-AF65-F5344CB8AC3E}">
        <p14:creationId xmlns:p14="http://schemas.microsoft.com/office/powerpoint/2010/main" val="421594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
        <p:nvSpPr>
          <p:cNvPr id="25"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00F45AE3-EB76-41DE-97B2-CFE79B73D3C6}"/>
              </a:ext>
            </a:extLst>
          </p:cNvPr>
          <p:cNvSpPr>
            <a:spLocks noGrp="1"/>
          </p:cNvSpPr>
          <p:nvPr>
            <p:ph sz="quarter" idx="13"/>
          </p:nvPr>
        </p:nvSpPr>
        <p:spPr>
          <a:xfrm>
            <a:off x="457200" y="1554920"/>
            <a:ext cx="8232775" cy="466333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Shape 28"/>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9" name="Shape 29"/>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 name="Content Placeholder 2">
            <a:extLst>
              <a:ext uri="{FF2B5EF4-FFF2-40B4-BE49-F238E27FC236}">
                <a16:creationId xmlns:a16="http://schemas.microsoft.com/office/drawing/2014/main" id="{6F503D41-401A-43DB-9BC0-38F51965B892}"/>
              </a:ext>
            </a:extLst>
          </p:cNvPr>
          <p:cNvSpPr>
            <a:spLocks noGrp="1"/>
          </p:cNvSpPr>
          <p:nvPr>
            <p:ph sz="quarter" idx="15"/>
          </p:nvPr>
        </p:nvSpPr>
        <p:spPr>
          <a:xfrm>
            <a:off x="457200" y="1556327"/>
            <a:ext cx="3635375" cy="452062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234542" y="1556327"/>
            <a:ext cx="4452257" cy="226752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234542" y="3971925"/>
            <a:ext cx="4452258" cy="210502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769062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694830" y="1552575"/>
            <a:ext cx="399197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26110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lumns">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1"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3274199" y="1552575"/>
            <a:ext cx="2595602"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6091197" y="1552575"/>
            <a:ext cx="2595603"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16443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2572593"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687986"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6803378" y="1552575"/>
            <a:ext cx="1885950" cy="44386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011214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Ten Content">
    <p:spTree>
      <p:nvGrpSpPr>
        <p:cNvPr id="1" name="Shape 30"/>
        <p:cNvGrpSpPr/>
        <p:nvPr/>
      </p:nvGrpSpPr>
      <p:grpSpPr>
        <a:xfrm>
          <a:off x="0" y="0"/>
          <a:ext cx="0" cy="0"/>
          <a:chOff x="0" y="0"/>
          <a:chExt cx="0" cy="0"/>
        </a:xfrm>
      </p:grpSpPr>
      <p:sp>
        <p:nvSpPr>
          <p:cNvPr id="31"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8" name="Content Placeholder 7">
            <a:extLst>
              <a:ext uri="{FF2B5EF4-FFF2-40B4-BE49-F238E27FC236}">
                <a16:creationId xmlns:a16="http://schemas.microsoft.com/office/drawing/2014/main" id="{82CB7AFE-9851-46A0-B2FB-0A5EE6AEFCA6}"/>
              </a:ext>
            </a:extLst>
          </p:cNvPr>
          <p:cNvSpPr>
            <a:spLocks noGrp="1"/>
          </p:cNvSpPr>
          <p:nvPr>
            <p:ph sz="quarter" idx="13"/>
          </p:nvPr>
        </p:nvSpPr>
        <p:spPr>
          <a:xfrm>
            <a:off x="457200" y="1552575"/>
            <a:ext cx="4011769" cy="46940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75D3A394-A5AF-478E-AC3D-2714CFF806D2}"/>
              </a:ext>
            </a:extLst>
          </p:cNvPr>
          <p:cNvSpPr>
            <a:spLocks noGrp="1"/>
          </p:cNvSpPr>
          <p:nvPr>
            <p:ph sz="quarter" idx="14"/>
          </p:nvPr>
        </p:nvSpPr>
        <p:spPr>
          <a:xfrm>
            <a:off x="457200" y="2216772"/>
            <a:ext cx="4011769" cy="552186"/>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7">
            <a:extLst>
              <a:ext uri="{FF2B5EF4-FFF2-40B4-BE49-F238E27FC236}">
                <a16:creationId xmlns:a16="http://schemas.microsoft.com/office/drawing/2014/main" id="{5D721EFE-2C28-4C54-8BB9-3FCF3DECD16D}"/>
              </a:ext>
            </a:extLst>
          </p:cNvPr>
          <p:cNvSpPr>
            <a:spLocks noGrp="1"/>
          </p:cNvSpPr>
          <p:nvPr>
            <p:ph sz="quarter" idx="15"/>
          </p:nvPr>
        </p:nvSpPr>
        <p:spPr>
          <a:xfrm>
            <a:off x="457200" y="2953477"/>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7">
            <a:extLst>
              <a:ext uri="{FF2B5EF4-FFF2-40B4-BE49-F238E27FC236}">
                <a16:creationId xmlns:a16="http://schemas.microsoft.com/office/drawing/2014/main" id="{99D20A0E-9225-48FB-91AF-C7D8DE4D66F4}"/>
              </a:ext>
            </a:extLst>
          </p:cNvPr>
          <p:cNvSpPr>
            <a:spLocks noGrp="1"/>
          </p:cNvSpPr>
          <p:nvPr>
            <p:ph sz="quarter" idx="16"/>
          </p:nvPr>
        </p:nvSpPr>
        <p:spPr>
          <a:xfrm>
            <a:off x="457200" y="3640944"/>
            <a:ext cx="4011769" cy="52536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3" name="Content Placeholder 2"/>
          <p:cNvSpPr>
            <a:spLocks noGrp="1"/>
          </p:cNvSpPr>
          <p:nvPr>
            <p:ph sz="quarter" idx="17"/>
          </p:nvPr>
        </p:nvSpPr>
        <p:spPr>
          <a:xfrm>
            <a:off x="457200" y="4352925"/>
            <a:ext cx="4011769"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US" sz="2400" b="0" i="0" u="none" strike="noStrike" cap="none" dirty="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8"/>
          </p:nvPr>
        </p:nvSpPr>
        <p:spPr>
          <a:xfrm>
            <a:off x="457200" y="5010150"/>
            <a:ext cx="4011769"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Content Placeholder 6"/>
          <p:cNvSpPr>
            <a:spLocks noGrp="1"/>
          </p:cNvSpPr>
          <p:nvPr>
            <p:ph sz="quarter" idx="19"/>
          </p:nvPr>
        </p:nvSpPr>
        <p:spPr>
          <a:xfrm>
            <a:off x="457200" y="5692775"/>
            <a:ext cx="4011769"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9"/>
          <p:cNvSpPr>
            <a:spLocks noGrp="1"/>
          </p:cNvSpPr>
          <p:nvPr>
            <p:ph sz="quarter" idx="20"/>
          </p:nvPr>
        </p:nvSpPr>
        <p:spPr>
          <a:xfrm>
            <a:off x="4622801" y="1557338"/>
            <a:ext cx="4064000" cy="465137"/>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2" name="Content Placeholder 11"/>
          <p:cNvSpPr>
            <a:spLocks noGrp="1"/>
          </p:cNvSpPr>
          <p:nvPr>
            <p:ph sz="quarter" idx="21"/>
          </p:nvPr>
        </p:nvSpPr>
        <p:spPr>
          <a:xfrm>
            <a:off x="4622800" y="2216150"/>
            <a:ext cx="4064000" cy="5524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4" name="Content Placeholder 13"/>
          <p:cNvSpPr>
            <a:spLocks noGrp="1"/>
          </p:cNvSpPr>
          <p:nvPr>
            <p:ph sz="quarter" idx="22"/>
          </p:nvPr>
        </p:nvSpPr>
        <p:spPr>
          <a:xfrm>
            <a:off x="4622800" y="2952750"/>
            <a:ext cx="4064000" cy="525463"/>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9" name="Content Placeholder 18"/>
          <p:cNvSpPr>
            <a:spLocks noGrp="1"/>
          </p:cNvSpPr>
          <p:nvPr>
            <p:ph sz="quarter" idx="23"/>
          </p:nvPr>
        </p:nvSpPr>
        <p:spPr>
          <a:xfrm>
            <a:off x="4622800" y="3641725"/>
            <a:ext cx="4064000" cy="523875"/>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1" name="Content Placeholder 20"/>
          <p:cNvSpPr>
            <a:spLocks noGrp="1"/>
          </p:cNvSpPr>
          <p:nvPr>
            <p:ph sz="quarter" idx="24"/>
          </p:nvPr>
        </p:nvSpPr>
        <p:spPr>
          <a:xfrm>
            <a:off x="4622800" y="4352925"/>
            <a:ext cx="4064000" cy="4762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3" name="Content Placeholder 22"/>
          <p:cNvSpPr>
            <a:spLocks noGrp="1"/>
          </p:cNvSpPr>
          <p:nvPr>
            <p:ph sz="quarter" idx="25"/>
          </p:nvPr>
        </p:nvSpPr>
        <p:spPr>
          <a:xfrm>
            <a:off x="4713288" y="5010150"/>
            <a:ext cx="3973512" cy="514350"/>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5" name="Content Placeholder 24"/>
          <p:cNvSpPr>
            <a:spLocks noGrp="1"/>
          </p:cNvSpPr>
          <p:nvPr>
            <p:ph sz="quarter" idx="26"/>
          </p:nvPr>
        </p:nvSpPr>
        <p:spPr>
          <a:xfrm>
            <a:off x="4713288" y="5692775"/>
            <a:ext cx="3973512" cy="566738"/>
          </a:xfrm>
        </p:spPr>
        <p:txBody>
          <a:bodyPr/>
          <a:lstStyle>
            <a:lvl1pPr marR="0" indent="-2556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1pPr>
            <a:lvl2pPr marR="0" indent="-284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2pPr>
            <a:lvl3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3pPr>
            <a:lvl4pPr marR="0" indent="-230400" algn="l" rtl="0">
              <a:lnSpc>
                <a:spcPct val="100000"/>
              </a:lnSpc>
              <a:spcAft>
                <a:spcPts val="0"/>
              </a:spcAft>
              <a:buClr>
                <a:srgbClr val="007FA3"/>
              </a:buClr>
              <a:buSzPct val="100000"/>
              <a:defRPr lang="en-US" sz="2400" b="0" i="0" u="none" strike="noStrike" cap="none" dirty="0" smtClean="0">
                <a:solidFill>
                  <a:schemeClr val="dk1"/>
                </a:solidFill>
                <a:latin typeface="+mn-lt"/>
                <a:ea typeface="Arial"/>
                <a:cs typeface="Arial"/>
                <a:sym typeface="Arial"/>
              </a:defRPr>
            </a:lvl4pPr>
            <a:lvl5pPr marR="0" indent="-230400" algn="l" rtl="0">
              <a:lnSpc>
                <a:spcPct val="100000"/>
              </a:lnSpc>
              <a:spcAft>
                <a:spcPts val="0"/>
              </a:spcAft>
              <a:buClr>
                <a:srgbClr val="007FA3"/>
              </a:buClr>
              <a:buSzPct val="100000"/>
              <a:defRPr lang="en-IN" sz="2400" b="0" i="0" u="none" strike="noStrike" cap="none" dirty="0" smtClean="0">
                <a:solidFill>
                  <a:schemeClr val="dk1"/>
                </a:solidFill>
                <a:latin typeface="+mn-lt"/>
                <a:ea typeface="Arial"/>
                <a:cs typeface="Arial"/>
                <a:sym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47121803"/>
      </p:ext>
    </p:extLst>
  </p:cSld>
  <p:clrMapOvr>
    <a:masterClrMapping/>
  </p:clrMapOvr>
  <p:extLst>
    <p:ext uri="{DCECCB84-F9BA-43D5-87BE-67443E8EF086}">
      <p15:sldGuideLst xmlns:p15="http://schemas.microsoft.com/office/powerpoint/2012/main">
        <p15:guide id="1" orient="horz" pos="981"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Shape 11"/>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tx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pPr>
              <a:defRPr/>
            </a:pPr>
            <a:endParaRPr lang="en-US" dirty="0">
              <a:solidFill>
                <a:schemeClr val="tx1"/>
              </a:solidFill>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lvl1pPr>
              <a:defRPr>
                <a:solidFill>
                  <a:schemeClr val="tx1"/>
                </a:solidFill>
              </a:defRPr>
            </a:lvl1pPr>
          </a:lstStyle>
          <a:p>
            <a:pPr algn="r">
              <a:buSzPct val="25000"/>
              <a:defRPr/>
            </a:pPr>
            <a:fld id="{00000000-1234-1234-1234-123412341234}" type="slidenum">
              <a:rPr lang="en-US" sz="900" smtClean="0"/>
              <a:pPr algn="r">
                <a:buSzPct val="25000"/>
                <a:defRPr/>
              </a:pPr>
              <a:t>‹#›</a:t>
            </a:fld>
            <a:endParaRPr lang="en-US" sz="900" dirty="0"/>
          </a:p>
        </p:txBody>
      </p:sp>
    </p:spTree>
    <p:extLst>
      <p:ext uri="{BB962C8B-B14F-4D97-AF65-F5344CB8AC3E}">
        <p14:creationId xmlns:p14="http://schemas.microsoft.com/office/powerpoint/2010/main" val="3246644562"/>
      </p:ext>
    </p:extLst>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Title Placeholder"/>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n-US" sz="3600" dirty="0">
                <a:latin typeface="+mj-lt"/>
              </a:rPr>
              <a:t>Click to add title</a:t>
            </a:r>
            <a:endParaRPr dirty="0"/>
          </a:p>
        </p:txBody>
      </p:sp>
      <p:sp>
        <p:nvSpPr>
          <p:cNvPr id="11" name="Content Placeholder"/>
          <p:cNvSpPr txBox="1">
            <a:spLocks noGrp="1"/>
          </p:cNvSpPr>
          <p:nvPr>
            <p:ph type="body" idx="1"/>
          </p:nvPr>
        </p:nvSpPr>
        <p:spPr>
          <a:xfrm>
            <a:off x="457200" y="1600200"/>
            <a:ext cx="8229600" cy="4428411"/>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6" name="Copyright"/>
          <p:cNvSpPr txBox="1"/>
          <p:nvPr/>
        </p:nvSpPr>
        <p:spPr>
          <a:xfrm>
            <a:off x="1600200" y="6429344"/>
            <a:ext cx="7162799" cy="200054"/>
          </a:xfrm>
          <a:prstGeom prst="rect">
            <a:avLst/>
          </a:prstGeom>
          <a:noFill/>
          <a:ln>
            <a:noFill/>
          </a:ln>
        </p:spPr>
        <p:txBody>
          <a:bodyPr lIns="91425" tIns="45700" rIns="91425" bIns="45700" anchor="ctr"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0" dirty="0">
                <a:latin typeface="Verdana"/>
                <a:ea typeface="Verdana" panose="020B0604030504040204" pitchFamily="34" charset="0"/>
                <a:cs typeface="Verdana" panose="020B0604030504040204" pitchFamily="34" charset="0"/>
              </a:rPr>
              <a:t>Copyright © 2020 Pearson Education, Inc. All Rights Reserved</a:t>
            </a: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pic>
        <p:nvPicPr>
          <p:cNvPr id="8" name="Picture Placeholder 21" descr="Pearson Logo">
            <a:extLst>
              <a:ext uri="{FF2B5EF4-FFF2-40B4-BE49-F238E27FC236}">
                <a16:creationId xmlns:a16="http://schemas.microsoft.com/office/drawing/2014/main" id="{9482BDEB-84DF-4344-AD30-389884976DF6}"/>
              </a:ext>
            </a:extLst>
          </p:cNvPr>
          <p:cNvPicPr>
            <a:picLocks noChangeAspect="1"/>
          </p:cNvPicPr>
          <p:nvPr userDrawn="1"/>
        </p:nvPicPr>
        <p:blipFill>
          <a:blip r:embed="rId16"/>
          <a:srcRect t="22152" b="22152"/>
          <a:stretch>
            <a:fillRect/>
          </a:stretch>
        </p:blipFill>
        <p:spPr>
          <a:xfrm>
            <a:off x="315677" y="6420639"/>
            <a:ext cx="1176574" cy="296443"/>
          </a:xfrm>
          <a:prstGeom prst="rect">
            <a:avLst/>
          </a:prstGeom>
        </p:spPr>
      </p:pic>
    </p:spTree>
  </p:cSld>
  <p:clrMap bg1="lt1" tx1="dk1" bg2="dk2" tx2="lt2" accent1="accent1" accent2="accent2" accent3="accent3" accent4="accent4" accent5="accent5" accent6="accent6" hlink="hlink" folHlink="folHlink"/>
  <p:sldLayoutIdLst>
    <p:sldLayoutId id="2147483664" r:id="rId1"/>
    <p:sldLayoutId id="2147483649" r:id="rId2"/>
    <p:sldLayoutId id="2147483650" r:id="rId3"/>
    <p:sldLayoutId id="2147483676" r:id="rId4"/>
    <p:sldLayoutId id="2147483677" r:id="rId5"/>
    <p:sldLayoutId id="2147483678" r:id="rId6"/>
    <p:sldLayoutId id="2147483679" r:id="rId7"/>
    <p:sldLayoutId id="2147483680" r:id="rId8"/>
    <p:sldLayoutId id="2147483681" r:id="rId9"/>
    <p:sldLayoutId id="2147483671" r:id="rId10"/>
    <p:sldLayoutId id="2147483673" r:id="rId11"/>
    <p:sldLayoutId id="2147483670" r:id="rId12"/>
    <p:sldLayoutId id="2147483669" r:id="rId13"/>
    <p:sldLayoutId id="214748365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hyperlink" Target="https://liveexample.pearsoncmg.com/html/SimpleIfDemo.html" TargetMode="External"/><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hyperlink" Target="https://liveexample.pearsoncmg.com/html/SubtractionQuiz.html" TargetMode="External"/><Relationship Id="rId4" Type="http://schemas.openxmlformats.org/officeDocument/2006/relationships/image" Target="../media/image22.wmf"/></Relationships>
</file>

<file path=ppt/slides/_rels/slide26.xml.rels><?xml version="1.0" encoding="UTF-8" standalone="yes"?>
<Relationships xmlns="http://schemas.openxmlformats.org/package/2006/relationships"><Relationship Id="rId3" Type="http://schemas.openxmlformats.org/officeDocument/2006/relationships/hyperlink" Target="https://liveexample.pearsoncmg.com/html/SubtractionQuiz.html" TargetMode="External"/><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liveexample.pearsoncmg.com/html/SubtractionQuiz.html" TargetMode="External"/><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s://liveexample.pearsoncmg.com/html/SubtractionQuiz.html" TargetMode="External"/><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hyperlink" Target="https://liveexample.pearsoncmg.com/html/SubtractionQuiz.html" TargetMode="Externa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liveexample.pearsoncmg.com/html/LeapYear.html" TargetMode="External"/><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hyperlink" Target="https://liveexample.pearsoncmg.com/html/Lottery.html" TargetMode="External"/><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hyperlink" Target="https://liveexample.pearsoncmg.com/html/ChineseZodiac.html"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image" Target="../media/image34.wmf"/><Relationship Id="rId7" Type="http://schemas.openxmlformats.org/officeDocument/2006/relationships/image" Target="../media/image36.wmf"/><Relationship Id="rId2" Type="http://schemas.openxmlformats.org/officeDocument/2006/relationships/oleObject" Target="../embeddings/oleObject5.bin"/><Relationship Id="rId1" Type="http://schemas.openxmlformats.org/officeDocument/2006/relationships/slideLayout" Target="../slideLayouts/slideLayout9.xml"/><Relationship Id="rId6" Type="http://schemas.openxmlformats.org/officeDocument/2006/relationships/oleObject" Target="../embeddings/oleObject7.bin"/><Relationship Id="rId5" Type="http://schemas.openxmlformats.org/officeDocument/2006/relationships/image" Target="../media/image35.wmf"/><Relationship Id="rId4" Type="http://schemas.openxmlformats.org/officeDocument/2006/relationships/oleObject" Target="../embeddings/oleObject6.bin"/><Relationship Id="rId9" Type="http://schemas.openxmlformats.org/officeDocument/2006/relationships/image" Target="../media/image37.wmf"/></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39.emf"/><Relationship Id="rId4" Type="http://schemas.openxmlformats.org/officeDocument/2006/relationships/image" Target="../media/image38.wm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slideLayout" Target="../slideLayouts/slideLayout3.xml"/><Relationship Id="rId6" Type="http://schemas.openxmlformats.org/officeDocument/2006/relationships/oleObject" Target="../embeddings/oleObject3.bin"/><Relationship Id="rId5" Type="http://schemas.openxmlformats.org/officeDocument/2006/relationships/image" Target="../media/image4.wmf"/><Relationship Id="rId4" Type="http://schemas.openxmlformats.org/officeDocument/2006/relationships/oleObject" Target="../embeddings/oleObject2.bin"/></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41.svg"/></Relationships>
</file>

<file path=ppt/slides/_rels/slide7.xml.rels><?xml version="1.0" encoding="UTF-8" standalone="yes"?>
<Relationships xmlns="http://schemas.openxmlformats.org/package/2006/relationships"><Relationship Id="rId3" Type="http://schemas.openxmlformats.org/officeDocument/2006/relationships/hyperlink" Target="https://liveexample.pearsoncmg.com/html/AdditionQuiz.html" TargetMode="External"/><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728-A241-43F4-95FF-6C49FEEA0911}"/>
              </a:ext>
              <a:ext uri="{C183D7F6-B498-43B3-948B-1728B52AA6E4}">
                <adec:decorative xmlns:adec="http://schemas.microsoft.com/office/drawing/2017/decorative" val="1"/>
              </a:ext>
            </a:extLst>
          </p:cNvPr>
          <p:cNvSpPr>
            <a:spLocks noGrp="1"/>
          </p:cNvSpPr>
          <p:nvPr>
            <p:ph type="title"/>
          </p:nvPr>
        </p:nvSpPr>
        <p:spPr>
          <a:xfrm>
            <a:off x="457199" y="143692"/>
            <a:ext cx="8055205" cy="987333"/>
          </a:xfrm>
        </p:spPr>
        <p:txBody>
          <a:bodyPr anchor="ctr"/>
          <a:lstStyle/>
          <a:p>
            <a:r>
              <a:rPr lang="en-US" sz="3000" dirty="0"/>
              <a:t>Introduction to Java Programming and Data Structures</a:t>
            </a:r>
          </a:p>
        </p:txBody>
      </p:sp>
      <p:sp>
        <p:nvSpPr>
          <p:cNvPr id="3" name="Content Placeholder 2">
            <a:extLst>
              <a:ext uri="{FF2B5EF4-FFF2-40B4-BE49-F238E27FC236}">
                <a16:creationId xmlns:a16="http://schemas.microsoft.com/office/drawing/2014/main" id="{ABE18F80-D4FC-4D8F-B2BD-E7BEE7E012B5}"/>
              </a:ext>
              <a:ext uri="{C183D7F6-B498-43B3-948B-1728B52AA6E4}">
                <adec:decorative xmlns:adec="http://schemas.microsoft.com/office/drawing/2017/decorative" val="1"/>
              </a:ext>
            </a:extLst>
          </p:cNvPr>
          <p:cNvSpPr>
            <a:spLocks noGrp="1"/>
          </p:cNvSpPr>
          <p:nvPr>
            <p:ph type="body" idx="1"/>
          </p:nvPr>
        </p:nvSpPr>
        <p:spPr>
          <a:xfrm>
            <a:off x="457200" y="1212419"/>
            <a:ext cx="8229600" cy="413524"/>
          </a:xfrm>
        </p:spPr>
        <p:txBody>
          <a:bodyPr anchor="ctr"/>
          <a:lstStyle/>
          <a:p>
            <a:r>
              <a:rPr lang="en-US" dirty="0">
                <a:solidFill>
                  <a:schemeClr val="tx2"/>
                </a:solidFill>
              </a:rPr>
              <a:t>Twelfth Edition</a:t>
            </a:r>
          </a:p>
        </p:txBody>
      </p:sp>
      <p:sp>
        <p:nvSpPr>
          <p:cNvPr id="5" name="Content Placeholder 4">
            <a:extLst>
              <a:ext uri="{FF2B5EF4-FFF2-40B4-BE49-F238E27FC236}">
                <a16:creationId xmlns:a16="http://schemas.microsoft.com/office/drawing/2014/main" id="{2D222376-7AD7-4443-B67A-120BE12F4DDB}"/>
              </a:ext>
              <a:ext uri="{C183D7F6-B498-43B3-948B-1728B52AA6E4}">
                <adec:decorative xmlns:adec="http://schemas.microsoft.com/office/drawing/2017/decorative" val="1"/>
              </a:ext>
            </a:extLst>
          </p:cNvPr>
          <p:cNvSpPr>
            <a:spLocks noGrp="1"/>
          </p:cNvSpPr>
          <p:nvPr>
            <p:ph sz="quarter" idx="14"/>
          </p:nvPr>
        </p:nvSpPr>
        <p:spPr>
          <a:xfrm>
            <a:off x="5029200" y="1906104"/>
            <a:ext cx="3657600" cy="1186345"/>
          </a:xfrm>
        </p:spPr>
        <p:txBody>
          <a:bodyPr/>
          <a:lstStyle/>
          <a:p>
            <a:pPr marL="0" algn="ctr"/>
            <a:r>
              <a:rPr lang="en-US" b="1" dirty="0">
                <a:latin typeface="+mn-lt"/>
              </a:rPr>
              <a:t>Chapter 3</a:t>
            </a:r>
          </a:p>
        </p:txBody>
      </p:sp>
      <p:sp>
        <p:nvSpPr>
          <p:cNvPr id="6" name="Content Placeholder 5">
            <a:extLst>
              <a:ext uri="{FF2B5EF4-FFF2-40B4-BE49-F238E27FC236}">
                <a16:creationId xmlns:a16="http://schemas.microsoft.com/office/drawing/2014/main" id="{82FD4EC9-4778-4E2F-B136-2A176CA2BA69}"/>
              </a:ext>
              <a:ext uri="{C183D7F6-B498-43B3-948B-1728B52AA6E4}">
                <adec:decorative xmlns:adec="http://schemas.microsoft.com/office/drawing/2017/decorative" val="1"/>
              </a:ext>
            </a:extLst>
          </p:cNvPr>
          <p:cNvSpPr>
            <a:spLocks noGrp="1"/>
          </p:cNvSpPr>
          <p:nvPr>
            <p:ph sz="quarter" idx="15"/>
          </p:nvPr>
        </p:nvSpPr>
        <p:spPr>
          <a:xfrm>
            <a:off x="5029200" y="3252789"/>
            <a:ext cx="3657600" cy="1589177"/>
          </a:xfrm>
        </p:spPr>
        <p:txBody>
          <a:bodyPr/>
          <a:lstStyle/>
          <a:p>
            <a:r>
              <a:rPr lang="en-US" dirty="0"/>
              <a:t>Selections</a:t>
            </a:r>
          </a:p>
        </p:txBody>
      </p:sp>
      <p:pic>
        <p:nvPicPr>
          <p:cNvPr id="7" name="Picture 6" descr="Front Cover: Introduction to Java Programming and Data Structures Twelfth Edition by Liang.">
            <a:extLst>
              <a:ext uri="{FF2B5EF4-FFF2-40B4-BE49-F238E27FC236}">
                <a16:creationId xmlns:a16="http://schemas.microsoft.com/office/drawing/2014/main" id="{5F16D7D7-ECE6-4B8A-A1F3-15ADBADE58C8}"/>
              </a:ext>
            </a:extLst>
          </p:cNvPr>
          <p:cNvPicPr>
            <a:picLocks noChangeAspect="1"/>
          </p:cNvPicPr>
          <p:nvPr/>
        </p:nvPicPr>
        <p:blipFill>
          <a:blip r:embed="rId3"/>
          <a:stretch>
            <a:fillRect/>
          </a:stretch>
        </p:blipFill>
        <p:spPr>
          <a:xfrm>
            <a:off x="591091" y="1697633"/>
            <a:ext cx="3776850" cy="4523213"/>
          </a:xfrm>
          <a:prstGeom prst="rect">
            <a:avLst/>
          </a:prstGeom>
          <a:ln w="9525">
            <a:solidFill>
              <a:schemeClr val="tx1"/>
            </a:solidFill>
          </a:ln>
        </p:spPr>
      </p:pic>
      <p:sp>
        <p:nvSpPr>
          <p:cNvPr id="8" name="Content Placeholder 7">
            <a:extLst>
              <a:ext uri="{FF2B5EF4-FFF2-40B4-BE49-F238E27FC236}">
                <a16:creationId xmlns:a16="http://schemas.microsoft.com/office/drawing/2014/main" id="{C8E88D28-1A9F-4FC4-946F-10B4629D1438}"/>
              </a:ext>
              <a:ext uri="{C183D7F6-B498-43B3-948B-1728B52AA6E4}">
                <adec:decorative xmlns:adec="http://schemas.microsoft.com/office/drawing/2017/decorative" val="1"/>
              </a:ext>
            </a:extLst>
          </p:cNvPr>
          <p:cNvSpPr>
            <a:spLocks noGrp="1"/>
          </p:cNvSpPr>
          <p:nvPr>
            <p:ph sz="quarter" idx="17"/>
          </p:nvPr>
        </p:nvSpPr>
        <p:spPr>
          <a:xfrm>
            <a:off x="2173000" y="6415232"/>
            <a:ext cx="6589712" cy="228600"/>
          </a:xfrm>
        </p:spPr>
        <p:txBody>
          <a:bodyPr/>
          <a:lstStyle/>
          <a:p>
            <a:pPr marL="0" indent="0"/>
            <a:r>
              <a:rPr lang="en-US" altLang="en-US" sz="1200" b="0" dirty="0">
                <a:latin typeface="Verdana"/>
                <a:ea typeface="Verdana" panose="020B0604030504040204" pitchFamily="34" charset="0"/>
                <a:cs typeface="Verdana" panose="020B0604030504040204" pitchFamily="34" charset="0"/>
              </a:rPr>
              <a:t>Copyright © </a:t>
            </a:r>
            <a:r>
              <a:rPr lang="en-IN" dirty="0"/>
              <a:t>2020 </a:t>
            </a:r>
            <a:r>
              <a:rPr lang="en-US" altLang="en-US" sz="1200" b="0" dirty="0">
                <a:latin typeface="Verdana"/>
                <a:ea typeface="Verdana" panose="020B0604030504040204" pitchFamily="34" charset="0"/>
                <a:cs typeface="Verdana" panose="020B0604030504040204" pitchFamily="34" charset="0"/>
              </a:rPr>
              <a:t>Pearson Education, Inc. All Rights Reserved</a:t>
            </a:r>
          </a:p>
        </p:txBody>
      </p:sp>
      <p:pic>
        <p:nvPicPr>
          <p:cNvPr id="22" name="Picture Placeholder 21" descr="Pearson Logo">
            <a:extLst>
              <a:ext uri="{FF2B5EF4-FFF2-40B4-BE49-F238E27FC236}">
                <a16:creationId xmlns:a16="http://schemas.microsoft.com/office/drawing/2014/main" id="{463657D3-0029-4FB6-A24C-CAB832988B4E}"/>
              </a:ext>
            </a:extLst>
          </p:cNvPr>
          <p:cNvPicPr>
            <a:picLocks noGrp="1" noChangeAspect="1"/>
          </p:cNvPicPr>
          <p:nvPr>
            <p:ph type="pic" sz="quarter" idx="16"/>
          </p:nvPr>
        </p:nvPicPr>
        <p:blipFill>
          <a:blip r:embed="rId4"/>
          <a:srcRect t="22152" b="22152"/>
          <a:stretch>
            <a:fillRect/>
          </a:stretch>
        </p:blipFill>
        <p:spPr>
          <a:xfrm>
            <a:off x="315677" y="6420639"/>
            <a:ext cx="1176574" cy="296443"/>
          </a:xfrm>
        </p:spPr>
      </p:pic>
    </p:spTree>
    <p:extLst>
      <p:ext uri="{BB962C8B-B14F-4D97-AF65-F5344CB8AC3E}">
        <p14:creationId xmlns:p14="http://schemas.microsoft.com/office/powerpoint/2010/main" val="3801335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8DB8D-5578-4585-8F23-4F4BA95FB0FC}"/>
              </a:ext>
            </a:extLst>
          </p:cNvPr>
          <p:cNvSpPr>
            <a:spLocks noGrp="1"/>
          </p:cNvSpPr>
          <p:nvPr>
            <p:ph type="title"/>
          </p:nvPr>
        </p:nvSpPr>
        <p:spPr/>
        <p:txBody>
          <a:bodyPr/>
          <a:lstStyle/>
          <a:p>
            <a:r>
              <a:rPr lang="en-IN" dirty="0"/>
              <a:t>Simple if Demo</a:t>
            </a:r>
          </a:p>
        </p:txBody>
      </p:sp>
      <p:sp>
        <p:nvSpPr>
          <p:cNvPr id="3" name="Content Placeholder 2">
            <a:extLst>
              <a:ext uri="{FF2B5EF4-FFF2-40B4-BE49-F238E27FC236}">
                <a16:creationId xmlns:a16="http://schemas.microsoft.com/office/drawing/2014/main" id="{0BB5BE65-E0C1-47A9-90A2-2BDF922C4C8E}"/>
              </a:ext>
            </a:extLst>
          </p:cNvPr>
          <p:cNvSpPr>
            <a:spLocks noGrp="1"/>
          </p:cNvSpPr>
          <p:nvPr>
            <p:ph sz="quarter" idx="13"/>
          </p:nvPr>
        </p:nvSpPr>
        <p:spPr>
          <a:xfrm>
            <a:off x="457200" y="1552575"/>
            <a:ext cx="8229600" cy="1335768"/>
          </a:xfrm>
        </p:spPr>
        <p:txBody>
          <a:bodyPr/>
          <a:lstStyle/>
          <a:p>
            <a:pPr marL="432" indent="0">
              <a:buNone/>
            </a:pPr>
            <a:r>
              <a:rPr lang="en-IN" dirty="0"/>
              <a:t>Write a program that prompts the user to enter an integer. If the number is a multiple of 5, print </a:t>
            </a:r>
            <a:r>
              <a:rPr lang="en-IN" dirty="0" err="1"/>
              <a:t>HiFive</a:t>
            </a:r>
            <a:r>
              <a:rPr lang="en-IN" dirty="0"/>
              <a:t>. If the number is divisible by 2, print </a:t>
            </a:r>
            <a:r>
              <a:rPr lang="en-IN" dirty="0" err="1"/>
              <a:t>HiEven</a:t>
            </a:r>
            <a:r>
              <a:rPr lang="en-IN" dirty="0"/>
              <a:t>.</a:t>
            </a:r>
          </a:p>
        </p:txBody>
      </p:sp>
      <p:sp>
        <p:nvSpPr>
          <p:cNvPr id="10" name="Text Placeholder 9">
            <a:extLst>
              <a:ext uri="{FF2B5EF4-FFF2-40B4-BE49-F238E27FC236}">
                <a16:creationId xmlns:a16="http://schemas.microsoft.com/office/drawing/2014/main" id="{0024054B-5C35-4BD8-8430-56603F7A0105}"/>
              </a:ext>
            </a:extLst>
          </p:cNvPr>
          <p:cNvSpPr>
            <a:spLocks noGrp="1"/>
          </p:cNvSpPr>
          <p:nvPr>
            <p:ph type="body" sz="quarter" idx="20"/>
          </p:nvPr>
        </p:nvSpPr>
        <p:spPr>
          <a:xfrm>
            <a:off x="6342743" y="5290911"/>
            <a:ext cx="2235199" cy="485775"/>
          </a:xfrm>
        </p:spPr>
        <p:txBody>
          <a:bodyPr/>
          <a:lstStyle/>
          <a:p>
            <a:pPr marL="432" indent="0" algn="ctr">
              <a:buNone/>
            </a:pPr>
            <a:r>
              <a:rPr lang="en-IN" dirty="0">
                <a:hlinkClick r:id="rId3" tooltip="https://liveexample.pearsoncmg.com/html/SimpleIfDemo.html"/>
              </a:rPr>
              <a:t>SimpleIfDemo</a:t>
            </a:r>
          </a:p>
        </p:txBody>
      </p:sp>
    </p:spTree>
    <p:extLst>
      <p:ext uri="{BB962C8B-B14F-4D97-AF65-F5344CB8AC3E}">
        <p14:creationId xmlns:p14="http://schemas.microsoft.com/office/powerpoint/2010/main" val="1066763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16B12-785E-452C-A440-BAF35E3386D5}"/>
              </a:ext>
            </a:extLst>
          </p:cNvPr>
          <p:cNvSpPr>
            <a:spLocks noGrp="1"/>
          </p:cNvSpPr>
          <p:nvPr>
            <p:ph type="title"/>
          </p:nvPr>
        </p:nvSpPr>
        <p:spPr/>
        <p:txBody>
          <a:bodyPr/>
          <a:lstStyle/>
          <a:p>
            <a:r>
              <a:rPr lang="en-IN" dirty="0"/>
              <a:t>The Two-Way </a:t>
            </a:r>
            <a:r>
              <a:rPr lang="en-IN" dirty="0">
                <a:latin typeface="Courier New" panose="02070309020205020404" pitchFamily="49" charset="0"/>
                <a:cs typeface="Courier New" panose="02070309020205020404" pitchFamily="49" charset="0"/>
              </a:rPr>
              <a:t>if</a:t>
            </a:r>
            <a:r>
              <a:rPr lang="en-IN" dirty="0"/>
              <a:t> Statement</a:t>
            </a:r>
          </a:p>
        </p:txBody>
      </p:sp>
      <p:sp>
        <p:nvSpPr>
          <p:cNvPr id="3" name="Content Placeholder 2">
            <a:extLst>
              <a:ext uri="{FF2B5EF4-FFF2-40B4-BE49-F238E27FC236}">
                <a16:creationId xmlns:a16="http://schemas.microsoft.com/office/drawing/2014/main" id="{33328F27-9780-4671-8328-43CE5FF7C796}"/>
              </a:ext>
            </a:extLst>
          </p:cNvPr>
          <p:cNvSpPr>
            <a:spLocks noGrp="1"/>
          </p:cNvSpPr>
          <p:nvPr>
            <p:ph sz="quarter" idx="13"/>
          </p:nvPr>
        </p:nvSpPr>
        <p:spPr>
          <a:xfrm>
            <a:off x="457200" y="1556327"/>
            <a:ext cx="8229600" cy="2195541"/>
          </a:xfrm>
        </p:spPr>
        <p:txBody>
          <a:bodyPr/>
          <a:lstStyle/>
          <a:p>
            <a:pPr marL="432" indent="0">
              <a:spcBef>
                <a:spcPts val="600"/>
              </a:spcBef>
              <a:buNone/>
            </a:pPr>
            <a:r>
              <a:rPr lang="en-IN" sz="1800" b="1" dirty="0">
                <a:latin typeface="Courier New" panose="02070309020205020404" pitchFamily="49" charset="0"/>
                <a:cs typeface="Courier New" panose="02070309020205020404" pitchFamily="49" charset="0"/>
              </a:rPr>
              <a:t>if (</a:t>
            </a:r>
            <a:r>
              <a:rPr lang="en-IN" sz="1800" b="1" dirty="0" err="1">
                <a:latin typeface="Courier New" panose="02070309020205020404" pitchFamily="49" charset="0"/>
                <a:cs typeface="Courier New" panose="02070309020205020404" pitchFamily="49" charset="0"/>
              </a:rPr>
              <a:t>boolean</a:t>
            </a:r>
            <a:r>
              <a:rPr lang="en-IN" sz="1800" b="1" dirty="0">
                <a:latin typeface="Courier New" panose="02070309020205020404" pitchFamily="49" charset="0"/>
                <a:cs typeface="Courier New" panose="02070309020205020404" pitchFamily="49" charset="0"/>
              </a:rPr>
              <a:t>-expression) {</a:t>
            </a:r>
          </a:p>
          <a:p>
            <a:pPr marL="360000" indent="0">
              <a:spcBef>
                <a:spcPts val="600"/>
              </a:spcBef>
              <a:buNone/>
            </a:pPr>
            <a:r>
              <a:rPr lang="en-IN" sz="1800" b="1" dirty="0">
                <a:latin typeface="Courier New" panose="02070309020205020404" pitchFamily="49" charset="0"/>
                <a:cs typeface="Courier New" panose="02070309020205020404" pitchFamily="49" charset="0"/>
              </a:rPr>
              <a:t>statement(s)-for-the-true-case;</a:t>
            </a:r>
          </a:p>
          <a:p>
            <a:pPr marL="432" indent="0">
              <a:spcBef>
                <a:spcPts val="600"/>
              </a:spcBef>
              <a:buNone/>
            </a:pPr>
            <a:r>
              <a:rPr lang="en-IN" sz="1800" b="1" dirty="0">
                <a:latin typeface="Courier New" panose="02070309020205020404" pitchFamily="49" charset="0"/>
                <a:cs typeface="Courier New" panose="02070309020205020404" pitchFamily="49" charset="0"/>
              </a:rPr>
              <a:t>}</a:t>
            </a:r>
          </a:p>
          <a:p>
            <a:pPr marL="432" indent="0">
              <a:spcBef>
                <a:spcPts val="600"/>
              </a:spcBef>
              <a:buNone/>
            </a:pPr>
            <a:r>
              <a:rPr lang="en-IN" sz="1800" b="1" dirty="0">
                <a:latin typeface="Courier New" panose="02070309020205020404" pitchFamily="49" charset="0"/>
                <a:cs typeface="Courier New" panose="02070309020205020404" pitchFamily="49" charset="0"/>
              </a:rPr>
              <a:t>else {</a:t>
            </a:r>
          </a:p>
          <a:p>
            <a:pPr marL="360000" indent="0">
              <a:spcBef>
                <a:spcPts val="600"/>
              </a:spcBef>
              <a:buNone/>
            </a:pPr>
            <a:r>
              <a:rPr lang="en-IN" sz="1800" b="1" dirty="0">
                <a:latin typeface="Courier New" panose="02070309020205020404" pitchFamily="49" charset="0"/>
                <a:cs typeface="Courier New" panose="02070309020205020404" pitchFamily="49" charset="0"/>
              </a:rPr>
              <a:t>statement(s)-for-the-false-case;</a:t>
            </a:r>
          </a:p>
          <a:p>
            <a:pPr marL="432" indent="0">
              <a:spcBef>
                <a:spcPts val="600"/>
              </a:spcBef>
              <a:buNone/>
            </a:pPr>
            <a:r>
              <a:rPr lang="en-IN" sz="1800" b="1" dirty="0">
                <a:latin typeface="Courier New" panose="02070309020205020404" pitchFamily="49" charset="0"/>
                <a:cs typeface="Courier New" panose="02070309020205020404" pitchFamily="49" charset="0"/>
              </a:rPr>
              <a:t>}</a:t>
            </a:r>
          </a:p>
        </p:txBody>
      </p:sp>
      <p:pic>
        <p:nvPicPr>
          <p:cNvPr id="5" name="Content Placeholder 4" descr="A decision box is labeled, Boolean expression. If true, Statement(s) for the true case. If false, Statement(s) for the false case. Arrows from both the statements move down and come together at a common point below the decision box.">
            <a:extLst>
              <a:ext uri="{FF2B5EF4-FFF2-40B4-BE49-F238E27FC236}">
                <a16:creationId xmlns:a16="http://schemas.microsoft.com/office/drawing/2014/main" id="{4554D7D2-A298-4DC8-8CF9-2B5563BB02B8}"/>
              </a:ext>
            </a:extLst>
          </p:cNvPr>
          <p:cNvPicPr>
            <a:picLocks noGrp="1" noChangeAspect="1"/>
          </p:cNvPicPr>
          <p:nvPr>
            <p:ph sz="quarter" idx="14"/>
          </p:nvPr>
        </p:nvPicPr>
        <p:blipFill>
          <a:blip r:embed="rId2"/>
          <a:stretch>
            <a:fillRect/>
          </a:stretch>
        </p:blipFill>
        <p:spPr>
          <a:xfrm>
            <a:off x="1596143" y="3832610"/>
            <a:ext cx="5951713" cy="2500872"/>
          </a:xfrm>
          <a:prstGeom prst="rect">
            <a:avLst/>
          </a:prstGeom>
        </p:spPr>
      </p:pic>
    </p:spTree>
    <p:extLst>
      <p:ext uri="{BB962C8B-B14F-4D97-AF65-F5344CB8AC3E}">
        <p14:creationId xmlns:p14="http://schemas.microsoft.com/office/powerpoint/2010/main" val="2835860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0BF5-C733-4F38-84B3-5F57E13F5842}"/>
              </a:ext>
            </a:extLst>
          </p:cNvPr>
          <p:cNvSpPr>
            <a:spLocks noGrp="1"/>
          </p:cNvSpPr>
          <p:nvPr>
            <p:ph type="title"/>
          </p:nvPr>
        </p:nvSpPr>
        <p:spPr/>
        <p:txBody>
          <a:bodyPr/>
          <a:lstStyle/>
          <a:p>
            <a:r>
              <a:rPr lang="en-IN" dirty="0">
                <a:latin typeface="Courier New" panose="02070309020205020404" pitchFamily="49" charset="0"/>
                <a:cs typeface="Courier New" panose="02070309020205020404" pitchFamily="49" charset="0"/>
              </a:rPr>
              <a:t>if-else</a:t>
            </a:r>
            <a:r>
              <a:rPr lang="en-IN" dirty="0"/>
              <a:t> Example</a:t>
            </a:r>
          </a:p>
        </p:txBody>
      </p:sp>
      <p:sp>
        <p:nvSpPr>
          <p:cNvPr id="3" name="Content Placeholder 2">
            <a:extLst>
              <a:ext uri="{FF2B5EF4-FFF2-40B4-BE49-F238E27FC236}">
                <a16:creationId xmlns:a16="http://schemas.microsoft.com/office/drawing/2014/main" id="{762C9863-22E4-4245-B5F7-9827AC2794FF}"/>
              </a:ext>
            </a:extLst>
          </p:cNvPr>
          <p:cNvSpPr>
            <a:spLocks noGrp="1"/>
          </p:cNvSpPr>
          <p:nvPr>
            <p:ph sz="quarter" idx="13"/>
          </p:nvPr>
        </p:nvSpPr>
        <p:spPr/>
        <p:txBody>
          <a:bodyPr/>
          <a:lstStyle/>
          <a:p>
            <a:pPr marL="432" indent="0">
              <a:spcBef>
                <a:spcPts val="600"/>
              </a:spcBef>
              <a:buNone/>
            </a:pPr>
            <a:r>
              <a:rPr lang="en-IN" b="1" dirty="0">
                <a:latin typeface="Courier New" panose="02070309020205020404" pitchFamily="49" charset="0"/>
                <a:cs typeface="Courier New" panose="02070309020205020404" pitchFamily="49" charset="0"/>
              </a:rPr>
              <a:t>if (radius &gt;= 0) {</a:t>
            </a:r>
          </a:p>
          <a:p>
            <a:pPr marL="360000" indent="0">
              <a:spcBef>
                <a:spcPts val="600"/>
              </a:spcBef>
              <a:buNone/>
            </a:pPr>
            <a:r>
              <a:rPr lang="en-IN" b="1" dirty="0">
                <a:latin typeface="Courier New" panose="02070309020205020404" pitchFamily="49" charset="0"/>
                <a:cs typeface="Courier New" panose="02070309020205020404" pitchFamily="49" charset="0"/>
              </a:rPr>
              <a:t>area = radius * radius * 3.14159;</a:t>
            </a:r>
          </a:p>
          <a:p>
            <a:pPr marL="432" indent="0">
              <a:spcBef>
                <a:spcPts val="600"/>
              </a:spcBef>
              <a:buNone/>
            </a:pPr>
            <a:endParaRPr lang="en-IN" b="1" dirty="0">
              <a:latin typeface="Courier New" panose="02070309020205020404" pitchFamily="49" charset="0"/>
              <a:cs typeface="Courier New" panose="02070309020205020404" pitchFamily="49" charset="0"/>
            </a:endParaRPr>
          </a:p>
          <a:p>
            <a:pPr marL="720000" indent="0">
              <a:spcBef>
                <a:spcPts val="600"/>
              </a:spcBef>
              <a:buNone/>
            </a:pPr>
            <a:r>
              <a:rPr lang="en-IN" b="1" dirty="0" err="1">
                <a:latin typeface="Courier New" panose="02070309020205020404" pitchFamily="49" charset="0"/>
                <a:cs typeface="Courier New" panose="02070309020205020404" pitchFamily="49" charset="0"/>
              </a:rPr>
              <a:t>System.out.println</a:t>
            </a:r>
            <a:r>
              <a:rPr lang="en-IN" b="1" dirty="0">
                <a:latin typeface="Courier New" panose="02070309020205020404" pitchFamily="49" charset="0"/>
                <a:cs typeface="Courier New" panose="02070309020205020404" pitchFamily="49" charset="0"/>
              </a:rPr>
              <a:t>("The area for the “</a:t>
            </a:r>
          </a:p>
          <a:p>
            <a:pPr marL="720000" indent="0">
              <a:spcBef>
                <a:spcPts val="600"/>
              </a:spcBef>
              <a:buNone/>
            </a:pPr>
            <a:r>
              <a:rPr lang="en-IN" b="1" dirty="0">
                <a:latin typeface="Courier New" panose="02070309020205020404" pitchFamily="49" charset="0"/>
                <a:cs typeface="Courier New" panose="02070309020205020404" pitchFamily="49" charset="0"/>
              </a:rPr>
              <a:t>+ “circle of radius " + radius +</a:t>
            </a:r>
          </a:p>
          <a:p>
            <a:pPr marL="720000" indent="0">
              <a:spcBef>
                <a:spcPts val="600"/>
              </a:spcBef>
              <a:buNone/>
            </a:pPr>
            <a:r>
              <a:rPr lang="en-IN" b="1" dirty="0">
                <a:latin typeface="Courier New" panose="02070309020205020404" pitchFamily="49" charset="0"/>
                <a:cs typeface="Courier New" panose="02070309020205020404" pitchFamily="49" charset="0"/>
              </a:rPr>
              <a:t>" is " + area);</a:t>
            </a:r>
          </a:p>
          <a:p>
            <a:pPr marL="432" indent="0">
              <a:spcBef>
                <a:spcPts val="600"/>
              </a:spcBef>
              <a:buNone/>
            </a:pPr>
            <a:r>
              <a:rPr lang="en-IN" b="1" dirty="0">
                <a:latin typeface="Courier New" panose="02070309020205020404" pitchFamily="49" charset="0"/>
                <a:cs typeface="Courier New" panose="02070309020205020404" pitchFamily="49" charset="0"/>
              </a:rPr>
              <a:t>}</a:t>
            </a:r>
          </a:p>
          <a:p>
            <a:pPr marL="432" indent="0">
              <a:spcBef>
                <a:spcPts val="600"/>
              </a:spcBef>
              <a:buNone/>
            </a:pPr>
            <a:r>
              <a:rPr lang="en-IN" b="1" dirty="0">
                <a:latin typeface="Courier New" panose="02070309020205020404" pitchFamily="49" charset="0"/>
                <a:cs typeface="Courier New" panose="02070309020205020404" pitchFamily="49" charset="0"/>
              </a:rPr>
              <a:t>else {</a:t>
            </a:r>
          </a:p>
          <a:p>
            <a:pPr marL="360000" indent="0">
              <a:spcBef>
                <a:spcPts val="600"/>
              </a:spcBef>
              <a:buNone/>
            </a:pPr>
            <a:r>
              <a:rPr lang="en-IN" b="1" dirty="0" err="1">
                <a:latin typeface="Courier New" panose="02070309020205020404" pitchFamily="49" charset="0"/>
                <a:cs typeface="Courier New" panose="02070309020205020404" pitchFamily="49" charset="0"/>
              </a:rPr>
              <a:t>System.out.println</a:t>
            </a:r>
            <a:r>
              <a:rPr lang="en-IN" b="1" dirty="0">
                <a:latin typeface="Courier New" panose="02070309020205020404" pitchFamily="49" charset="0"/>
                <a:cs typeface="Courier New" panose="02070309020205020404" pitchFamily="49" charset="0"/>
              </a:rPr>
              <a:t>("Negative input");</a:t>
            </a:r>
          </a:p>
          <a:p>
            <a:pPr marL="432" indent="0">
              <a:spcBef>
                <a:spcPts val="600"/>
              </a:spcBef>
              <a:buNone/>
            </a:pPr>
            <a:r>
              <a:rPr lang="en-IN"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56938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0F80C-BB27-425C-AC7A-BE9272EF1B91}"/>
              </a:ext>
            </a:extLst>
          </p:cNvPr>
          <p:cNvSpPr>
            <a:spLocks noGrp="1"/>
          </p:cNvSpPr>
          <p:nvPr>
            <p:ph type="title"/>
          </p:nvPr>
        </p:nvSpPr>
        <p:spPr/>
        <p:txBody>
          <a:bodyPr/>
          <a:lstStyle/>
          <a:p>
            <a:r>
              <a:rPr lang="en-IN" dirty="0"/>
              <a:t>Multiple Alternative if Statements</a:t>
            </a:r>
          </a:p>
        </p:txBody>
      </p:sp>
      <p:pic>
        <p:nvPicPr>
          <p:cNvPr id="4" name="Content Placeholder 3" descr="Two statements show Multiple alternative if Statements.  For long description in Notes pane, press F6.">
            <a:extLst>
              <a:ext uri="{FF2B5EF4-FFF2-40B4-BE49-F238E27FC236}">
                <a16:creationId xmlns:a16="http://schemas.microsoft.com/office/drawing/2014/main" id="{AD0F7C08-89D7-4D29-916B-765658EA3086}"/>
              </a:ext>
            </a:extLst>
          </p:cNvPr>
          <p:cNvPicPr>
            <a:picLocks noGrp="1" noChangeAspect="1"/>
          </p:cNvPicPr>
          <p:nvPr>
            <p:ph sz="quarter" idx="13"/>
          </p:nvPr>
        </p:nvPicPr>
        <p:blipFill>
          <a:blip r:embed="rId3"/>
          <a:stretch>
            <a:fillRect/>
          </a:stretch>
        </p:blipFill>
        <p:spPr>
          <a:xfrm>
            <a:off x="457200" y="2189519"/>
            <a:ext cx="8232775" cy="3393362"/>
          </a:xfrm>
          <a:prstGeom prst="rect">
            <a:avLst/>
          </a:prstGeom>
        </p:spPr>
      </p:pic>
    </p:spTree>
    <p:extLst>
      <p:ext uri="{BB962C8B-B14F-4D97-AF65-F5344CB8AC3E}">
        <p14:creationId xmlns:p14="http://schemas.microsoft.com/office/powerpoint/2010/main" val="1271060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51637-72CB-4DB7-832E-8EBCB575B68C}"/>
              </a:ext>
            </a:extLst>
          </p:cNvPr>
          <p:cNvSpPr>
            <a:spLocks noGrp="1"/>
          </p:cNvSpPr>
          <p:nvPr>
            <p:ph type="title"/>
          </p:nvPr>
        </p:nvSpPr>
        <p:spPr/>
        <p:txBody>
          <a:bodyPr/>
          <a:lstStyle/>
          <a:p>
            <a:r>
              <a:rPr lang="en-IN" dirty="0"/>
              <a:t>Multi-Way if-else Statements</a:t>
            </a:r>
          </a:p>
        </p:txBody>
      </p:sp>
      <p:pic>
        <p:nvPicPr>
          <p:cNvPr id="4" name="Content Placeholder 3" descr="A flow chart shows Multi-way if-else statements. For long description in Notes pane, press F6.">
            <a:extLst>
              <a:ext uri="{FF2B5EF4-FFF2-40B4-BE49-F238E27FC236}">
                <a16:creationId xmlns:a16="http://schemas.microsoft.com/office/drawing/2014/main" id="{EF52AEB3-4AC7-423E-8002-2481C1C66942}"/>
              </a:ext>
            </a:extLst>
          </p:cNvPr>
          <p:cNvPicPr>
            <a:picLocks noGrp="1" noChangeAspect="1"/>
          </p:cNvPicPr>
          <p:nvPr>
            <p:ph sz="quarter" idx="13"/>
          </p:nvPr>
        </p:nvPicPr>
        <p:blipFill>
          <a:blip r:embed="rId3"/>
          <a:stretch>
            <a:fillRect/>
          </a:stretch>
        </p:blipFill>
        <p:spPr>
          <a:xfrm>
            <a:off x="1549226" y="1554163"/>
            <a:ext cx="6048722" cy="4664075"/>
          </a:xfrm>
          <a:prstGeom prst="rect">
            <a:avLst/>
          </a:prstGeom>
        </p:spPr>
      </p:pic>
    </p:spTree>
    <p:extLst>
      <p:ext uri="{BB962C8B-B14F-4D97-AF65-F5344CB8AC3E}">
        <p14:creationId xmlns:p14="http://schemas.microsoft.com/office/powerpoint/2010/main" val="2655099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60FAA-DA4F-4A78-88AE-421882C51CC0}"/>
              </a:ext>
            </a:extLst>
          </p:cNvPr>
          <p:cNvSpPr>
            <a:spLocks noGrp="1"/>
          </p:cNvSpPr>
          <p:nvPr>
            <p:ph type="title"/>
          </p:nvPr>
        </p:nvSpPr>
        <p:spPr/>
        <p:txBody>
          <a:bodyPr/>
          <a:lstStyle/>
          <a:p>
            <a:r>
              <a:rPr lang="en-IN" dirty="0"/>
              <a:t>Trace if-else Statement </a:t>
            </a:r>
            <a:r>
              <a:rPr lang="en-IN" sz="2000" b="0" dirty="0"/>
              <a:t>(1 of 5)</a:t>
            </a:r>
            <a:endParaRPr lang="en-IN" b="0" dirty="0"/>
          </a:p>
        </p:txBody>
      </p:sp>
      <p:pic>
        <p:nvPicPr>
          <p:cNvPr id="4" name="Content Placeholder 3" descr="A text box reads, if left parenthesis score greater than equal to 90.0 right parenthesis. An arrow labeled Suppose score is 70.0, points to the text box. Another arrow labeled The condition is false, points to the text box.">
            <a:extLst>
              <a:ext uri="{FF2B5EF4-FFF2-40B4-BE49-F238E27FC236}">
                <a16:creationId xmlns:a16="http://schemas.microsoft.com/office/drawing/2014/main" id="{2B300EFF-54C3-4E17-849C-9E4F8F552CA2}"/>
              </a:ext>
            </a:extLst>
          </p:cNvPr>
          <p:cNvPicPr>
            <a:picLocks noGrp="1" noChangeAspect="1"/>
          </p:cNvPicPr>
          <p:nvPr>
            <p:ph sz="quarter" idx="13"/>
          </p:nvPr>
        </p:nvPicPr>
        <p:blipFill>
          <a:blip r:embed="rId2"/>
          <a:stretch>
            <a:fillRect/>
          </a:stretch>
        </p:blipFill>
        <p:spPr>
          <a:xfrm>
            <a:off x="1513130" y="1630485"/>
            <a:ext cx="6120914" cy="4511431"/>
          </a:xfrm>
          <a:prstGeom prst="rect">
            <a:avLst/>
          </a:prstGeom>
        </p:spPr>
      </p:pic>
    </p:spTree>
    <p:extLst>
      <p:ext uri="{BB962C8B-B14F-4D97-AF65-F5344CB8AC3E}">
        <p14:creationId xmlns:p14="http://schemas.microsoft.com/office/powerpoint/2010/main" val="15556739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87BBF-CB21-4150-9564-56D817555FF5}"/>
              </a:ext>
            </a:extLst>
          </p:cNvPr>
          <p:cNvSpPr>
            <a:spLocks noGrp="1"/>
          </p:cNvSpPr>
          <p:nvPr>
            <p:ph type="title"/>
          </p:nvPr>
        </p:nvSpPr>
        <p:spPr/>
        <p:txBody>
          <a:bodyPr/>
          <a:lstStyle/>
          <a:p>
            <a:r>
              <a:rPr lang="en-IN" dirty="0"/>
              <a:t>Trace if-else Statement </a:t>
            </a:r>
            <a:r>
              <a:rPr lang="en-IN" sz="2000" b="0" dirty="0"/>
              <a:t>(2 of 5)</a:t>
            </a:r>
            <a:endParaRPr lang="en-IN" b="0" dirty="0"/>
          </a:p>
        </p:txBody>
      </p:sp>
      <p:pic>
        <p:nvPicPr>
          <p:cNvPr id="4" name="Content Placeholder 3" descr="A text box reads, else if left parenthesis score greater than equal to 80.0 right parenthesis. An arrow labeled Suppose score is 70.0, points to the text box. Another arrow labeled The condition is false, points to the text box.">
            <a:extLst>
              <a:ext uri="{FF2B5EF4-FFF2-40B4-BE49-F238E27FC236}">
                <a16:creationId xmlns:a16="http://schemas.microsoft.com/office/drawing/2014/main" id="{7372E52E-280D-4069-B05E-8C2D5B0F640C}"/>
              </a:ext>
            </a:extLst>
          </p:cNvPr>
          <p:cNvPicPr>
            <a:picLocks noGrp="1" noChangeAspect="1"/>
          </p:cNvPicPr>
          <p:nvPr>
            <p:ph sz="quarter" idx="13"/>
          </p:nvPr>
        </p:nvPicPr>
        <p:blipFill>
          <a:blip r:embed="rId2"/>
          <a:stretch>
            <a:fillRect/>
          </a:stretch>
        </p:blipFill>
        <p:spPr>
          <a:xfrm>
            <a:off x="1513130" y="1630485"/>
            <a:ext cx="6120914" cy="4511431"/>
          </a:xfrm>
          <a:prstGeom prst="rect">
            <a:avLst/>
          </a:prstGeom>
        </p:spPr>
      </p:pic>
    </p:spTree>
    <p:extLst>
      <p:ext uri="{BB962C8B-B14F-4D97-AF65-F5344CB8AC3E}">
        <p14:creationId xmlns:p14="http://schemas.microsoft.com/office/powerpoint/2010/main" val="26012737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87BBF-CB21-4150-9564-56D817555FF5}"/>
              </a:ext>
            </a:extLst>
          </p:cNvPr>
          <p:cNvSpPr>
            <a:spLocks noGrp="1"/>
          </p:cNvSpPr>
          <p:nvPr>
            <p:ph type="title"/>
          </p:nvPr>
        </p:nvSpPr>
        <p:spPr/>
        <p:txBody>
          <a:bodyPr/>
          <a:lstStyle/>
          <a:p>
            <a:r>
              <a:rPr lang="en-IN" dirty="0"/>
              <a:t>Trace if-else Statement </a:t>
            </a:r>
            <a:r>
              <a:rPr lang="en-IN" sz="2000" b="0" dirty="0"/>
              <a:t>(3 of 5)</a:t>
            </a:r>
            <a:endParaRPr lang="en-IN" b="0" dirty="0"/>
          </a:p>
        </p:txBody>
      </p:sp>
      <p:pic>
        <p:nvPicPr>
          <p:cNvPr id="6" name="Content Placeholder 5" descr="A text box reads, else if left parenthesis score greater than equal to 70.0 right parenthesis. An arrow labeled Suppose score is 70.0, points to the text box. Another arrow labeled The condition is true, points to the text box.">
            <a:extLst>
              <a:ext uri="{FF2B5EF4-FFF2-40B4-BE49-F238E27FC236}">
                <a16:creationId xmlns:a16="http://schemas.microsoft.com/office/drawing/2014/main" id="{43290016-CC66-4623-A3D6-5E20FCBFF658}"/>
              </a:ext>
            </a:extLst>
          </p:cNvPr>
          <p:cNvPicPr>
            <a:picLocks noGrp="1" noChangeAspect="1"/>
          </p:cNvPicPr>
          <p:nvPr>
            <p:ph sz="quarter" idx="13"/>
          </p:nvPr>
        </p:nvPicPr>
        <p:blipFill>
          <a:blip r:embed="rId2"/>
          <a:stretch>
            <a:fillRect/>
          </a:stretch>
        </p:blipFill>
        <p:spPr>
          <a:xfrm>
            <a:off x="1513130" y="1630485"/>
            <a:ext cx="6120914" cy="4511431"/>
          </a:xfrm>
          <a:prstGeom prst="rect">
            <a:avLst/>
          </a:prstGeom>
        </p:spPr>
      </p:pic>
    </p:spTree>
    <p:extLst>
      <p:ext uri="{BB962C8B-B14F-4D97-AF65-F5344CB8AC3E}">
        <p14:creationId xmlns:p14="http://schemas.microsoft.com/office/powerpoint/2010/main" val="111150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87BBF-CB21-4150-9564-56D817555FF5}"/>
              </a:ext>
            </a:extLst>
          </p:cNvPr>
          <p:cNvSpPr>
            <a:spLocks noGrp="1"/>
          </p:cNvSpPr>
          <p:nvPr>
            <p:ph type="title"/>
          </p:nvPr>
        </p:nvSpPr>
        <p:spPr/>
        <p:txBody>
          <a:bodyPr/>
          <a:lstStyle/>
          <a:p>
            <a:r>
              <a:rPr lang="en-IN" dirty="0"/>
              <a:t>Trace if-else Statement </a:t>
            </a:r>
            <a:r>
              <a:rPr lang="en-IN" sz="2000" b="0" dirty="0"/>
              <a:t>(4 of 5)</a:t>
            </a:r>
            <a:endParaRPr lang="en-IN" b="0" dirty="0"/>
          </a:p>
        </p:txBody>
      </p:sp>
      <p:pic>
        <p:nvPicPr>
          <p:cNvPr id="5" name="Content Placeholder 4" descr="A text box reads, System.out.print left parenthesis double quotes open C double quotes close right parenthesis. An arrow labeled Suppose score is 70.0, points to the text box. Another arrow labeled grade is C, points to the text box.">
            <a:extLst>
              <a:ext uri="{FF2B5EF4-FFF2-40B4-BE49-F238E27FC236}">
                <a16:creationId xmlns:a16="http://schemas.microsoft.com/office/drawing/2014/main" id="{6A22CED1-AA10-4C60-AF00-CC6C75C9F70C}"/>
              </a:ext>
            </a:extLst>
          </p:cNvPr>
          <p:cNvPicPr>
            <a:picLocks noGrp="1" noChangeAspect="1"/>
          </p:cNvPicPr>
          <p:nvPr>
            <p:ph sz="quarter" idx="13"/>
          </p:nvPr>
        </p:nvPicPr>
        <p:blipFill>
          <a:blip r:embed="rId2"/>
          <a:stretch>
            <a:fillRect/>
          </a:stretch>
        </p:blipFill>
        <p:spPr>
          <a:xfrm>
            <a:off x="1513130" y="1630485"/>
            <a:ext cx="6120914" cy="4511431"/>
          </a:xfrm>
          <a:prstGeom prst="rect">
            <a:avLst/>
          </a:prstGeom>
        </p:spPr>
      </p:pic>
    </p:spTree>
    <p:extLst>
      <p:ext uri="{BB962C8B-B14F-4D97-AF65-F5344CB8AC3E}">
        <p14:creationId xmlns:p14="http://schemas.microsoft.com/office/powerpoint/2010/main" val="25698600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87BBF-CB21-4150-9564-56D817555FF5}"/>
              </a:ext>
            </a:extLst>
          </p:cNvPr>
          <p:cNvSpPr>
            <a:spLocks noGrp="1"/>
          </p:cNvSpPr>
          <p:nvPr>
            <p:ph type="title"/>
          </p:nvPr>
        </p:nvSpPr>
        <p:spPr/>
        <p:txBody>
          <a:bodyPr/>
          <a:lstStyle/>
          <a:p>
            <a:r>
              <a:rPr lang="en-IN" dirty="0"/>
              <a:t>Trace if-else Statement </a:t>
            </a:r>
            <a:r>
              <a:rPr lang="en-IN" sz="2000" b="0" dirty="0"/>
              <a:t>(5 of 5)</a:t>
            </a:r>
            <a:endParaRPr lang="en-IN" b="0" dirty="0"/>
          </a:p>
        </p:txBody>
      </p:sp>
      <p:pic>
        <p:nvPicPr>
          <p:cNvPr id="15" name="Content Placeholder 14" descr="A blank text box. An arrow points to the first line of the code that reads, if left parenthesis score greater than equal to 90.0 right parenthesis. Another arrow labeled, Exit the if statement points to the blank text box at the end of the code. ">
            <a:extLst>
              <a:ext uri="{FF2B5EF4-FFF2-40B4-BE49-F238E27FC236}">
                <a16:creationId xmlns:a16="http://schemas.microsoft.com/office/drawing/2014/main" id="{AFD3C319-99A9-46F8-A14D-B41935496697}"/>
              </a:ext>
            </a:extLst>
          </p:cNvPr>
          <p:cNvPicPr>
            <a:picLocks noGrp="1" noChangeAspect="1"/>
          </p:cNvPicPr>
          <p:nvPr>
            <p:ph sz="quarter" idx="13"/>
          </p:nvPr>
        </p:nvPicPr>
        <p:blipFill>
          <a:blip r:embed="rId2"/>
          <a:stretch>
            <a:fillRect/>
          </a:stretch>
        </p:blipFill>
        <p:spPr>
          <a:xfrm>
            <a:off x="1696997" y="1575613"/>
            <a:ext cx="5753181" cy="4526905"/>
          </a:xfrm>
          <a:prstGeom prst="rect">
            <a:avLst/>
          </a:prstGeom>
        </p:spPr>
      </p:pic>
    </p:spTree>
    <p:extLst>
      <p:ext uri="{BB962C8B-B14F-4D97-AF65-F5344CB8AC3E}">
        <p14:creationId xmlns:p14="http://schemas.microsoft.com/office/powerpoint/2010/main" val="3222340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Motivations</a:t>
            </a:r>
          </a:p>
        </p:txBody>
      </p:sp>
      <p:sp>
        <p:nvSpPr>
          <p:cNvPr id="3" name="Content Placeholder 2"/>
          <p:cNvSpPr>
            <a:spLocks noGrp="1"/>
          </p:cNvSpPr>
          <p:nvPr>
            <p:ph sz="quarter" idx="13"/>
          </p:nvPr>
        </p:nvSpPr>
        <p:spPr/>
        <p:txBody>
          <a:bodyPr/>
          <a:lstStyle/>
          <a:p>
            <a:pPr marL="432" indent="0">
              <a:buNone/>
            </a:pPr>
            <a:r>
              <a:rPr lang="en-IN" dirty="0"/>
              <a:t>If you assigned a negative value for </a:t>
            </a:r>
            <a:r>
              <a:rPr lang="en-IN" u="sng" dirty="0"/>
              <a:t>radius</a:t>
            </a:r>
            <a:r>
              <a:rPr lang="en-IN" dirty="0"/>
              <a:t> in Listing 2.2, ComputeAreaWithConsoleInput.java, the program would print an invalid result. If the radius is negative, you don't want the program to compute the area. How can you deal with this situation?</a:t>
            </a:r>
          </a:p>
        </p:txBody>
      </p:sp>
    </p:spTree>
    <p:extLst>
      <p:ext uri="{BB962C8B-B14F-4D97-AF65-F5344CB8AC3E}">
        <p14:creationId xmlns:p14="http://schemas.microsoft.com/office/powerpoint/2010/main" val="3452098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740B6-8B33-41AF-8A9A-2DBD256C09D6}"/>
              </a:ext>
            </a:extLst>
          </p:cNvPr>
          <p:cNvSpPr>
            <a:spLocks noGrp="1"/>
          </p:cNvSpPr>
          <p:nvPr>
            <p:ph type="title"/>
          </p:nvPr>
        </p:nvSpPr>
        <p:spPr/>
        <p:txBody>
          <a:bodyPr/>
          <a:lstStyle/>
          <a:p>
            <a:r>
              <a:rPr lang="en-IN" dirty="0"/>
              <a:t>Note </a:t>
            </a:r>
            <a:r>
              <a:rPr lang="en-IN" sz="2000" b="0" dirty="0"/>
              <a:t>(1 of 2)</a:t>
            </a:r>
            <a:endParaRPr lang="en-IN" b="0" dirty="0"/>
          </a:p>
        </p:txBody>
      </p:sp>
      <p:sp>
        <p:nvSpPr>
          <p:cNvPr id="3" name="Content Placeholder 2">
            <a:extLst>
              <a:ext uri="{FF2B5EF4-FFF2-40B4-BE49-F238E27FC236}">
                <a16:creationId xmlns:a16="http://schemas.microsoft.com/office/drawing/2014/main" id="{BDAEB382-CC8A-40F9-89DA-F0B4CC629A4F}"/>
              </a:ext>
            </a:extLst>
          </p:cNvPr>
          <p:cNvSpPr>
            <a:spLocks noGrp="1"/>
          </p:cNvSpPr>
          <p:nvPr>
            <p:ph sz="quarter" idx="13"/>
          </p:nvPr>
        </p:nvSpPr>
        <p:spPr>
          <a:xfrm>
            <a:off x="457200" y="1556327"/>
            <a:ext cx="8229600" cy="925616"/>
          </a:xfrm>
        </p:spPr>
        <p:txBody>
          <a:bodyPr/>
          <a:lstStyle/>
          <a:p>
            <a:pPr marL="432" indent="0">
              <a:buNone/>
            </a:pPr>
            <a:r>
              <a:rPr lang="en-IN" dirty="0"/>
              <a:t>The </a:t>
            </a:r>
            <a:r>
              <a:rPr lang="en-IN" u="sng" dirty="0"/>
              <a:t>else</a:t>
            </a:r>
            <a:r>
              <a:rPr lang="en-IN" dirty="0"/>
              <a:t> clause matches the most recent </a:t>
            </a:r>
            <a:r>
              <a:rPr lang="en-IN" u="sng" dirty="0"/>
              <a:t>if</a:t>
            </a:r>
            <a:r>
              <a:rPr lang="en-IN" dirty="0"/>
              <a:t> clause in the same block.</a:t>
            </a:r>
          </a:p>
        </p:txBody>
      </p:sp>
      <p:pic>
        <p:nvPicPr>
          <p:cNvPr id="5" name="Content Placeholder 4" descr="int i = 1, j = 2, k = 3; For long description in Notes pane, press F6.">
            <a:extLst>
              <a:ext uri="{FF2B5EF4-FFF2-40B4-BE49-F238E27FC236}">
                <a16:creationId xmlns:a16="http://schemas.microsoft.com/office/drawing/2014/main" id="{203A8110-71F2-48BC-BB43-3287F31CC59C}"/>
              </a:ext>
            </a:extLst>
          </p:cNvPr>
          <p:cNvPicPr>
            <a:picLocks noGrp="1" noChangeAspect="1"/>
          </p:cNvPicPr>
          <p:nvPr>
            <p:ph sz="quarter" idx="14"/>
          </p:nvPr>
        </p:nvPicPr>
        <p:blipFill>
          <a:blip r:embed="rId3"/>
          <a:stretch>
            <a:fillRect/>
          </a:stretch>
        </p:blipFill>
        <p:spPr>
          <a:xfrm>
            <a:off x="457200" y="2755250"/>
            <a:ext cx="8229600" cy="2046001"/>
          </a:xfrm>
          <a:prstGeom prst="rect">
            <a:avLst/>
          </a:prstGeom>
        </p:spPr>
      </p:pic>
    </p:spTree>
    <p:extLst>
      <p:ext uri="{BB962C8B-B14F-4D97-AF65-F5344CB8AC3E}">
        <p14:creationId xmlns:p14="http://schemas.microsoft.com/office/powerpoint/2010/main" val="9421700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F5FDD-3378-4D3C-A516-E1CA1893072B}"/>
              </a:ext>
            </a:extLst>
          </p:cNvPr>
          <p:cNvSpPr>
            <a:spLocks noGrp="1"/>
          </p:cNvSpPr>
          <p:nvPr>
            <p:ph type="title"/>
          </p:nvPr>
        </p:nvSpPr>
        <p:spPr/>
        <p:txBody>
          <a:bodyPr/>
          <a:lstStyle/>
          <a:p>
            <a:r>
              <a:rPr lang="en-IN" dirty="0"/>
              <a:t>Note </a:t>
            </a:r>
            <a:r>
              <a:rPr lang="en-IN" sz="2000" b="0" dirty="0"/>
              <a:t>(2 of 2)</a:t>
            </a:r>
            <a:endParaRPr lang="en-IN" b="0" dirty="0"/>
          </a:p>
        </p:txBody>
      </p:sp>
      <p:sp>
        <p:nvSpPr>
          <p:cNvPr id="3" name="Content Placeholder 2">
            <a:extLst>
              <a:ext uri="{FF2B5EF4-FFF2-40B4-BE49-F238E27FC236}">
                <a16:creationId xmlns:a16="http://schemas.microsoft.com/office/drawing/2014/main" id="{6BF685F4-1DAA-41C7-98D2-2C0A100E820A}"/>
              </a:ext>
            </a:extLst>
          </p:cNvPr>
          <p:cNvSpPr>
            <a:spLocks noGrp="1"/>
          </p:cNvSpPr>
          <p:nvPr>
            <p:ph sz="quarter" idx="13"/>
          </p:nvPr>
        </p:nvSpPr>
        <p:spPr>
          <a:xfrm>
            <a:off x="457199" y="1552575"/>
            <a:ext cx="8229599" cy="784225"/>
          </a:xfrm>
        </p:spPr>
        <p:txBody>
          <a:bodyPr/>
          <a:lstStyle/>
          <a:p>
            <a:pPr marL="432" indent="0">
              <a:buNone/>
            </a:pPr>
            <a:r>
              <a:rPr lang="en-IN" sz="2000" dirty="0"/>
              <a:t>Nothing is printed from the preceding statement. To force the </a:t>
            </a:r>
            <a:r>
              <a:rPr lang="en-IN" sz="2000" u="sng" dirty="0"/>
              <a:t>else</a:t>
            </a:r>
            <a:r>
              <a:rPr lang="en-IN" sz="2000" dirty="0"/>
              <a:t> clause to match the first if clause, you must add a pair of braces:</a:t>
            </a:r>
          </a:p>
        </p:txBody>
      </p:sp>
      <p:sp>
        <p:nvSpPr>
          <p:cNvPr id="4" name="Content Placeholder 3">
            <a:extLst>
              <a:ext uri="{FF2B5EF4-FFF2-40B4-BE49-F238E27FC236}">
                <a16:creationId xmlns:a16="http://schemas.microsoft.com/office/drawing/2014/main" id="{214CCFC5-AD30-475A-BD88-AF66F6F32510}"/>
              </a:ext>
            </a:extLst>
          </p:cNvPr>
          <p:cNvSpPr>
            <a:spLocks noGrp="1"/>
          </p:cNvSpPr>
          <p:nvPr>
            <p:ph sz="quarter" idx="14"/>
          </p:nvPr>
        </p:nvSpPr>
        <p:spPr>
          <a:xfrm>
            <a:off x="457200" y="2416615"/>
            <a:ext cx="8229598" cy="3230041"/>
          </a:xfrm>
        </p:spPr>
        <p:txBody>
          <a:bodyPr/>
          <a:lstStyle/>
          <a:p>
            <a:pPr marL="0" indent="358775">
              <a:spcBef>
                <a:spcPts val="300"/>
              </a:spcBef>
              <a:buNone/>
            </a:pPr>
            <a:r>
              <a:rPr lang="en-IN" sz="2000" b="1" dirty="0">
                <a:latin typeface="Courier New" panose="02070309020205020404" pitchFamily="49" charset="0"/>
                <a:cs typeface="Courier New" panose="02070309020205020404" pitchFamily="49" charset="0"/>
              </a:rPr>
              <a:t>int </a:t>
            </a:r>
            <a:r>
              <a:rPr lang="en-IN" sz="2000" b="1" dirty="0" err="1">
                <a:latin typeface="Courier New" panose="02070309020205020404" pitchFamily="49" charset="0"/>
                <a:cs typeface="Courier New" panose="02070309020205020404" pitchFamily="49" charset="0"/>
              </a:rPr>
              <a:t>i</a:t>
            </a:r>
            <a:r>
              <a:rPr lang="en-IN" sz="2000" b="1" dirty="0">
                <a:latin typeface="Courier New" panose="02070309020205020404" pitchFamily="49" charset="0"/>
                <a:cs typeface="Courier New" panose="02070309020205020404" pitchFamily="49" charset="0"/>
              </a:rPr>
              <a:t> = 1;</a:t>
            </a:r>
          </a:p>
          <a:p>
            <a:pPr marL="360000" indent="0">
              <a:spcBef>
                <a:spcPts val="300"/>
              </a:spcBef>
              <a:buNone/>
            </a:pPr>
            <a:r>
              <a:rPr lang="en-IN" sz="2000" b="1" dirty="0">
                <a:latin typeface="Courier New" panose="02070309020205020404" pitchFamily="49" charset="0"/>
                <a:cs typeface="Courier New" panose="02070309020205020404" pitchFamily="49" charset="0"/>
              </a:rPr>
              <a:t>int j = 2;</a:t>
            </a:r>
          </a:p>
          <a:p>
            <a:pPr marL="360000" indent="0">
              <a:spcBef>
                <a:spcPts val="300"/>
              </a:spcBef>
              <a:buNone/>
            </a:pPr>
            <a:r>
              <a:rPr lang="en-IN" sz="2000" b="1" dirty="0">
                <a:latin typeface="Courier New" panose="02070309020205020404" pitchFamily="49" charset="0"/>
                <a:cs typeface="Courier New" panose="02070309020205020404" pitchFamily="49" charset="0"/>
              </a:rPr>
              <a:t>int k = 3;</a:t>
            </a:r>
          </a:p>
          <a:p>
            <a:pPr marL="360000" indent="0">
              <a:spcBef>
                <a:spcPts val="300"/>
              </a:spcBef>
              <a:buNone/>
            </a:pPr>
            <a:r>
              <a:rPr lang="en-IN" sz="2000" b="1" dirty="0">
                <a:latin typeface="Courier New" panose="02070309020205020404" pitchFamily="49" charset="0"/>
                <a:cs typeface="Courier New" panose="02070309020205020404" pitchFamily="49" charset="0"/>
              </a:rPr>
              <a:t>if (</a:t>
            </a:r>
            <a:r>
              <a:rPr lang="en-IN" sz="2000" b="1" dirty="0" err="1">
                <a:latin typeface="Courier New" panose="02070309020205020404" pitchFamily="49" charset="0"/>
                <a:cs typeface="Courier New" panose="02070309020205020404" pitchFamily="49" charset="0"/>
              </a:rPr>
              <a:t>i</a:t>
            </a:r>
            <a:r>
              <a:rPr lang="en-IN" sz="2000" b="1" dirty="0">
                <a:latin typeface="Courier New" panose="02070309020205020404" pitchFamily="49" charset="0"/>
                <a:cs typeface="Courier New" panose="02070309020205020404" pitchFamily="49" charset="0"/>
              </a:rPr>
              <a:t> &gt; j) </a:t>
            </a:r>
            <a:r>
              <a:rPr lang="en-IN" sz="2000" b="1" dirty="0">
                <a:solidFill>
                  <a:srgbClr val="9A3A3A"/>
                </a:solidFill>
                <a:latin typeface="Courier New" panose="02070309020205020404" pitchFamily="49" charset="0"/>
                <a:cs typeface="Courier New" panose="02070309020205020404" pitchFamily="49" charset="0"/>
              </a:rPr>
              <a:t>{</a:t>
            </a:r>
          </a:p>
          <a:p>
            <a:pPr marL="720000" indent="0">
              <a:spcBef>
                <a:spcPts val="300"/>
              </a:spcBef>
              <a:buNone/>
            </a:pPr>
            <a:r>
              <a:rPr lang="en-IN" sz="2000" b="1" dirty="0">
                <a:latin typeface="Courier New" panose="02070309020205020404" pitchFamily="49" charset="0"/>
                <a:cs typeface="Courier New" panose="02070309020205020404" pitchFamily="49" charset="0"/>
              </a:rPr>
              <a:t>if (</a:t>
            </a:r>
            <a:r>
              <a:rPr lang="en-IN" sz="2000" b="1" dirty="0" err="1">
                <a:latin typeface="Courier New" panose="02070309020205020404" pitchFamily="49" charset="0"/>
                <a:cs typeface="Courier New" panose="02070309020205020404" pitchFamily="49" charset="0"/>
              </a:rPr>
              <a:t>i</a:t>
            </a:r>
            <a:r>
              <a:rPr lang="en-IN" sz="2000" b="1" dirty="0">
                <a:latin typeface="Courier New" panose="02070309020205020404" pitchFamily="49" charset="0"/>
                <a:cs typeface="Courier New" panose="02070309020205020404" pitchFamily="49" charset="0"/>
              </a:rPr>
              <a:t> &gt; k)</a:t>
            </a:r>
          </a:p>
          <a:p>
            <a:pPr marL="900000" indent="0">
              <a:spcBef>
                <a:spcPts val="300"/>
              </a:spcBef>
              <a:buNone/>
            </a:pPr>
            <a:r>
              <a:rPr lang="en-IN" sz="2000" b="1" dirty="0" err="1">
                <a:latin typeface="Courier New" panose="02070309020205020404" pitchFamily="49" charset="0"/>
                <a:cs typeface="Courier New" panose="02070309020205020404" pitchFamily="49" charset="0"/>
              </a:rPr>
              <a:t>System.out.println</a:t>
            </a:r>
            <a:r>
              <a:rPr lang="en-IN" sz="2000" b="1" dirty="0">
                <a:latin typeface="Courier New" panose="02070309020205020404" pitchFamily="49" charset="0"/>
                <a:cs typeface="Courier New" panose="02070309020205020404" pitchFamily="49" charset="0"/>
              </a:rPr>
              <a:t>("A");</a:t>
            </a:r>
          </a:p>
          <a:p>
            <a:pPr marL="360000" indent="0">
              <a:spcBef>
                <a:spcPts val="300"/>
              </a:spcBef>
              <a:buNone/>
            </a:pPr>
            <a:r>
              <a:rPr lang="en-IN" sz="2000" b="1" dirty="0">
                <a:solidFill>
                  <a:srgbClr val="C00000"/>
                </a:solidFill>
                <a:latin typeface="Courier New" panose="02070309020205020404" pitchFamily="49" charset="0"/>
                <a:cs typeface="Courier New" panose="02070309020205020404" pitchFamily="49" charset="0"/>
              </a:rPr>
              <a:t>}</a:t>
            </a:r>
          </a:p>
          <a:p>
            <a:pPr marL="360000" indent="0">
              <a:spcBef>
                <a:spcPts val="300"/>
              </a:spcBef>
              <a:buNone/>
            </a:pPr>
            <a:r>
              <a:rPr lang="en-IN" sz="2000" b="1" dirty="0">
                <a:latin typeface="Courier New" panose="02070309020205020404" pitchFamily="49" charset="0"/>
                <a:cs typeface="Courier New" panose="02070309020205020404" pitchFamily="49" charset="0"/>
              </a:rPr>
              <a:t>else</a:t>
            </a:r>
          </a:p>
          <a:p>
            <a:pPr marL="720000" indent="0">
              <a:spcBef>
                <a:spcPts val="300"/>
              </a:spcBef>
              <a:buNone/>
            </a:pPr>
            <a:r>
              <a:rPr lang="en-IN" sz="2000" b="1" dirty="0" err="1">
                <a:latin typeface="Courier New" panose="02070309020205020404" pitchFamily="49" charset="0"/>
                <a:cs typeface="Courier New" panose="02070309020205020404" pitchFamily="49" charset="0"/>
              </a:rPr>
              <a:t>System.out.println</a:t>
            </a:r>
            <a:r>
              <a:rPr lang="en-IN" sz="2000" b="1" dirty="0">
                <a:latin typeface="Courier New" panose="02070309020205020404" pitchFamily="49" charset="0"/>
                <a:cs typeface="Courier New" panose="02070309020205020404" pitchFamily="49" charset="0"/>
              </a:rPr>
              <a:t>("B");</a:t>
            </a:r>
          </a:p>
        </p:txBody>
      </p:sp>
      <p:sp>
        <p:nvSpPr>
          <p:cNvPr id="5" name="Content Placeholder 4">
            <a:extLst>
              <a:ext uri="{FF2B5EF4-FFF2-40B4-BE49-F238E27FC236}">
                <a16:creationId xmlns:a16="http://schemas.microsoft.com/office/drawing/2014/main" id="{DCBC1EE1-38D0-41D4-99BB-59DF0ACB2123}"/>
              </a:ext>
            </a:extLst>
          </p:cNvPr>
          <p:cNvSpPr>
            <a:spLocks noGrp="1"/>
          </p:cNvSpPr>
          <p:nvPr>
            <p:ph sz="quarter" idx="15"/>
          </p:nvPr>
        </p:nvSpPr>
        <p:spPr>
          <a:xfrm>
            <a:off x="457199" y="5758460"/>
            <a:ext cx="8229597" cy="460387"/>
          </a:xfrm>
        </p:spPr>
        <p:txBody>
          <a:bodyPr/>
          <a:lstStyle/>
          <a:p>
            <a:pPr marL="432" indent="0">
              <a:buNone/>
            </a:pPr>
            <a:r>
              <a:rPr lang="en-IN" sz="2000" dirty="0"/>
              <a:t>This statement prints B.</a:t>
            </a:r>
          </a:p>
        </p:txBody>
      </p:sp>
    </p:spTree>
    <p:extLst>
      <p:ext uri="{BB962C8B-B14F-4D97-AF65-F5344CB8AC3E}">
        <p14:creationId xmlns:p14="http://schemas.microsoft.com/office/powerpoint/2010/main" val="20907916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9D4F5-B882-4727-A25D-21B8440708D2}"/>
              </a:ext>
            </a:extLst>
          </p:cNvPr>
          <p:cNvSpPr>
            <a:spLocks noGrp="1"/>
          </p:cNvSpPr>
          <p:nvPr>
            <p:ph type="title"/>
          </p:nvPr>
        </p:nvSpPr>
        <p:spPr/>
        <p:txBody>
          <a:bodyPr/>
          <a:lstStyle/>
          <a:p>
            <a:r>
              <a:rPr lang="en-IN" dirty="0"/>
              <a:t>Common Errors</a:t>
            </a:r>
          </a:p>
        </p:txBody>
      </p:sp>
      <p:sp>
        <p:nvSpPr>
          <p:cNvPr id="6" name="Content Placeholder 5">
            <a:extLst>
              <a:ext uri="{FF2B5EF4-FFF2-40B4-BE49-F238E27FC236}">
                <a16:creationId xmlns:a16="http://schemas.microsoft.com/office/drawing/2014/main" id="{D36B8E3E-73AD-4644-A2FF-1DE1239D707C}"/>
              </a:ext>
            </a:extLst>
          </p:cNvPr>
          <p:cNvSpPr>
            <a:spLocks noGrp="1"/>
          </p:cNvSpPr>
          <p:nvPr>
            <p:ph sz="quarter" idx="13"/>
          </p:nvPr>
        </p:nvSpPr>
        <p:spPr>
          <a:xfrm>
            <a:off x="457199" y="1556328"/>
            <a:ext cx="8587409" cy="530890"/>
          </a:xfrm>
        </p:spPr>
        <p:txBody>
          <a:bodyPr/>
          <a:lstStyle/>
          <a:p>
            <a:pPr marL="432" indent="0">
              <a:buNone/>
            </a:pPr>
            <a:r>
              <a:rPr lang="en-US" sz="2200" dirty="0"/>
              <a:t>Adding a semicolon at the end of an </a:t>
            </a:r>
            <a:r>
              <a:rPr lang="en-US" sz="2200" u="sng" dirty="0"/>
              <a:t>if</a:t>
            </a:r>
            <a:r>
              <a:rPr lang="en-US" sz="2200" dirty="0"/>
              <a:t> clause is a common mistake.</a:t>
            </a:r>
          </a:p>
        </p:txBody>
      </p:sp>
      <p:pic>
        <p:nvPicPr>
          <p:cNvPr id="12" name="Content Placeholder 11" descr="if left parenthesis radius is greater than or equal to 0 right parenthesis semi colon, wrong, For long description in Notes pane, press F6.">
            <a:extLst>
              <a:ext uri="{FF2B5EF4-FFF2-40B4-BE49-F238E27FC236}">
                <a16:creationId xmlns:a16="http://schemas.microsoft.com/office/drawing/2014/main" id="{2F0BF1E1-3FB0-4E82-A2A5-9DE3A09BF30A}"/>
              </a:ext>
            </a:extLst>
          </p:cNvPr>
          <p:cNvPicPr>
            <a:picLocks noGrp="1" noChangeAspect="1"/>
          </p:cNvPicPr>
          <p:nvPr>
            <p:ph sz="quarter" idx="14"/>
          </p:nvPr>
        </p:nvPicPr>
        <p:blipFill>
          <a:blip r:embed="rId3"/>
          <a:stretch>
            <a:fillRect/>
          </a:stretch>
        </p:blipFill>
        <p:spPr>
          <a:xfrm>
            <a:off x="525998" y="2187112"/>
            <a:ext cx="4314923" cy="2482559"/>
          </a:xfrm>
        </p:spPr>
      </p:pic>
      <p:sp>
        <p:nvSpPr>
          <p:cNvPr id="8" name="Content Placeholder 7">
            <a:extLst>
              <a:ext uri="{FF2B5EF4-FFF2-40B4-BE49-F238E27FC236}">
                <a16:creationId xmlns:a16="http://schemas.microsoft.com/office/drawing/2014/main" id="{60625B28-CAC9-4D4E-A09B-25D532B40058}"/>
              </a:ext>
            </a:extLst>
          </p:cNvPr>
          <p:cNvSpPr>
            <a:spLocks noGrp="1"/>
          </p:cNvSpPr>
          <p:nvPr>
            <p:ph sz="quarter" idx="15"/>
          </p:nvPr>
        </p:nvSpPr>
        <p:spPr>
          <a:xfrm>
            <a:off x="457200" y="4825657"/>
            <a:ext cx="8557591" cy="1494612"/>
          </a:xfrm>
        </p:spPr>
        <p:txBody>
          <a:bodyPr/>
          <a:lstStyle/>
          <a:p>
            <a:pPr marL="432" indent="0">
              <a:buNone/>
            </a:pPr>
            <a:r>
              <a:rPr lang="en-US" sz="2200" dirty="0"/>
              <a:t>This mistake is hard to find, because it is not a compilation error or a runtime error, it is a logic error.</a:t>
            </a:r>
          </a:p>
          <a:p>
            <a:pPr marL="432" indent="0">
              <a:buNone/>
            </a:pPr>
            <a:r>
              <a:rPr lang="en-US" sz="2200" dirty="0"/>
              <a:t>This error often occurs when you use the next-line block style.</a:t>
            </a:r>
          </a:p>
        </p:txBody>
      </p:sp>
    </p:spTree>
    <p:extLst>
      <p:ext uri="{BB962C8B-B14F-4D97-AF65-F5344CB8AC3E}">
        <p14:creationId xmlns:p14="http://schemas.microsoft.com/office/powerpoint/2010/main" val="10615920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6719A-F755-437F-9E4E-21D75DBA4052}"/>
              </a:ext>
            </a:extLst>
          </p:cNvPr>
          <p:cNvSpPr>
            <a:spLocks noGrp="1"/>
          </p:cNvSpPr>
          <p:nvPr>
            <p:ph type="title"/>
          </p:nvPr>
        </p:nvSpPr>
        <p:spPr/>
        <p:txBody>
          <a:bodyPr/>
          <a:lstStyle/>
          <a:p>
            <a:r>
              <a:rPr lang="en-IN" dirty="0"/>
              <a:t>TIP</a:t>
            </a:r>
          </a:p>
        </p:txBody>
      </p:sp>
      <p:pic>
        <p:nvPicPr>
          <p:cNvPr id="7" name="Content Placeholder 6" descr="Two images show Caution. For long description in Notes pane, press F6.">
            <a:extLst>
              <a:ext uri="{FF2B5EF4-FFF2-40B4-BE49-F238E27FC236}">
                <a16:creationId xmlns:a16="http://schemas.microsoft.com/office/drawing/2014/main" id="{0A6DB2C4-E39D-4119-B06C-EC9D40D6A3B2}"/>
              </a:ext>
            </a:extLst>
          </p:cNvPr>
          <p:cNvPicPr>
            <a:picLocks noGrp="1" noChangeAspect="1"/>
          </p:cNvPicPr>
          <p:nvPr>
            <p:ph sz="quarter" idx="13"/>
          </p:nvPr>
        </p:nvPicPr>
        <p:blipFill>
          <a:blip r:embed="rId3"/>
          <a:stretch>
            <a:fillRect/>
          </a:stretch>
        </p:blipFill>
        <p:spPr>
          <a:xfrm>
            <a:off x="457200" y="1872482"/>
            <a:ext cx="8232775" cy="1821266"/>
          </a:xfrm>
          <a:prstGeom prst="rect">
            <a:avLst/>
          </a:prstGeom>
        </p:spPr>
      </p:pic>
    </p:spTree>
    <p:extLst>
      <p:ext uri="{BB962C8B-B14F-4D97-AF65-F5344CB8AC3E}">
        <p14:creationId xmlns:p14="http://schemas.microsoft.com/office/powerpoint/2010/main" val="34169962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9A634-337A-4DF8-BB83-EDCEFFFBEE9E}"/>
              </a:ext>
            </a:extLst>
          </p:cNvPr>
          <p:cNvSpPr>
            <a:spLocks noGrp="1"/>
          </p:cNvSpPr>
          <p:nvPr>
            <p:ph type="title"/>
          </p:nvPr>
        </p:nvSpPr>
        <p:spPr/>
        <p:txBody>
          <a:bodyPr/>
          <a:lstStyle/>
          <a:p>
            <a:r>
              <a:rPr lang="en-IN" dirty="0"/>
              <a:t>CAUTION</a:t>
            </a:r>
          </a:p>
        </p:txBody>
      </p:sp>
      <p:pic>
        <p:nvPicPr>
          <p:cNvPr id="7" name="Content Placeholder 6" descr="A table shows B M I and interpretation in two columns. For long description in Notes pane, press F6.">
            <a:extLst>
              <a:ext uri="{FF2B5EF4-FFF2-40B4-BE49-F238E27FC236}">
                <a16:creationId xmlns:a16="http://schemas.microsoft.com/office/drawing/2014/main" id="{FD0544D9-9D1D-4A9A-A8D8-7047E41D6968}"/>
              </a:ext>
            </a:extLst>
          </p:cNvPr>
          <p:cNvPicPr>
            <a:picLocks noGrp="1" noChangeAspect="1"/>
          </p:cNvPicPr>
          <p:nvPr>
            <p:ph sz="quarter" idx="13"/>
          </p:nvPr>
        </p:nvPicPr>
        <p:blipFill>
          <a:blip r:embed="rId3"/>
          <a:stretch>
            <a:fillRect/>
          </a:stretch>
        </p:blipFill>
        <p:spPr>
          <a:xfrm>
            <a:off x="457200" y="1865725"/>
            <a:ext cx="8232775" cy="1418132"/>
          </a:xfrm>
          <a:prstGeom prst="rect">
            <a:avLst/>
          </a:prstGeom>
        </p:spPr>
      </p:pic>
    </p:spTree>
    <p:extLst>
      <p:ext uri="{BB962C8B-B14F-4D97-AF65-F5344CB8AC3E}">
        <p14:creationId xmlns:p14="http://schemas.microsoft.com/office/powerpoint/2010/main" val="16854922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E58D1-4114-478B-9B81-5799B93A48E7}"/>
              </a:ext>
            </a:extLst>
          </p:cNvPr>
          <p:cNvSpPr>
            <a:spLocks noGrp="1"/>
          </p:cNvSpPr>
          <p:nvPr>
            <p:ph type="title"/>
          </p:nvPr>
        </p:nvSpPr>
        <p:spPr/>
        <p:txBody>
          <a:bodyPr/>
          <a:lstStyle/>
          <a:p>
            <a:r>
              <a:rPr lang="en-IN" sz="3200" dirty="0"/>
              <a:t>Problem: An Improved Math Learning Tool</a:t>
            </a:r>
          </a:p>
        </p:txBody>
      </p:sp>
      <p:sp>
        <p:nvSpPr>
          <p:cNvPr id="3" name="Content Placeholder 2">
            <a:extLst>
              <a:ext uri="{FF2B5EF4-FFF2-40B4-BE49-F238E27FC236}">
                <a16:creationId xmlns:a16="http://schemas.microsoft.com/office/drawing/2014/main" id="{DDC65024-4238-42CC-BB00-F91B165B9EDD}"/>
              </a:ext>
            </a:extLst>
          </p:cNvPr>
          <p:cNvSpPr>
            <a:spLocks noGrp="1"/>
          </p:cNvSpPr>
          <p:nvPr>
            <p:ph sz="quarter" idx="13"/>
          </p:nvPr>
        </p:nvSpPr>
        <p:spPr>
          <a:xfrm>
            <a:off x="457200" y="1552576"/>
            <a:ext cx="8229600" cy="1672946"/>
          </a:xfrm>
        </p:spPr>
        <p:txBody>
          <a:bodyPr/>
          <a:lstStyle/>
          <a:p>
            <a:pPr marL="432" indent="0">
              <a:buNone/>
            </a:pPr>
            <a:r>
              <a:rPr lang="en-IN" dirty="0"/>
              <a:t>This example creates a program to teach a first grade child how to learn subtractions. The program randomly generates two single-digit integers </a:t>
            </a:r>
            <a:r>
              <a:rPr lang="en-IN" u="sng" dirty="0"/>
              <a:t>number1</a:t>
            </a:r>
            <a:r>
              <a:rPr lang="en-IN" dirty="0"/>
              <a:t> and </a:t>
            </a:r>
            <a:r>
              <a:rPr lang="en-IN" u="sng" dirty="0"/>
              <a:t>number2</a:t>
            </a:r>
            <a:r>
              <a:rPr lang="en-IN" dirty="0"/>
              <a:t> with </a:t>
            </a:r>
            <a:r>
              <a:rPr lang="en-IN" u="sng" dirty="0"/>
              <a:t>number1 &gt;= number2 </a:t>
            </a:r>
            <a:r>
              <a:rPr lang="en-IN" dirty="0"/>
              <a:t>and displays a question such as</a:t>
            </a:r>
          </a:p>
        </p:txBody>
      </p:sp>
      <p:sp>
        <p:nvSpPr>
          <p:cNvPr id="4" name="Content Placeholder 3">
            <a:extLst>
              <a:ext uri="{FF2B5EF4-FFF2-40B4-BE49-F238E27FC236}">
                <a16:creationId xmlns:a16="http://schemas.microsoft.com/office/drawing/2014/main" id="{2B42FD11-FC24-493B-A09D-7034F086FA2A}"/>
              </a:ext>
            </a:extLst>
          </p:cNvPr>
          <p:cNvSpPr>
            <a:spLocks noGrp="1"/>
          </p:cNvSpPr>
          <p:nvPr>
            <p:ph sz="quarter" idx="14"/>
          </p:nvPr>
        </p:nvSpPr>
        <p:spPr>
          <a:xfrm>
            <a:off x="457200" y="3290253"/>
            <a:ext cx="1371600" cy="508020"/>
          </a:xfrm>
        </p:spPr>
        <p:txBody>
          <a:bodyPr/>
          <a:lstStyle/>
          <a:p>
            <a:pPr marL="432" indent="0">
              <a:buNone/>
            </a:pPr>
            <a:r>
              <a:rPr lang="en-IN" dirty="0"/>
              <a:t>“What is</a:t>
            </a:r>
          </a:p>
        </p:txBody>
      </p:sp>
      <p:graphicFrame>
        <p:nvGraphicFramePr>
          <p:cNvPr id="16" name="Object 15" descr="9 minus 2?'">
            <a:extLst>
              <a:ext uri="{FF2B5EF4-FFF2-40B4-BE49-F238E27FC236}">
                <a16:creationId xmlns:a16="http://schemas.microsoft.com/office/drawing/2014/main" id="{82EF8010-0192-4B21-9782-D6C38D09D581}"/>
              </a:ext>
            </a:extLst>
          </p:cNvPr>
          <p:cNvGraphicFramePr>
            <a:graphicFrameLocks noChangeAspect="1"/>
          </p:cNvGraphicFramePr>
          <p:nvPr>
            <p:extLst>
              <p:ext uri="{D42A27DB-BD31-4B8C-83A1-F6EECF244321}">
                <p14:modId xmlns:p14="http://schemas.microsoft.com/office/powerpoint/2010/main" val="2181116926"/>
              </p:ext>
            </p:extLst>
          </p:nvPr>
        </p:nvGraphicFramePr>
        <p:xfrm>
          <a:off x="1882476" y="3409399"/>
          <a:ext cx="970443" cy="339654"/>
        </p:xfrm>
        <a:graphic>
          <a:graphicData uri="http://schemas.openxmlformats.org/presentationml/2006/ole">
            <mc:AlternateContent xmlns:mc="http://schemas.openxmlformats.org/markup-compatibility/2006">
              <mc:Choice xmlns:v="urn:schemas-microsoft-com:vml" Requires="v">
                <p:oleObj name="Equation" r:id="rId3" imgW="507960" imgH="177480" progId="Equation.DSMT4">
                  <p:embed/>
                </p:oleObj>
              </mc:Choice>
              <mc:Fallback>
                <p:oleObj name="Equation" r:id="rId3" imgW="507960" imgH="177480" progId="Equation.DSMT4">
                  <p:embed/>
                  <p:pic>
                    <p:nvPicPr>
                      <p:cNvPr id="0" name=""/>
                      <p:cNvPicPr/>
                      <p:nvPr/>
                    </p:nvPicPr>
                    <p:blipFill>
                      <a:blip r:embed="rId4"/>
                      <a:stretch>
                        <a:fillRect/>
                      </a:stretch>
                    </p:blipFill>
                    <p:spPr>
                      <a:xfrm>
                        <a:off x="1882476" y="3409399"/>
                        <a:ext cx="970443" cy="339654"/>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163EB11A-8DAE-4293-87EE-D8318B94FC7C}"/>
              </a:ext>
            </a:extLst>
          </p:cNvPr>
          <p:cNvSpPr>
            <a:spLocks noGrp="1"/>
          </p:cNvSpPr>
          <p:nvPr>
            <p:ph sz="quarter" idx="15"/>
          </p:nvPr>
        </p:nvSpPr>
        <p:spPr>
          <a:xfrm>
            <a:off x="3004457" y="3360585"/>
            <a:ext cx="5707464" cy="417593"/>
          </a:xfrm>
        </p:spPr>
        <p:txBody>
          <a:bodyPr lIns="0" tIns="0" rIns="0" bIns="0"/>
          <a:lstStyle/>
          <a:p>
            <a:pPr marL="432" indent="0">
              <a:buNone/>
            </a:pPr>
            <a:r>
              <a:rPr lang="en-IN" dirty="0"/>
              <a:t>to the student. After the student types the</a:t>
            </a:r>
          </a:p>
        </p:txBody>
      </p:sp>
      <p:sp>
        <p:nvSpPr>
          <p:cNvPr id="6" name="Content Placeholder 5">
            <a:extLst>
              <a:ext uri="{FF2B5EF4-FFF2-40B4-BE49-F238E27FC236}">
                <a16:creationId xmlns:a16="http://schemas.microsoft.com/office/drawing/2014/main" id="{DA0BD949-804B-4B0B-9F59-CB0F3780FC30}"/>
              </a:ext>
            </a:extLst>
          </p:cNvPr>
          <p:cNvSpPr>
            <a:spLocks noGrp="1"/>
          </p:cNvSpPr>
          <p:nvPr>
            <p:ph sz="quarter" idx="16"/>
          </p:nvPr>
        </p:nvSpPr>
        <p:spPr>
          <a:xfrm>
            <a:off x="457199" y="3843577"/>
            <a:ext cx="8385349" cy="557601"/>
          </a:xfrm>
        </p:spPr>
        <p:txBody>
          <a:bodyPr/>
          <a:lstStyle/>
          <a:p>
            <a:pPr marL="432" indent="0">
              <a:buNone/>
            </a:pPr>
            <a:r>
              <a:rPr lang="en-IN" dirty="0"/>
              <a:t>answer, the program displays whether the answer is correct.</a:t>
            </a:r>
          </a:p>
        </p:txBody>
      </p:sp>
      <p:sp>
        <p:nvSpPr>
          <p:cNvPr id="10" name="Text Placeholder 9">
            <a:extLst>
              <a:ext uri="{FF2B5EF4-FFF2-40B4-BE49-F238E27FC236}">
                <a16:creationId xmlns:a16="http://schemas.microsoft.com/office/drawing/2014/main" id="{6BB21639-158D-4FD3-BD98-657C1B28D6A1}"/>
              </a:ext>
            </a:extLst>
          </p:cNvPr>
          <p:cNvSpPr>
            <a:spLocks noGrp="1"/>
          </p:cNvSpPr>
          <p:nvPr>
            <p:ph type="body" sz="quarter" idx="20"/>
          </p:nvPr>
        </p:nvSpPr>
        <p:spPr>
          <a:xfrm>
            <a:off x="5778634" y="5735359"/>
            <a:ext cx="2875175" cy="542893"/>
          </a:xfrm>
        </p:spPr>
        <p:txBody>
          <a:bodyPr/>
          <a:lstStyle/>
          <a:p>
            <a:pPr marL="432" indent="0" algn="ctr">
              <a:buNone/>
            </a:pPr>
            <a:r>
              <a:rPr lang="en-IN" dirty="0">
                <a:hlinkClick r:id="rId5" tooltip="https://liveexample.pearsoncmg.com/html/SubtractionQuiz.html"/>
              </a:rPr>
              <a:t>SubtractionQuiz</a:t>
            </a:r>
          </a:p>
        </p:txBody>
      </p:sp>
    </p:spTree>
    <p:extLst>
      <p:ext uri="{BB962C8B-B14F-4D97-AF65-F5344CB8AC3E}">
        <p14:creationId xmlns:p14="http://schemas.microsoft.com/office/powerpoint/2010/main" val="1415385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15162-3651-4461-BE58-0EA25150705E}"/>
              </a:ext>
            </a:extLst>
          </p:cNvPr>
          <p:cNvSpPr>
            <a:spLocks noGrp="1"/>
          </p:cNvSpPr>
          <p:nvPr>
            <p:ph type="title"/>
          </p:nvPr>
        </p:nvSpPr>
        <p:spPr/>
        <p:txBody>
          <a:bodyPr/>
          <a:lstStyle/>
          <a:p>
            <a:r>
              <a:rPr lang="en-IN" dirty="0"/>
              <a:t>Problem: Body Mass Index</a:t>
            </a:r>
          </a:p>
        </p:txBody>
      </p:sp>
      <p:sp>
        <p:nvSpPr>
          <p:cNvPr id="3" name="Content Placeholder 2">
            <a:extLst>
              <a:ext uri="{FF2B5EF4-FFF2-40B4-BE49-F238E27FC236}">
                <a16:creationId xmlns:a16="http://schemas.microsoft.com/office/drawing/2014/main" id="{807F2BCF-5320-4E3F-9D61-C7E4084FBDD9}"/>
              </a:ext>
            </a:extLst>
          </p:cNvPr>
          <p:cNvSpPr>
            <a:spLocks noGrp="1"/>
          </p:cNvSpPr>
          <p:nvPr>
            <p:ph sz="quarter" idx="13"/>
          </p:nvPr>
        </p:nvSpPr>
        <p:spPr>
          <a:xfrm>
            <a:off x="457200" y="1552574"/>
            <a:ext cx="7876095" cy="1988911"/>
          </a:xfrm>
        </p:spPr>
        <p:txBody>
          <a:bodyPr/>
          <a:lstStyle/>
          <a:p>
            <a:pPr marL="432" indent="0">
              <a:buNone/>
            </a:pPr>
            <a:r>
              <a:rPr lang="en-IN" dirty="0"/>
              <a:t>Body Mass Index (B</a:t>
            </a:r>
            <a:r>
              <a:rPr lang="en-IN" sz="100" dirty="0"/>
              <a:t> </a:t>
            </a:r>
            <a:r>
              <a:rPr lang="en-IN" dirty="0"/>
              <a:t>M</a:t>
            </a:r>
            <a:r>
              <a:rPr lang="en-IN" sz="100" dirty="0"/>
              <a:t> </a:t>
            </a:r>
            <a:r>
              <a:rPr lang="en-IN" dirty="0"/>
              <a:t>I) is a measure of health on weight. It can be calculated by taking your weight in kilograms and dividing by the square of your height in meters. The interpretation of B</a:t>
            </a:r>
            <a:r>
              <a:rPr lang="en-IN" sz="100" dirty="0"/>
              <a:t> </a:t>
            </a:r>
            <a:r>
              <a:rPr lang="en-IN" dirty="0"/>
              <a:t>M</a:t>
            </a:r>
            <a:r>
              <a:rPr lang="en-IN" sz="100" dirty="0"/>
              <a:t> </a:t>
            </a:r>
            <a:r>
              <a:rPr lang="en-IN" dirty="0"/>
              <a:t>I for people 16 years or older is as follows:</a:t>
            </a:r>
          </a:p>
        </p:txBody>
      </p:sp>
      <p:graphicFrame>
        <p:nvGraphicFramePr>
          <p:cNvPr id="21" name="Table 21">
            <a:extLst>
              <a:ext uri="{FF2B5EF4-FFF2-40B4-BE49-F238E27FC236}">
                <a16:creationId xmlns:a16="http://schemas.microsoft.com/office/drawing/2014/main" id="{205F7E16-F474-443A-8D87-990B10FA29A5}"/>
              </a:ext>
            </a:extLst>
          </p:cNvPr>
          <p:cNvGraphicFramePr>
            <a:graphicFrameLocks noGrp="1"/>
          </p:cNvGraphicFramePr>
          <p:nvPr>
            <p:ph sz="quarter" idx="14"/>
            <p:extLst>
              <p:ext uri="{D42A27DB-BD31-4B8C-83A1-F6EECF244321}">
                <p14:modId xmlns:p14="http://schemas.microsoft.com/office/powerpoint/2010/main" val="3895015975"/>
              </p:ext>
            </p:extLst>
          </p:nvPr>
        </p:nvGraphicFramePr>
        <p:xfrm>
          <a:off x="1817914" y="3781408"/>
          <a:ext cx="5573486" cy="1768152"/>
        </p:xfrm>
        <a:graphic>
          <a:graphicData uri="http://schemas.openxmlformats.org/drawingml/2006/table">
            <a:tbl>
              <a:tblPr firstRow="1" bandRow="1">
                <a:tableStyleId>{2D5ABB26-0587-4C30-8999-92F81FD0307C}</a:tableStyleId>
              </a:tblPr>
              <a:tblGrid>
                <a:gridCol w="2786743">
                  <a:extLst>
                    <a:ext uri="{9D8B030D-6E8A-4147-A177-3AD203B41FA5}">
                      <a16:colId xmlns:a16="http://schemas.microsoft.com/office/drawing/2014/main" val="932707785"/>
                    </a:ext>
                  </a:extLst>
                </a:gridCol>
                <a:gridCol w="2786743">
                  <a:extLst>
                    <a:ext uri="{9D8B030D-6E8A-4147-A177-3AD203B41FA5}">
                      <a16:colId xmlns:a16="http://schemas.microsoft.com/office/drawing/2014/main" val="803232342"/>
                    </a:ext>
                  </a:extLst>
                </a:gridCol>
              </a:tblGrid>
              <a:tr h="404317">
                <a:tc>
                  <a:txBody>
                    <a:bodyPr/>
                    <a:lstStyle/>
                    <a:p>
                      <a:r>
                        <a:rPr lang="en-IN" sz="1600" b="1" dirty="0"/>
                        <a:t>B</a:t>
                      </a:r>
                      <a:r>
                        <a:rPr lang="en-IN" sz="100" b="1" dirty="0"/>
                        <a:t> </a:t>
                      </a:r>
                      <a:r>
                        <a:rPr lang="en-IN" sz="1600" b="1" dirty="0"/>
                        <a:t>M</a:t>
                      </a:r>
                      <a:r>
                        <a:rPr lang="en-IN" sz="100" b="1" dirty="0"/>
                        <a:t> </a:t>
                      </a:r>
                      <a:r>
                        <a:rPr lang="en-IN" sz="1600" b="1" dirty="0"/>
                        <a:t>I</a:t>
                      </a:r>
                    </a:p>
                  </a:txBody>
                  <a:tcPr>
                    <a:lnB w="12700" cap="flat" cmpd="sng" algn="ctr">
                      <a:solidFill>
                        <a:schemeClr val="tx1"/>
                      </a:solidFill>
                      <a:prstDash val="solid"/>
                      <a:round/>
                      <a:headEnd type="none" w="med" len="med"/>
                      <a:tailEnd type="none" w="med" len="med"/>
                    </a:lnB>
                  </a:tcPr>
                </a:tc>
                <a:tc>
                  <a:txBody>
                    <a:bodyPr/>
                    <a:lstStyle/>
                    <a:p>
                      <a:r>
                        <a:rPr lang="en-IN" sz="1600" b="1" dirty="0"/>
                        <a:t>Interpretation</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39044021"/>
                  </a:ext>
                </a:extLst>
              </a:tr>
              <a:tr h="357995">
                <a:tc>
                  <a:txBody>
                    <a:bodyPr/>
                    <a:lstStyle/>
                    <a:p>
                      <a:r>
                        <a:rPr lang="en-IN" sz="1600" dirty="0"/>
                        <a:t>B</a:t>
                      </a:r>
                      <a:r>
                        <a:rPr lang="en-IN" sz="100" dirty="0"/>
                        <a:t> </a:t>
                      </a:r>
                      <a:r>
                        <a:rPr lang="en-IN" sz="1600" dirty="0"/>
                        <a:t>M</a:t>
                      </a:r>
                      <a:r>
                        <a:rPr lang="en-IN" sz="100" dirty="0"/>
                        <a:t> </a:t>
                      </a:r>
                      <a:r>
                        <a:rPr lang="en-IN" sz="1600" dirty="0"/>
                        <a:t>I &lt; 18.5</a:t>
                      </a:r>
                    </a:p>
                  </a:txBody>
                  <a:tcPr>
                    <a:lnT w="12700" cap="flat" cmpd="sng" algn="ctr">
                      <a:solidFill>
                        <a:schemeClr val="tx1"/>
                      </a:solidFill>
                      <a:prstDash val="solid"/>
                      <a:round/>
                      <a:headEnd type="none" w="med" len="med"/>
                      <a:tailEnd type="none" w="med" len="med"/>
                    </a:lnT>
                  </a:tcPr>
                </a:tc>
                <a:tc>
                  <a:txBody>
                    <a:bodyPr/>
                    <a:lstStyle/>
                    <a:p>
                      <a:r>
                        <a:rPr lang="en-IN" sz="1600" dirty="0"/>
                        <a:t>Underweight</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3895991"/>
                  </a:ext>
                </a:extLst>
              </a:tr>
              <a:tr h="320511">
                <a:tc>
                  <a:txBody>
                    <a:bodyPr/>
                    <a:lstStyle/>
                    <a:p>
                      <a:r>
                        <a:rPr lang="en-IN" sz="1600" dirty="0"/>
                        <a:t>18.5 &lt;= B</a:t>
                      </a:r>
                      <a:r>
                        <a:rPr lang="en-IN" sz="100" dirty="0"/>
                        <a:t> </a:t>
                      </a:r>
                      <a:r>
                        <a:rPr lang="en-IN" sz="1600" dirty="0"/>
                        <a:t>M</a:t>
                      </a:r>
                      <a:r>
                        <a:rPr lang="en-IN" sz="100" dirty="0"/>
                        <a:t> </a:t>
                      </a:r>
                      <a:r>
                        <a:rPr lang="en-IN" sz="1600" dirty="0"/>
                        <a:t>I &lt; 25.0</a:t>
                      </a:r>
                    </a:p>
                  </a:txBody>
                  <a:tcPr/>
                </a:tc>
                <a:tc>
                  <a:txBody>
                    <a:bodyPr/>
                    <a:lstStyle/>
                    <a:p>
                      <a:r>
                        <a:rPr lang="en-IN" sz="1600" dirty="0"/>
                        <a:t>Normal</a:t>
                      </a:r>
                    </a:p>
                  </a:txBody>
                  <a:tcPr/>
                </a:tc>
                <a:extLst>
                  <a:ext uri="{0D108BD9-81ED-4DB2-BD59-A6C34878D82A}">
                    <a16:rowId xmlns:a16="http://schemas.microsoft.com/office/drawing/2014/main" val="888838060"/>
                  </a:ext>
                </a:extLst>
              </a:tr>
              <a:tr h="296315">
                <a:tc>
                  <a:txBody>
                    <a:bodyPr/>
                    <a:lstStyle/>
                    <a:p>
                      <a:r>
                        <a:rPr lang="en-IN" sz="1600" dirty="0"/>
                        <a:t>25.0 &lt;= B</a:t>
                      </a:r>
                      <a:r>
                        <a:rPr lang="en-IN" sz="100" dirty="0"/>
                        <a:t> </a:t>
                      </a:r>
                      <a:r>
                        <a:rPr lang="en-IN" sz="1600" dirty="0"/>
                        <a:t>M</a:t>
                      </a:r>
                      <a:r>
                        <a:rPr lang="en-IN" sz="100" dirty="0"/>
                        <a:t> </a:t>
                      </a:r>
                      <a:r>
                        <a:rPr lang="en-IN" sz="1600" dirty="0"/>
                        <a:t>I &lt; 30.0</a:t>
                      </a:r>
                    </a:p>
                  </a:txBody>
                  <a:tcPr/>
                </a:tc>
                <a:tc>
                  <a:txBody>
                    <a:bodyPr/>
                    <a:lstStyle/>
                    <a:p>
                      <a:r>
                        <a:rPr lang="en-IN" sz="1600" dirty="0"/>
                        <a:t>Overweight</a:t>
                      </a:r>
                    </a:p>
                  </a:txBody>
                  <a:tcPr/>
                </a:tc>
                <a:extLst>
                  <a:ext uri="{0D108BD9-81ED-4DB2-BD59-A6C34878D82A}">
                    <a16:rowId xmlns:a16="http://schemas.microsoft.com/office/drawing/2014/main" val="774091574"/>
                  </a:ext>
                </a:extLst>
              </a:tr>
              <a:tr h="328681">
                <a:tc>
                  <a:txBody>
                    <a:bodyPr/>
                    <a:lstStyle/>
                    <a:p>
                      <a:r>
                        <a:rPr lang="en-IN" sz="1600" dirty="0"/>
                        <a:t>30.0 &lt;= B</a:t>
                      </a:r>
                      <a:r>
                        <a:rPr lang="en-IN" sz="100" dirty="0"/>
                        <a:t> </a:t>
                      </a:r>
                      <a:r>
                        <a:rPr lang="en-IN" sz="1600" dirty="0"/>
                        <a:t>M</a:t>
                      </a:r>
                      <a:r>
                        <a:rPr lang="en-IN" sz="100" dirty="0"/>
                        <a:t> </a:t>
                      </a:r>
                      <a:r>
                        <a:rPr lang="en-IN" sz="1600" dirty="0"/>
                        <a:t>I</a:t>
                      </a:r>
                    </a:p>
                  </a:txBody>
                  <a:tcPr/>
                </a:tc>
                <a:tc>
                  <a:txBody>
                    <a:bodyPr/>
                    <a:lstStyle/>
                    <a:p>
                      <a:r>
                        <a:rPr lang="en-IN" sz="1600" dirty="0"/>
                        <a:t>Obese</a:t>
                      </a:r>
                    </a:p>
                  </a:txBody>
                  <a:tcPr/>
                </a:tc>
                <a:extLst>
                  <a:ext uri="{0D108BD9-81ED-4DB2-BD59-A6C34878D82A}">
                    <a16:rowId xmlns:a16="http://schemas.microsoft.com/office/drawing/2014/main" val="1378144801"/>
                  </a:ext>
                </a:extLst>
              </a:tr>
            </a:tbl>
          </a:graphicData>
        </a:graphic>
      </p:graphicFrame>
      <p:sp>
        <p:nvSpPr>
          <p:cNvPr id="10" name="Text Placeholder 9">
            <a:extLst>
              <a:ext uri="{FF2B5EF4-FFF2-40B4-BE49-F238E27FC236}">
                <a16:creationId xmlns:a16="http://schemas.microsoft.com/office/drawing/2014/main" id="{2679C327-C4DB-4F02-8F09-F8D94BF2ED6F}"/>
              </a:ext>
            </a:extLst>
          </p:cNvPr>
          <p:cNvSpPr>
            <a:spLocks noGrp="1"/>
          </p:cNvSpPr>
          <p:nvPr>
            <p:ph type="body" sz="quarter" idx="20"/>
          </p:nvPr>
        </p:nvSpPr>
        <p:spPr>
          <a:xfrm>
            <a:off x="5036457" y="5875564"/>
            <a:ext cx="3650343" cy="510722"/>
          </a:xfrm>
        </p:spPr>
        <p:txBody>
          <a:bodyPr/>
          <a:lstStyle/>
          <a:p>
            <a:pPr marL="432" indent="0" algn="ctr">
              <a:buNone/>
            </a:pPr>
            <a:r>
              <a:rPr lang="en-IN" dirty="0">
                <a:hlinkClick r:id="rId3" tooltip="https://liveexample.pearsoncmg.com/html/SubtractionQuiz.html"/>
              </a:rPr>
              <a:t>ComputeAndInterpretBMI</a:t>
            </a:r>
          </a:p>
        </p:txBody>
      </p:sp>
    </p:spTree>
    <p:extLst>
      <p:ext uri="{BB962C8B-B14F-4D97-AF65-F5344CB8AC3E}">
        <p14:creationId xmlns:p14="http://schemas.microsoft.com/office/powerpoint/2010/main" val="32466137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9BF48-4A07-4C50-8166-6EA1733B5064}"/>
              </a:ext>
            </a:extLst>
          </p:cNvPr>
          <p:cNvSpPr>
            <a:spLocks noGrp="1"/>
          </p:cNvSpPr>
          <p:nvPr>
            <p:ph type="title"/>
          </p:nvPr>
        </p:nvSpPr>
        <p:spPr/>
        <p:txBody>
          <a:bodyPr/>
          <a:lstStyle/>
          <a:p>
            <a:r>
              <a:rPr lang="en-IN" dirty="0"/>
              <a:t>Problem: Computing Taxes </a:t>
            </a:r>
            <a:r>
              <a:rPr lang="en-IN" sz="2000" b="0" dirty="0"/>
              <a:t>(1 of 2)</a:t>
            </a:r>
            <a:endParaRPr lang="en-IN" b="0" dirty="0"/>
          </a:p>
        </p:txBody>
      </p:sp>
      <p:sp>
        <p:nvSpPr>
          <p:cNvPr id="3" name="Content Placeholder 2">
            <a:extLst>
              <a:ext uri="{FF2B5EF4-FFF2-40B4-BE49-F238E27FC236}">
                <a16:creationId xmlns:a16="http://schemas.microsoft.com/office/drawing/2014/main" id="{E358B6EF-DEDB-4915-9C86-BDA50E9F0DFB}"/>
              </a:ext>
            </a:extLst>
          </p:cNvPr>
          <p:cNvSpPr>
            <a:spLocks noGrp="1"/>
          </p:cNvSpPr>
          <p:nvPr>
            <p:ph sz="quarter" idx="13"/>
          </p:nvPr>
        </p:nvSpPr>
        <p:spPr>
          <a:xfrm>
            <a:off x="457200" y="1556327"/>
            <a:ext cx="8229600" cy="1985159"/>
          </a:xfrm>
        </p:spPr>
        <p:txBody>
          <a:bodyPr/>
          <a:lstStyle/>
          <a:p>
            <a:pPr marL="432" indent="0">
              <a:buNone/>
            </a:pPr>
            <a:r>
              <a:rPr lang="en-IN" dirty="0"/>
              <a:t>The U</a:t>
            </a:r>
            <a:r>
              <a:rPr lang="en-IN" sz="100" dirty="0"/>
              <a:t> </a:t>
            </a:r>
            <a:r>
              <a:rPr lang="en-IN" dirty="0"/>
              <a:t>S federal personal income tax is calculated based on the filing status and taxable income. There are four filing statuses: single filers, married filing jointly, married filing separately, and head of household. The tax rates for 2009 are shown below.</a:t>
            </a:r>
          </a:p>
        </p:txBody>
      </p:sp>
      <p:graphicFrame>
        <p:nvGraphicFramePr>
          <p:cNvPr id="8" name="Table 8">
            <a:extLst>
              <a:ext uri="{FF2B5EF4-FFF2-40B4-BE49-F238E27FC236}">
                <a16:creationId xmlns:a16="http://schemas.microsoft.com/office/drawing/2014/main" id="{A9680788-8025-42DB-947C-4AC3CD35CB99}"/>
              </a:ext>
            </a:extLst>
          </p:cNvPr>
          <p:cNvGraphicFramePr>
            <a:graphicFrameLocks noGrp="1"/>
          </p:cNvGraphicFramePr>
          <p:nvPr>
            <p:ph sz="quarter" idx="14"/>
            <p:extLst>
              <p:ext uri="{D42A27DB-BD31-4B8C-83A1-F6EECF244321}">
                <p14:modId xmlns:p14="http://schemas.microsoft.com/office/powerpoint/2010/main" val="3439633257"/>
              </p:ext>
            </p:extLst>
          </p:nvPr>
        </p:nvGraphicFramePr>
        <p:xfrm>
          <a:off x="457198" y="3880779"/>
          <a:ext cx="8229602" cy="2215667"/>
        </p:xfrm>
        <a:graphic>
          <a:graphicData uri="http://schemas.openxmlformats.org/drawingml/2006/table">
            <a:tbl>
              <a:tblPr firstRow="1" bandRow="1">
                <a:tableStyleId>{2D5ABB26-0587-4C30-8999-92F81FD0307C}</a:tableStyleId>
              </a:tblPr>
              <a:tblGrid>
                <a:gridCol w="923951">
                  <a:extLst>
                    <a:ext uri="{9D8B030D-6E8A-4147-A177-3AD203B41FA5}">
                      <a16:colId xmlns:a16="http://schemas.microsoft.com/office/drawing/2014/main" val="4291023224"/>
                    </a:ext>
                  </a:extLst>
                </a:gridCol>
                <a:gridCol w="1781769">
                  <a:extLst>
                    <a:ext uri="{9D8B030D-6E8A-4147-A177-3AD203B41FA5}">
                      <a16:colId xmlns:a16="http://schemas.microsoft.com/office/drawing/2014/main" val="3948701383"/>
                    </a:ext>
                  </a:extLst>
                </a:gridCol>
                <a:gridCol w="2150520">
                  <a:extLst>
                    <a:ext uri="{9D8B030D-6E8A-4147-A177-3AD203B41FA5}">
                      <a16:colId xmlns:a16="http://schemas.microsoft.com/office/drawing/2014/main" val="2270981561"/>
                    </a:ext>
                  </a:extLst>
                </a:gridCol>
                <a:gridCol w="1686681">
                  <a:extLst>
                    <a:ext uri="{9D8B030D-6E8A-4147-A177-3AD203B41FA5}">
                      <a16:colId xmlns:a16="http://schemas.microsoft.com/office/drawing/2014/main" val="3181850343"/>
                    </a:ext>
                  </a:extLst>
                </a:gridCol>
                <a:gridCol w="1686681">
                  <a:extLst>
                    <a:ext uri="{9D8B030D-6E8A-4147-A177-3AD203B41FA5}">
                      <a16:colId xmlns:a16="http://schemas.microsoft.com/office/drawing/2014/main" val="3990622954"/>
                    </a:ext>
                  </a:extLst>
                </a:gridCol>
              </a:tblGrid>
              <a:tr h="496481">
                <a:tc>
                  <a:txBody>
                    <a:bodyPr/>
                    <a:lstStyle/>
                    <a:p>
                      <a:pPr algn="ctr"/>
                      <a:r>
                        <a:rPr lang="en-IN" sz="1200" b="1" i="0" dirty="0"/>
                        <a:t>Marginal Tax Rate</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200" b="1" i="0" dirty="0"/>
                        <a:t>Single</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200" b="1" i="0" dirty="0"/>
                        <a:t>Married Filing Jointly or Qualifying Widow(er)</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200" b="1" i="0" dirty="0"/>
                        <a:t>Married Filing Separately</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200" b="1" i="0" dirty="0"/>
                        <a:t>Head of Household</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9820531"/>
                  </a:ext>
                </a:extLst>
              </a:tr>
              <a:tr h="260728">
                <a:tc>
                  <a:txBody>
                    <a:bodyPr/>
                    <a:lstStyle/>
                    <a:p>
                      <a:r>
                        <a:rPr lang="en-IN" sz="1200" b="1" dirty="0"/>
                        <a:t>10%</a:t>
                      </a:r>
                    </a:p>
                  </a:txBody>
                  <a:tcPr>
                    <a:lnT w="12700" cap="flat" cmpd="sng" algn="ctr">
                      <a:solidFill>
                        <a:schemeClr val="tx1"/>
                      </a:solidFill>
                      <a:prstDash val="solid"/>
                      <a:round/>
                      <a:headEnd type="none" w="med" len="med"/>
                      <a:tailEnd type="none" w="med" len="med"/>
                    </a:lnT>
                  </a:tcPr>
                </a:tc>
                <a:tc>
                  <a:txBody>
                    <a:bodyPr/>
                    <a:lstStyle/>
                    <a:p>
                      <a:pPr algn="ctr"/>
                      <a:r>
                        <a:rPr lang="en-IN" sz="1200" dirty="0"/>
                        <a:t>$0 - $8,350</a:t>
                      </a:r>
                    </a:p>
                  </a:txBody>
                  <a:tcPr>
                    <a:lnT w="12700" cap="flat" cmpd="sng" algn="ctr">
                      <a:solidFill>
                        <a:schemeClr val="tx1"/>
                      </a:solidFill>
                      <a:prstDash val="solid"/>
                      <a:round/>
                      <a:headEnd type="none" w="med" len="med"/>
                      <a:tailEnd type="none" w="med" len="med"/>
                    </a:lnT>
                  </a:tcPr>
                </a:tc>
                <a:tc>
                  <a:txBody>
                    <a:bodyPr/>
                    <a:lstStyle/>
                    <a:p>
                      <a:pPr algn="ctr"/>
                      <a:r>
                        <a:rPr lang="en-IN" sz="1200" dirty="0"/>
                        <a:t>$0 - $16,700</a:t>
                      </a:r>
                    </a:p>
                  </a:txBody>
                  <a:tcPr>
                    <a:lnT w="12700" cap="flat" cmpd="sng" algn="ctr">
                      <a:solidFill>
                        <a:schemeClr val="tx1"/>
                      </a:solidFill>
                      <a:prstDash val="solid"/>
                      <a:round/>
                      <a:headEnd type="none" w="med" len="med"/>
                      <a:tailEnd type="none" w="med" len="med"/>
                    </a:lnT>
                  </a:tcPr>
                </a:tc>
                <a:tc>
                  <a:txBody>
                    <a:bodyPr/>
                    <a:lstStyle/>
                    <a:p>
                      <a:pPr algn="ctr"/>
                      <a:r>
                        <a:rPr lang="en-IN" sz="1200" dirty="0"/>
                        <a:t>$0 - $8,350</a:t>
                      </a:r>
                    </a:p>
                  </a:txBody>
                  <a:tcPr>
                    <a:lnT w="12700" cap="flat" cmpd="sng" algn="ctr">
                      <a:solidFill>
                        <a:schemeClr val="tx1"/>
                      </a:solidFill>
                      <a:prstDash val="solid"/>
                      <a:round/>
                      <a:headEnd type="none" w="med" len="med"/>
                      <a:tailEnd type="none" w="med" len="med"/>
                    </a:lnT>
                  </a:tcPr>
                </a:tc>
                <a:tc>
                  <a:txBody>
                    <a:bodyPr/>
                    <a:lstStyle/>
                    <a:p>
                      <a:pPr algn="ctr"/>
                      <a:r>
                        <a:rPr lang="en-IN" sz="1200" dirty="0"/>
                        <a:t>$0 - $11,950</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952396055"/>
                  </a:ext>
                </a:extLst>
              </a:tr>
              <a:tr h="288066">
                <a:tc>
                  <a:txBody>
                    <a:bodyPr/>
                    <a:lstStyle/>
                    <a:p>
                      <a:r>
                        <a:rPr lang="en-IN" sz="1200" b="1" dirty="0"/>
                        <a:t>15%</a:t>
                      </a:r>
                    </a:p>
                  </a:txBody>
                  <a:tcPr/>
                </a:tc>
                <a:tc>
                  <a:txBody>
                    <a:bodyPr/>
                    <a:lstStyle/>
                    <a:p>
                      <a:pPr algn="ctr"/>
                      <a:r>
                        <a:rPr lang="en-IN" sz="1200" dirty="0"/>
                        <a:t>$8,351 - $33,950</a:t>
                      </a:r>
                    </a:p>
                  </a:txBody>
                  <a:tcPr/>
                </a:tc>
                <a:tc>
                  <a:txBody>
                    <a:bodyPr/>
                    <a:lstStyle/>
                    <a:p>
                      <a:pPr algn="ctr"/>
                      <a:r>
                        <a:rPr lang="en-IN" sz="1200" dirty="0"/>
                        <a:t>$16,701 - $67,900</a:t>
                      </a:r>
                    </a:p>
                  </a:txBody>
                  <a:tcPr/>
                </a:tc>
                <a:tc>
                  <a:txBody>
                    <a:bodyPr/>
                    <a:lstStyle/>
                    <a:p>
                      <a:pPr algn="ctr"/>
                      <a:r>
                        <a:rPr lang="en-IN" sz="1200" dirty="0"/>
                        <a:t>$8,351 - $33,950</a:t>
                      </a:r>
                    </a:p>
                  </a:txBody>
                  <a:tcPr/>
                </a:tc>
                <a:tc>
                  <a:txBody>
                    <a:bodyPr/>
                    <a:lstStyle/>
                    <a:p>
                      <a:pPr algn="ctr"/>
                      <a:r>
                        <a:rPr lang="en-IN" sz="1200" dirty="0"/>
                        <a:t>$11,951 - $45,500</a:t>
                      </a:r>
                    </a:p>
                  </a:txBody>
                  <a:tcPr/>
                </a:tc>
                <a:extLst>
                  <a:ext uri="{0D108BD9-81ED-4DB2-BD59-A6C34878D82A}">
                    <a16:rowId xmlns:a16="http://schemas.microsoft.com/office/drawing/2014/main" val="3950302311"/>
                  </a:ext>
                </a:extLst>
              </a:tr>
              <a:tr h="263951">
                <a:tc>
                  <a:txBody>
                    <a:bodyPr/>
                    <a:lstStyle/>
                    <a:p>
                      <a:r>
                        <a:rPr lang="en-IN" sz="1200" b="1" dirty="0"/>
                        <a:t>25%</a:t>
                      </a:r>
                    </a:p>
                  </a:txBody>
                  <a:tcPr/>
                </a:tc>
                <a:tc>
                  <a:txBody>
                    <a:bodyPr/>
                    <a:lstStyle/>
                    <a:p>
                      <a:pPr algn="ctr"/>
                      <a:r>
                        <a:rPr lang="en-IN" sz="1200" dirty="0"/>
                        <a:t>$33,951 - $82,250</a:t>
                      </a:r>
                    </a:p>
                  </a:txBody>
                  <a:tcPr/>
                </a:tc>
                <a:tc>
                  <a:txBody>
                    <a:bodyPr/>
                    <a:lstStyle/>
                    <a:p>
                      <a:pPr algn="ctr"/>
                      <a:r>
                        <a:rPr lang="en-IN" sz="1200" dirty="0"/>
                        <a:t>$67,901 - $137,050</a:t>
                      </a:r>
                    </a:p>
                  </a:txBody>
                  <a:tcPr/>
                </a:tc>
                <a:tc>
                  <a:txBody>
                    <a:bodyPr/>
                    <a:lstStyle/>
                    <a:p>
                      <a:pPr algn="ctr"/>
                      <a:r>
                        <a:rPr lang="en-IN" sz="1200" dirty="0"/>
                        <a:t>$33,951 - $68,525</a:t>
                      </a:r>
                    </a:p>
                  </a:txBody>
                  <a:tcPr/>
                </a:tc>
                <a:tc>
                  <a:txBody>
                    <a:bodyPr/>
                    <a:lstStyle/>
                    <a:p>
                      <a:pPr algn="ctr"/>
                      <a:r>
                        <a:rPr lang="en-IN" sz="1200" dirty="0"/>
                        <a:t>$45,501 - $117,450</a:t>
                      </a:r>
                    </a:p>
                  </a:txBody>
                  <a:tcPr/>
                </a:tc>
                <a:extLst>
                  <a:ext uri="{0D108BD9-81ED-4DB2-BD59-A6C34878D82A}">
                    <a16:rowId xmlns:a16="http://schemas.microsoft.com/office/drawing/2014/main" val="1854877443"/>
                  </a:ext>
                </a:extLst>
              </a:tr>
              <a:tr h="272435">
                <a:tc>
                  <a:txBody>
                    <a:bodyPr/>
                    <a:lstStyle/>
                    <a:p>
                      <a:r>
                        <a:rPr lang="en-IN" sz="1200" b="1" dirty="0"/>
                        <a:t>28%</a:t>
                      </a:r>
                    </a:p>
                  </a:txBody>
                  <a:tcPr/>
                </a:tc>
                <a:tc>
                  <a:txBody>
                    <a:bodyPr/>
                    <a:lstStyle/>
                    <a:p>
                      <a:pPr algn="ctr"/>
                      <a:r>
                        <a:rPr lang="en-IN" sz="1200" dirty="0"/>
                        <a:t>$82,251 - $171,550</a:t>
                      </a:r>
                    </a:p>
                  </a:txBody>
                  <a:tcPr/>
                </a:tc>
                <a:tc>
                  <a:txBody>
                    <a:bodyPr/>
                    <a:lstStyle/>
                    <a:p>
                      <a:pPr algn="ctr"/>
                      <a:r>
                        <a:rPr lang="en-IN" sz="1200" dirty="0"/>
                        <a:t>$137,051 - $208,850</a:t>
                      </a:r>
                    </a:p>
                  </a:txBody>
                  <a:tcPr/>
                </a:tc>
                <a:tc>
                  <a:txBody>
                    <a:bodyPr/>
                    <a:lstStyle/>
                    <a:p>
                      <a:pPr algn="ctr"/>
                      <a:r>
                        <a:rPr lang="en-IN" sz="1200" dirty="0"/>
                        <a:t>$68,526 - $104,425</a:t>
                      </a:r>
                    </a:p>
                  </a:txBody>
                  <a:tcPr/>
                </a:tc>
                <a:tc>
                  <a:txBody>
                    <a:bodyPr/>
                    <a:lstStyle/>
                    <a:p>
                      <a:pPr algn="ctr"/>
                      <a:r>
                        <a:rPr lang="en-IN" sz="1200" dirty="0"/>
                        <a:t>$117,451 - $190,200</a:t>
                      </a:r>
                    </a:p>
                  </a:txBody>
                  <a:tcPr/>
                </a:tc>
                <a:extLst>
                  <a:ext uri="{0D108BD9-81ED-4DB2-BD59-A6C34878D82A}">
                    <a16:rowId xmlns:a16="http://schemas.microsoft.com/office/drawing/2014/main" val="2473458784"/>
                  </a:ext>
                </a:extLst>
              </a:tr>
              <a:tr h="252638">
                <a:tc>
                  <a:txBody>
                    <a:bodyPr/>
                    <a:lstStyle/>
                    <a:p>
                      <a:r>
                        <a:rPr lang="en-IN" sz="1200" b="1" dirty="0"/>
                        <a:t>33%</a:t>
                      </a:r>
                    </a:p>
                  </a:txBody>
                  <a:tcPr/>
                </a:tc>
                <a:tc>
                  <a:txBody>
                    <a:bodyPr/>
                    <a:lstStyle/>
                    <a:p>
                      <a:pPr algn="ctr"/>
                      <a:r>
                        <a:rPr lang="en-IN" sz="1200" dirty="0"/>
                        <a:t>$171,551 - $372,950</a:t>
                      </a:r>
                    </a:p>
                  </a:txBody>
                  <a:tcPr/>
                </a:tc>
                <a:tc>
                  <a:txBody>
                    <a:bodyPr/>
                    <a:lstStyle/>
                    <a:p>
                      <a:pPr algn="ctr"/>
                      <a:r>
                        <a:rPr lang="en-IN" sz="1200" dirty="0"/>
                        <a:t>$208,851 - $372,950</a:t>
                      </a:r>
                    </a:p>
                  </a:txBody>
                  <a:tcPr/>
                </a:tc>
                <a:tc>
                  <a:txBody>
                    <a:bodyPr/>
                    <a:lstStyle/>
                    <a:p>
                      <a:pPr algn="ctr"/>
                      <a:r>
                        <a:rPr lang="en-IN" sz="1200" dirty="0"/>
                        <a:t>$104,426 - $186,475</a:t>
                      </a:r>
                    </a:p>
                  </a:txBody>
                  <a:tcPr/>
                </a:tc>
                <a:tc>
                  <a:txBody>
                    <a:bodyPr/>
                    <a:lstStyle/>
                    <a:p>
                      <a:pPr algn="ctr"/>
                      <a:r>
                        <a:rPr lang="en-IN" sz="1200" dirty="0"/>
                        <a:t>$190,201 - $372,950</a:t>
                      </a:r>
                    </a:p>
                  </a:txBody>
                  <a:tcPr/>
                </a:tc>
                <a:extLst>
                  <a:ext uri="{0D108BD9-81ED-4DB2-BD59-A6C34878D82A}">
                    <a16:rowId xmlns:a16="http://schemas.microsoft.com/office/drawing/2014/main" val="3570790497"/>
                  </a:ext>
                </a:extLst>
              </a:tr>
              <a:tr h="333840">
                <a:tc>
                  <a:txBody>
                    <a:bodyPr/>
                    <a:lstStyle/>
                    <a:p>
                      <a:r>
                        <a:rPr lang="en-IN" sz="1200" b="1" dirty="0"/>
                        <a:t>35%</a:t>
                      </a:r>
                    </a:p>
                  </a:txBody>
                  <a:tcPr/>
                </a:tc>
                <a:tc>
                  <a:txBody>
                    <a:bodyPr/>
                    <a:lstStyle/>
                    <a:p>
                      <a:pPr algn="ctr"/>
                      <a:r>
                        <a:rPr lang="en-IN" sz="1200" dirty="0"/>
                        <a:t>$372,951+</a:t>
                      </a:r>
                    </a:p>
                  </a:txBody>
                  <a:tcPr/>
                </a:tc>
                <a:tc>
                  <a:txBody>
                    <a:bodyPr/>
                    <a:lstStyle/>
                    <a:p>
                      <a:pPr algn="ctr"/>
                      <a:r>
                        <a:rPr lang="en-IN" sz="1200" dirty="0"/>
                        <a:t>$372,951+</a:t>
                      </a:r>
                    </a:p>
                  </a:txBody>
                  <a:tcPr/>
                </a:tc>
                <a:tc>
                  <a:txBody>
                    <a:bodyPr/>
                    <a:lstStyle/>
                    <a:p>
                      <a:pPr algn="ctr"/>
                      <a:r>
                        <a:rPr lang="en-IN" sz="1200" dirty="0"/>
                        <a:t>$186,476+</a:t>
                      </a:r>
                    </a:p>
                  </a:txBody>
                  <a:tcPr/>
                </a:tc>
                <a:tc>
                  <a:txBody>
                    <a:bodyPr/>
                    <a:lstStyle/>
                    <a:p>
                      <a:pPr algn="ctr"/>
                      <a:r>
                        <a:rPr lang="en-IN" sz="1200" dirty="0"/>
                        <a:t>$372,951+</a:t>
                      </a:r>
                    </a:p>
                  </a:txBody>
                  <a:tcPr/>
                </a:tc>
                <a:extLst>
                  <a:ext uri="{0D108BD9-81ED-4DB2-BD59-A6C34878D82A}">
                    <a16:rowId xmlns:a16="http://schemas.microsoft.com/office/drawing/2014/main" val="658074556"/>
                  </a:ext>
                </a:extLst>
              </a:tr>
            </a:tbl>
          </a:graphicData>
        </a:graphic>
      </p:graphicFrame>
    </p:spTree>
    <p:extLst>
      <p:ext uri="{BB962C8B-B14F-4D97-AF65-F5344CB8AC3E}">
        <p14:creationId xmlns:p14="http://schemas.microsoft.com/office/powerpoint/2010/main" val="12566580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3E4A7-3FF7-4308-A7E0-CB7276D3EBBF}"/>
              </a:ext>
            </a:extLst>
          </p:cNvPr>
          <p:cNvSpPr>
            <a:spLocks noGrp="1"/>
          </p:cNvSpPr>
          <p:nvPr>
            <p:ph type="title"/>
          </p:nvPr>
        </p:nvSpPr>
        <p:spPr/>
        <p:txBody>
          <a:bodyPr/>
          <a:lstStyle/>
          <a:p>
            <a:r>
              <a:rPr lang="en-IN" dirty="0"/>
              <a:t>Problem: Computing Taxes </a:t>
            </a:r>
            <a:r>
              <a:rPr lang="en-IN" sz="2000" b="0" dirty="0"/>
              <a:t>(2 of 2)</a:t>
            </a:r>
            <a:endParaRPr lang="en-IN" b="0" dirty="0"/>
          </a:p>
        </p:txBody>
      </p:sp>
      <p:sp>
        <p:nvSpPr>
          <p:cNvPr id="3" name="Content Placeholder 2">
            <a:extLst>
              <a:ext uri="{FF2B5EF4-FFF2-40B4-BE49-F238E27FC236}">
                <a16:creationId xmlns:a16="http://schemas.microsoft.com/office/drawing/2014/main" id="{689560ED-F452-441B-A355-E4BD85231FBA}"/>
              </a:ext>
            </a:extLst>
          </p:cNvPr>
          <p:cNvSpPr>
            <a:spLocks noGrp="1"/>
          </p:cNvSpPr>
          <p:nvPr>
            <p:ph sz="quarter" idx="13"/>
          </p:nvPr>
        </p:nvSpPr>
        <p:spPr>
          <a:xfrm>
            <a:off x="457200" y="1552575"/>
            <a:ext cx="5302577" cy="4790168"/>
          </a:xfrm>
        </p:spPr>
        <p:txBody>
          <a:bodyPr/>
          <a:lstStyle/>
          <a:p>
            <a:pPr marL="432" indent="0">
              <a:spcBef>
                <a:spcPts val="600"/>
              </a:spcBef>
              <a:buNone/>
            </a:pPr>
            <a:r>
              <a:rPr lang="en-IN" sz="1400" b="1" dirty="0">
                <a:latin typeface="Courier New" panose="02070309020205020404" pitchFamily="49" charset="0"/>
                <a:cs typeface="Courier New" panose="02070309020205020404" pitchFamily="49" charset="0"/>
              </a:rPr>
              <a:t>if (status == 0) {</a:t>
            </a:r>
          </a:p>
          <a:p>
            <a:pPr marL="180000" indent="0">
              <a:spcBef>
                <a:spcPts val="600"/>
              </a:spcBef>
              <a:buNone/>
            </a:pPr>
            <a:r>
              <a:rPr lang="en-IN" sz="1400" b="1" dirty="0">
                <a:latin typeface="Courier New" panose="02070309020205020404" pitchFamily="49" charset="0"/>
                <a:cs typeface="Courier New" panose="02070309020205020404" pitchFamily="49" charset="0"/>
              </a:rPr>
              <a:t>// Compute tax for single filers</a:t>
            </a:r>
          </a:p>
          <a:p>
            <a:pPr marL="432" indent="0">
              <a:spcBef>
                <a:spcPts val="600"/>
              </a:spcBef>
              <a:buNone/>
            </a:pPr>
            <a:r>
              <a:rPr lang="en-IN" sz="1400" b="1" dirty="0">
                <a:latin typeface="Courier New" panose="02070309020205020404" pitchFamily="49" charset="0"/>
                <a:cs typeface="Courier New" panose="02070309020205020404" pitchFamily="49" charset="0"/>
              </a:rPr>
              <a:t>}</a:t>
            </a:r>
          </a:p>
          <a:p>
            <a:pPr marL="432" indent="0">
              <a:spcBef>
                <a:spcPts val="600"/>
              </a:spcBef>
              <a:buNone/>
            </a:pPr>
            <a:r>
              <a:rPr lang="en-IN" sz="1400" b="1" dirty="0">
                <a:latin typeface="Courier New" panose="02070309020205020404" pitchFamily="49" charset="0"/>
                <a:cs typeface="Courier New" panose="02070309020205020404" pitchFamily="49" charset="0"/>
              </a:rPr>
              <a:t>else if (status == 1) {</a:t>
            </a:r>
          </a:p>
          <a:p>
            <a:pPr marL="180000" indent="0">
              <a:spcBef>
                <a:spcPts val="600"/>
              </a:spcBef>
              <a:buNone/>
            </a:pPr>
            <a:r>
              <a:rPr lang="en-IN" sz="1400" b="1" dirty="0">
                <a:latin typeface="Courier New" panose="02070309020205020404" pitchFamily="49" charset="0"/>
                <a:cs typeface="Courier New" panose="02070309020205020404" pitchFamily="49" charset="0"/>
              </a:rPr>
              <a:t>// Compute tax for married file jointly</a:t>
            </a:r>
          </a:p>
          <a:p>
            <a:pPr marL="180000" indent="0">
              <a:spcBef>
                <a:spcPts val="600"/>
              </a:spcBef>
              <a:buNone/>
            </a:pPr>
            <a:r>
              <a:rPr lang="en-IN" sz="1400" b="1" dirty="0">
                <a:latin typeface="Courier New" panose="02070309020205020404" pitchFamily="49" charset="0"/>
                <a:cs typeface="Courier New" panose="02070309020205020404" pitchFamily="49" charset="0"/>
              </a:rPr>
              <a:t>// or qualifying widow(er)</a:t>
            </a:r>
          </a:p>
          <a:p>
            <a:pPr marL="432" indent="0">
              <a:spcBef>
                <a:spcPts val="600"/>
              </a:spcBef>
              <a:buNone/>
            </a:pPr>
            <a:r>
              <a:rPr lang="en-IN" sz="1400" b="1" dirty="0">
                <a:latin typeface="Courier New" panose="02070309020205020404" pitchFamily="49" charset="0"/>
                <a:cs typeface="Courier New" panose="02070309020205020404" pitchFamily="49" charset="0"/>
              </a:rPr>
              <a:t>}</a:t>
            </a:r>
          </a:p>
          <a:p>
            <a:pPr marL="432" indent="0">
              <a:spcBef>
                <a:spcPts val="600"/>
              </a:spcBef>
              <a:buNone/>
            </a:pPr>
            <a:r>
              <a:rPr lang="en-IN" sz="1400" b="1" dirty="0">
                <a:latin typeface="Courier New" panose="02070309020205020404" pitchFamily="49" charset="0"/>
                <a:cs typeface="Courier New" panose="02070309020205020404" pitchFamily="49" charset="0"/>
              </a:rPr>
              <a:t>else if (status == 2) {</a:t>
            </a:r>
          </a:p>
          <a:p>
            <a:pPr marL="180000" indent="0">
              <a:spcBef>
                <a:spcPts val="600"/>
              </a:spcBef>
              <a:buNone/>
            </a:pPr>
            <a:r>
              <a:rPr lang="en-IN" sz="1400" b="1" dirty="0">
                <a:latin typeface="Courier New" panose="02070309020205020404" pitchFamily="49" charset="0"/>
                <a:cs typeface="Courier New" panose="02070309020205020404" pitchFamily="49" charset="0"/>
              </a:rPr>
              <a:t>// Compute tax for married file separately</a:t>
            </a:r>
          </a:p>
          <a:p>
            <a:pPr marL="432" indent="0">
              <a:spcBef>
                <a:spcPts val="600"/>
              </a:spcBef>
              <a:buNone/>
            </a:pPr>
            <a:r>
              <a:rPr lang="en-IN" sz="1400" b="1" dirty="0">
                <a:latin typeface="Courier New" panose="02070309020205020404" pitchFamily="49" charset="0"/>
                <a:cs typeface="Courier New" panose="02070309020205020404" pitchFamily="49" charset="0"/>
              </a:rPr>
              <a:t>}</a:t>
            </a:r>
          </a:p>
          <a:p>
            <a:pPr marL="432" indent="0">
              <a:spcBef>
                <a:spcPts val="600"/>
              </a:spcBef>
              <a:buNone/>
            </a:pPr>
            <a:r>
              <a:rPr lang="en-IN" sz="1400" b="1" dirty="0">
                <a:latin typeface="Courier New" panose="02070309020205020404" pitchFamily="49" charset="0"/>
                <a:cs typeface="Courier New" panose="02070309020205020404" pitchFamily="49" charset="0"/>
              </a:rPr>
              <a:t>else if (status == 3) {</a:t>
            </a:r>
          </a:p>
          <a:p>
            <a:pPr marL="180000" indent="0">
              <a:spcBef>
                <a:spcPts val="600"/>
              </a:spcBef>
              <a:buNone/>
            </a:pPr>
            <a:r>
              <a:rPr lang="en-IN" sz="1400" b="1" dirty="0">
                <a:latin typeface="Courier New" panose="02070309020205020404" pitchFamily="49" charset="0"/>
                <a:cs typeface="Courier New" panose="02070309020205020404" pitchFamily="49" charset="0"/>
              </a:rPr>
              <a:t>// Compute tax for head of household</a:t>
            </a:r>
          </a:p>
          <a:p>
            <a:pPr marL="432" indent="0">
              <a:spcBef>
                <a:spcPts val="600"/>
              </a:spcBef>
              <a:buNone/>
            </a:pPr>
            <a:r>
              <a:rPr lang="en-IN" sz="1400" b="1" dirty="0">
                <a:latin typeface="Courier New" panose="02070309020205020404" pitchFamily="49" charset="0"/>
                <a:cs typeface="Courier New" panose="02070309020205020404" pitchFamily="49" charset="0"/>
              </a:rPr>
              <a:t>}</a:t>
            </a:r>
          </a:p>
          <a:p>
            <a:pPr marL="432" indent="0">
              <a:spcBef>
                <a:spcPts val="600"/>
              </a:spcBef>
              <a:buNone/>
            </a:pPr>
            <a:r>
              <a:rPr lang="en-IN" sz="1400" b="1" dirty="0">
                <a:latin typeface="Courier New" panose="02070309020205020404" pitchFamily="49" charset="0"/>
                <a:cs typeface="Courier New" panose="02070309020205020404" pitchFamily="49" charset="0"/>
              </a:rPr>
              <a:t>else {</a:t>
            </a:r>
          </a:p>
          <a:p>
            <a:pPr marL="180000" indent="0">
              <a:spcBef>
                <a:spcPts val="600"/>
              </a:spcBef>
              <a:buNone/>
            </a:pPr>
            <a:r>
              <a:rPr lang="en-IN" sz="1400" b="1" dirty="0">
                <a:latin typeface="Courier New" panose="02070309020205020404" pitchFamily="49" charset="0"/>
                <a:cs typeface="Courier New" panose="02070309020205020404" pitchFamily="49" charset="0"/>
              </a:rPr>
              <a:t>// Display wrong status</a:t>
            </a:r>
          </a:p>
          <a:p>
            <a:pPr marL="432" indent="0">
              <a:spcBef>
                <a:spcPts val="600"/>
              </a:spcBef>
              <a:buNone/>
            </a:pPr>
            <a:r>
              <a:rPr lang="en-IN" sz="1400" b="1" dirty="0">
                <a:latin typeface="Courier New" panose="02070309020205020404" pitchFamily="49" charset="0"/>
                <a:cs typeface="Courier New" panose="02070309020205020404" pitchFamily="49" charset="0"/>
              </a:rPr>
              <a:t>}</a:t>
            </a:r>
          </a:p>
        </p:txBody>
      </p:sp>
      <p:sp>
        <p:nvSpPr>
          <p:cNvPr id="10" name="Text Placeholder 9">
            <a:extLst>
              <a:ext uri="{FF2B5EF4-FFF2-40B4-BE49-F238E27FC236}">
                <a16:creationId xmlns:a16="http://schemas.microsoft.com/office/drawing/2014/main" id="{A7F8FDE3-5499-46B2-80DC-83EDD63C06C7}"/>
              </a:ext>
            </a:extLst>
          </p:cNvPr>
          <p:cNvSpPr>
            <a:spLocks noGrp="1"/>
          </p:cNvSpPr>
          <p:nvPr>
            <p:ph type="body" sz="quarter" idx="20"/>
          </p:nvPr>
        </p:nvSpPr>
        <p:spPr>
          <a:xfrm>
            <a:off x="6705600" y="5731368"/>
            <a:ext cx="1981200" cy="533982"/>
          </a:xfrm>
        </p:spPr>
        <p:txBody>
          <a:bodyPr/>
          <a:lstStyle/>
          <a:p>
            <a:pPr marL="432" indent="0" algn="ctr">
              <a:buNone/>
            </a:pPr>
            <a:r>
              <a:rPr lang="en-IN" dirty="0" err="1">
                <a:hlinkClick r:id="rId3" tooltip="https://liveexample.pearsoncmg.com/html/SubtractionQuiz.html"/>
              </a:rPr>
              <a:t>ComputeTax</a:t>
            </a:r>
            <a:endParaRPr lang="en-IN" dirty="0">
              <a:hlinkClick r:id="rId3" tooltip="https://liveexample.pearsoncmg.com/html/SubtractionQuiz.html"/>
            </a:endParaRPr>
          </a:p>
        </p:txBody>
      </p:sp>
    </p:spTree>
    <p:extLst>
      <p:ext uri="{BB962C8B-B14F-4D97-AF65-F5344CB8AC3E}">
        <p14:creationId xmlns:p14="http://schemas.microsoft.com/office/powerpoint/2010/main" val="33332473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1C971-60CF-47B3-8BE3-7F975BF0DA01}"/>
              </a:ext>
            </a:extLst>
          </p:cNvPr>
          <p:cNvSpPr>
            <a:spLocks noGrp="1"/>
          </p:cNvSpPr>
          <p:nvPr>
            <p:ph type="title"/>
          </p:nvPr>
        </p:nvSpPr>
        <p:spPr/>
        <p:txBody>
          <a:bodyPr/>
          <a:lstStyle/>
          <a:p>
            <a:r>
              <a:rPr lang="en-IN" dirty="0"/>
              <a:t>Logical Operators</a:t>
            </a:r>
          </a:p>
        </p:txBody>
      </p:sp>
      <p:graphicFrame>
        <p:nvGraphicFramePr>
          <p:cNvPr id="4" name="Table 4">
            <a:extLst>
              <a:ext uri="{FF2B5EF4-FFF2-40B4-BE49-F238E27FC236}">
                <a16:creationId xmlns:a16="http://schemas.microsoft.com/office/drawing/2014/main" id="{AACD6000-1668-4015-8E80-A7D558FF217C}"/>
              </a:ext>
            </a:extLst>
          </p:cNvPr>
          <p:cNvGraphicFramePr>
            <a:graphicFrameLocks noGrp="1"/>
          </p:cNvGraphicFramePr>
          <p:nvPr>
            <p:ph sz="quarter" idx="13"/>
            <p:extLst>
              <p:ext uri="{D42A27DB-BD31-4B8C-83A1-F6EECF244321}">
                <p14:modId xmlns:p14="http://schemas.microsoft.com/office/powerpoint/2010/main" val="3736509291"/>
              </p:ext>
            </p:extLst>
          </p:nvPr>
        </p:nvGraphicFramePr>
        <p:xfrm>
          <a:off x="457200" y="1554161"/>
          <a:ext cx="8232774" cy="2890183"/>
        </p:xfrm>
        <a:graphic>
          <a:graphicData uri="http://schemas.openxmlformats.org/drawingml/2006/table">
            <a:tbl>
              <a:tblPr firstRow="1" bandRow="1">
                <a:tableStyleId>{2D5ABB26-0587-4C30-8999-92F81FD0307C}</a:tableStyleId>
              </a:tblPr>
              <a:tblGrid>
                <a:gridCol w="2744258">
                  <a:extLst>
                    <a:ext uri="{9D8B030D-6E8A-4147-A177-3AD203B41FA5}">
                      <a16:colId xmlns:a16="http://schemas.microsoft.com/office/drawing/2014/main" val="3453242864"/>
                    </a:ext>
                  </a:extLst>
                </a:gridCol>
                <a:gridCol w="2744258">
                  <a:extLst>
                    <a:ext uri="{9D8B030D-6E8A-4147-A177-3AD203B41FA5}">
                      <a16:colId xmlns:a16="http://schemas.microsoft.com/office/drawing/2014/main" val="1123782187"/>
                    </a:ext>
                  </a:extLst>
                </a:gridCol>
                <a:gridCol w="2744258">
                  <a:extLst>
                    <a:ext uri="{9D8B030D-6E8A-4147-A177-3AD203B41FA5}">
                      <a16:colId xmlns:a16="http://schemas.microsoft.com/office/drawing/2014/main" val="1158001891"/>
                    </a:ext>
                  </a:extLst>
                </a:gridCol>
              </a:tblGrid>
              <a:tr h="595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1" i="0" u="none" strike="noStrike" cap="none" normalizeH="0" baseline="0" dirty="0">
                          <a:ln>
                            <a:noFill/>
                          </a:ln>
                          <a:solidFill>
                            <a:schemeClr val="tx1"/>
                          </a:solidFill>
                          <a:effectLst/>
                          <a:latin typeface="+mn-lt"/>
                          <a:cs typeface="Times New Roman" panose="02020603050405020304" pitchFamily="18" charset="0"/>
                        </a:rPr>
                        <a:t>Operator</a:t>
                      </a:r>
                      <a:endParaRPr kumimoji="0" lang="en-US" sz="2000" b="1"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1" i="0" u="none" strike="noStrike" cap="none" normalizeH="0" baseline="0" dirty="0">
                          <a:ln>
                            <a:noFill/>
                          </a:ln>
                          <a:solidFill>
                            <a:schemeClr val="tx1"/>
                          </a:solidFill>
                          <a:effectLst/>
                          <a:latin typeface="+mn-lt"/>
                          <a:cs typeface="Times New Roman" panose="02020603050405020304" pitchFamily="18" charset="0"/>
                        </a:rPr>
                        <a:t>Name</a:t>
                      </a:r>
                      <a:endParaRPr kumimoji="0" lang="en-US" sz="2000" b="1"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1" i="0" u="none" strike="noStrike" cap="none" normalizeH="0" baseline="0" dirty="0">
                          <a:ln>
                            <a:noFill/>
                          </a:ln>
                          <a:solidFill>
                            <a:schemeClr val="tx1"/>
                          </a:solidFill>
                          <a:effectLst/>
                          <a:latin typeface="+mn-lt"/>
                          <a:cs typeface="Times New Roman" panose="02020603050405020304" pitchFamily="18" charset="0"/>
                        </a:rPr>
                        <a:t>Description</a:t>
                      </a:r>
                      <a:endParaRPr kumimoji="0" lang="en-US" sz="2000" b="1"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1723294"/>
                  </a:ext>
                </a:extLst>
              </a:tr>
              <a:tr h="443597">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1" i="0" u="none" strike="noStrike" cap="none" normalizeH="0" baseline="0" dirty="0">
                          <a:ln>
                            <a:noFill/>
                          </a:ln>
                          <a:solidFill>
                            <a:schemeClr val="tx1"/>
                          </a:solidFill>
                          <a:effectLst/>
                          <a:latin typeface="+mn-lt"/>
                          <a:cs typeface="Times New Roman" panose="02020603050405020304" pitchFamily="18" charset="0"/>
                        </a:rPr>
                        <a:t>!</a:t>
                      </a:r>
                      <a:endParaRPr kumimoji="0" lang="en-US" sz="2000" b="1"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0" i="0" u="none" strike="noStrike" cap="none" normalizeH="0" baseline="0" dirty="0">
                          <a:ln>
                            <a:noFill/>
                          </a:ln>
                          <a:solidFill>
                            <a:schemeClr val="tx1"/>
                          </a:solidFill>
                          <a:effectLst/>
                          <a:latin typeface="+mn-lt"/>
                          <a:cs typeface="Times New Roman" panose="02020603050405020304" pitchFamily="18" charset="0"/>
                        </a:rPr>
                        <a:t>not</a:t>
                      </a:r>
                      <a:endParaRPr kumimoji="0" lang="en-US" sz="2000" b="0"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0" i="0" u="none" strike="noStrike" cap="none" normalizeH="0" baseline="0" dirty="0">
                          <a:ln>
                            <a:noFill/>
                          </a:ln>
                          <a:solidFill>
                            <a:schemeClr val="tx1"/>
                          </a:solidFill>
                          <a:effectLst/>
                          <a:latin typeface="+mn-lt"/>
                          <a:cs typeface="Times New Roman" panose="02020603050405020304" pitchFamily="18" charset="0"/>
                        </a:rPr>
                        <a:t>logical negation</a:t>
                      </a:r>
                      <a:endParaRPr kumimoji="0" lang="en-US" sz="2000" b="0"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72025832"/>
                  </a:ext>
                </a:extLst>
              </a:tr>
              <a:tr h="596442">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1" i="0" u="none" strike="noStrike" cap="none" normalizeH="0" baseline="0" dirty="0">
                          <a:ln>
                            <a:noFill/>
                          </a:ln>
                          <a:solidFill>
                            <a:schemeClr val="tx1"/>
                          </a:solidFill>
                          <a:effectLst/>
                          <a:latin typeface="+mn-lt"/>
                          <a:cs typeface="Times New Roman" panose="02020603050405020304" pitchFamily="18" charset="0"/>
                        </a:rPr>
                        <a:t>&amp;&amp;</a:t>
                      </a:r>
                      <a:endParaRPr kumimoji="0" lang="en-US" sz="2000" b="1"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0" i="0" u="none" strike="noStrike" cap="none" normalizeH="0" baseline="0" dirty="0">
                          <a:ln>
                            <a:noFill/>
                          </a:ln>
                          <a:solidFill>
                            <a:schemeClr val="tx1"/>
                          </a:solidFill>
                          <a:effectLst/>
                          <a:latin typeface="+mn-lt"/>
                          <a:cs typeface="Times New Roman" panose="02020603050405020304" pitchFamily="18" charset="0"/>
                        </a:rPr>
                        <a:t>and</a:t>
                      </a:r>
                      <a:endParaRPr kumimoji="0" lang="en-US" sz="2000" b="0"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0" i="0" u="none" strike="noStrike" cap="none" normalizeH="0" baseline="0" dirty="0">
                          <a:ln>
                            <a:noFill/>
                          </a:ln>
                          <a:solidFill>
                            <a:schemeClr val="tx1"/>
                          </a:solidFill>
                          <a:effectLst/>
                          <a:latin typeface="+mn-lt"/>
                          <a:cs typeface="Times New Roman" panose="02020603050405020304" pitchFamily="18" charset="0"/>
                        </a:rPr>
                        <a:t>logical conjunction</a:t>
                      </a:r>
                      <a:endParaRPr kumimoji="0" lang="en-US" sz="2000" b="0"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19797969"/>
                  </a:ext>
                </a:extLst>
              </a:tr>
              <a:tr h="57503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1" i="0" u="none" strike="noStrike" cap="none" normalizeH="0" baseline="0" dirty="0">
                          <a:ln>
                            <a:noFill/>
                          </a:ln>
                          <a:solidFill>
                            <a:schemeClr val="tx1"/>
                          </a:solidFill>
                          <a:effectLst/>
                          <a:latin typeface="+mn-lt"/>
                          <a:cs typeface="Times New Roman" panose="02020603050405020304" pitchFamily="18" charset="0"/>
                        </a:rPr>
                        <a:t>||</a:t>
                      </a:r>
                      <a:endParaRPr kumimoji="0" lang="en-US" sz="2000" b="1"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0" i="0" u="none" strike="noStrike" cap="none" normalizeH="0" baseline="0" dirty="0">
                          <a:ln>
                            <a:noFill/>
                          </a:ln>
                          <a:solidFill>
                            <a:schemeClr val="tx1"/>
                          </a:solidFill>
                          <a:effectLst/>
                          <a:latin typeface="+mn-lt"/>
                          <a:cs typeface="Times New Roman" panose="02020603050405020304" pitchFamily="18" charset="0"/>
                        </a:rPr>
                        <a:t>or</a:t>
                      </a:r>
                      <a:endParaRPr kumimoji="0" lang="en-US" sz="2000" b="0"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0" i="0" u="none" strike="noStrike" cap="none" normalizeH="0" baseline="0" dirty="0">
                          <a:ln>
                            <a:noFill/>
                          </a:ln>
                          <a:solidFill>
                            <a:schemeClr val="tx1"/>
                          </a:solidFill>
                          <a:effectLst/>
                          <a:latin typeface="+mn-lt"/>
                          <a:cs typeface="Times New Roman" panose="02020603050405020304" pitchFamily="18" charset="0"/>
                        </a:rPr>
                        <a:t>logical disjunction</a:t>
                      </a:r>
                      <a:endParaRPr kumimoji="0" lang="en-US" sz="2000" b="0"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75085481"/>
                  </a:ext>
                </a:extLst>
              </a:tr>
              <a:tr h="664196">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1" i="0" u="none" strike="noStrike" cap="none" normalizeH="0" baseline="0" dirty="0">
                          <a:ln>
                            <a:noFill/>
                          </a:ln>
                          <a:solidFill>
                            <a:schemeClr val="tx1"/>
                          </a:solidFill>
                          <a:effectLst/>
                          <a:latin typeface="+mn-lt"/>
                          <a:cs typeface="Times New Roman" panose="02020603050405020304" pitchFamily="18" charset="0"/>
                        </a:rPr>
                        <a:t>^</a:t>
                      </a:r>
                      <a:endParaRPr kumimoji="0" lang="en-US" sz="2000" b="1"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0" i="0" u="none" strike="noStrike" cap="none" normalizeH="0" baseline="0" dirty="0">
                          <a:ln>
                            <a:noFill/>
                          </a:ln>
                          <a:solidFill>
                            <a:schemeClr val="tx1"/>
                          </a:solidFill>
                          <a:effectLst/>
                          <a:latin typeface="+mn-lt"/>
                          <a:cs typeface="Times New Roman" panose="02020603050405020304" pitchFamily="18" charset="0"/>
                        </a:rPr>
                        <a:t>exclusive or</a:t>
                      </a:r>
                      <a:endParaRPr kumimoji="0" lang="en-US" sz="2000" b="0"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400" b="0" i="0" u="none" strike="noStrike" cap="none" normalizeH="0" baseline="0" dirty="0">
                          <a:ln>
                            <a:noFill/>
                          </a:ln>
                          <a:solidFill>
                            <a:schemeClr val="tx1"/>
                          </a:solidFill>
                          <a:effectLst/>
                          <a:latin typeface="+mn-lt"/>
                          <a:cs typeface="Times New Roman" panose="02020603050405020304" pitchFamily="18" charset="0"/>
                        </a:rPr>
                        <a:t>logical exclusion</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9365149"/>
                  </a:ext>
                </a:extLst>
              </a:tr>
            </a:tbl>
          </a:graphicData>
        </a:graphic>
      </p:graphicFrame>
    </p:spTree>
    <p:extLst>
      <p:ext uri="{BB962C8B-B14F-4D97-AF65-F5344CB8AC3E}">
        <p14:creationId xmlns:p14="http://schemas.microsoft.com/office/powerpoint/2010/main" val="3477023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63FD0-79D5-45AD-8C91-B982718C539A}"/>
              </a:ext>
            </a:extLst>
          </p:cNvPr>
          <p:cNvSpPr>
            <a:spLocks noGrp="1"/>
          </p:cNvSpPr>
          <p:nvPr>
            <p:ph type="title"/>
          </p:nvPr>
        </p:nvSpPr>
        <p:spPr/>
        <p:txBody>
          <a:bodyPr/>
          <a:lstStyle/>
          <a:p>
            <a:r>
              <a:rPr lang="en-IN" dirty="0"/>
              <a:t>Objectives </a:t>
            </a:r>
            <a:r>
              <a:rPr lang="en-IN" sz="2000" b="0" dirty="0"/>
              <a:t>(1 of 2)</a:t>
            </a:r>
            <a:endParaRPr lang="en-IN" b="0" dirty="0"/>
          </a:p>
        </p:txBody>
      </p:sp>
      <p:sp>
        <p:nvSpPr>
          <p:cNvPr id="3" name="Content Placeholder 2">
            <a:extLst>
              <a:ext uri="{FF2B5EF4-FFF2-40B4-BE49-F238E27FC236}">
                <a16:creationId xmlns:a16="http://schemas.microsoft.com/office/drawing/2014/main" id="{4C71A423-E640-44EB-8260-1919DC0CB4CA}"/>
              </a:ext>
            </a:extLst>
          </p:cNvPr>
          <p:cNvSpPr>
            <a:spLocks noGrp="1"/>
          </p:cNvSpPr>
          <p:nvPr>
            <p:ph sz="quarter" idx="13"/>
          </p:nvPr>
        </p:nvSpPr>
        <p:spPr>
          <a:xfrm>
            <a:off x="457200" y="1554920"/>
            <a:ext cx="8092911" cy="4663335"/>
          </a:xfrm>
        </p:spPr>
        <p:txBody>
          <a:bodyPr/>
          <a:lstStyle/>
          <a:p>
            <a:pPr marL="432" indent="0">
              <a:spcBef>
                <a:spcPts val="600"/>
              </a:spcBef>
              <a:buNone/>
            </a:pPr>
            <a:r>
              <a:rPr lang="en-IN" sz="2200" b="1" dirty="0">
                <a:solidFill>
                  <a:srgbClr val="007FA3"/>
                </a:solidFill>
              </a:rPr>
              <a:t>3.1</a:t>
            </a:r>
            <a:r>
              <a:rPr lang="en-IN" sz="2200" dirty="0"/>
              <a:t> To declare </a:t>
            </a:r>
            <a:r>
              <a:rPr lang="en-IN" sz="2200" b="1" dirty="0" err="1"/>
              <a:t>boolean</a:t>
            </a:r>
            <a:r>
              <a:rPr lang="en-IN" sz="2200" dirty="0"/>
              <a:t> variables and write Boolean expressions using relational operators (§3.2).</a:t>
            </a:r>
          </a:p>
          <a:p>
            <a:pPr marL="432" indent="0">
              <a:spcBef>
                <a:spcPts val="600"/>
              </a:spcBef>
              <a:buNone/>
            </a:pPr>
            <a:r>
              <a:rPr lang="en-IN" sz="2200" b="1" dirty="0">
                <a:solidFill>
                  <a:srgbClr val="007FA3"/>
                </a:solidFill>
              </a:rPr>
              <a:t>3.2</a:t>
            </a:r>
            <a:r>
              <a:rPr lang="en-IN" sz="2200" dirty="0"/>
              <a:t> To implement selection control using one-way </a:t>
            </a:r>
            <a:r>
              <a:rPr lang="en-IN" sz="2200" b="1" dirty="0"/>
              <a:t>if</a:t>
            </a:r>
            <a:r>
              <a:rPr lang="en-IN" sz="2200" dirty="0"/>
              <a:t> statements (§3.3).</a:t>
            </a:r>
          </a:p>
          <a:p>
            <a:pPr marL="432" indent="0">
              <a:spcBef>
                <a:spcPts val="600"/>
              </a:spcBef>
              <a:buNone/>
            </a:pPr>
            <a:r>
              <a:rPr lang="en-IN" sz="2200" b="1" dirty="0">
                <a:solidFill>
                  <a:srgbClr val="007FA3"/>
                </a:solidFill>
              </a:rPr>
              <a:t>3.3</a:t>
            </a:r>
            <a:r>
              <a:rPr lang="en-IN" sz="2200" dirty="0"/>
              <a:t> To implement selection control using two-way </a:t>
            </a:r>
            <a:r>
              <a:rPr lang="en-IN" sz="2200" b="1" dirty="0"/>
              <a:t>if-else</a:t>
            </a:r>
            <a:r>
              <a:rPr lang="en-IN" sz="2200" dirty="0"/>
              <a:t> statements (§3.4).</a:t>
            </a:r>
          </a:p>
          <a:p>
            <a:pPr marL="432" indent="0">
              <a:spcBef>
                <a:spcPts val="600"/>
              </a:spcBef>
              <a:buNone/>
            </a:pPr>
            <a:r>
              <a:rPr lang="en-IN" sz="2200" b="1" dirty="0">
                <a:solidFill>
                  <a:srgbClr val="007FA3"/>
                </a:solidFill>
              </a:rPr>
              <a:t>3.4</a:t>
            </a:r>
            <a:r>
              <a:rPr lang="en-IN" sz="2200" dirty="0"/>
              <a:t> To implement selection control using nested </a:t>
            </a:r>
            <a:r>
              <a:rPr lang="en-IN" sz="2200" b="1" dirty="0"/>
              <a:t>if</a:t>
            </a:r>
            <a:r>
              <a:rPr lang="en-IN" sz="2200" dirty="0"/>
              <a:t> and multi-way </a:t>
            </a:r>
            <a:r>
              <a:rPr lang="en-IN" sz="2200" b="1" dirty="0"/>
              <a:t>if</a:t>
            </a:r>
            <a:r>
              <a:rPr lang="en-IN" sz="2200" dirty="0"/>
              <a:t> statements (§3.5).</a:t>
            </a:r>
          </a:p>
          <a:p>
            <a:pPr marL="432" indent="0">
              <a:spcBef>
                <a:spcPts val="600"/>
              </a:spcBef>
              <a:buNone/>
            </a:pPr>
            <a:r>
              <a:rPr lang="en-IN" sz="2200" b="1" dirty="0">
                <a:solidFill>
                  <a:srgbClr val="007FA3"/>
                </a:solidFill>
              </a:rPr>
              <a:t>3.5</a:t>
            </a:r>
            <a:r>
              <a:rPr lang="en-IN" sz="2200" dirty="0"/>
              <a:t> To avoid common errors and pitfalls in </a:t>
            </a:r>
            <a:r>
              <a:rPr lang="en-IN" sz="2200" b="1" dirty="0"/>
              <a:t>if</a:t>
            </a:r>
            <a:r>
              <a:rPr lang="en-IN" sz="2200" dirty="0"/>
              <a:t> statements (§3.6).</a:t>
            </a:r>
          </a:p>
          <a:p>
            <a:pPr marL="432" indent="0">
              <a:spcBef>
                <a:spcPts val="600"/>
              </a:spcBef>
              <a:buNone/>
            </a:pPr>
            <a:r>
              <a:rPr lang="en-IN" sz="2200" b="1" dirty="0">
                <a:solidFill>
                  <a:srgbClr val="007FA3"/>
                </a:solidFill>
              </a:rPr>
              <a:t>3.6</a:t>
            </a:r>
            <a:r>
              <a:rPr lang="en-IN" sz="2200" dirty="0"/>
              <a:t> To generate random numbers using the </a:t>
            </a:r>
            <a:r>
              <a:rPr lang="en-IN" sz="2200" b="1" dirty="0" err="1"/>
              <a:t>Math.random</a:t>
            </a:r>
            <a:r>
              <a:rPr lang="en-IN" sz="2200" b="1" dirty="0"/>
              <a:t>() </a:t>
            </a:r>
            <a:r>
              <a:rPr lang="en-IN" sz="2200" dirty="0"/>
              <a:t>method (§3.7).</a:t>
            </a:r>
          </a:p>
        </p:txBody>
      </p:sp>
    </p:spTree>
    <p:extLst>
      <p:ext uri="{BB962C8B-B14F-4D97-AF65-F5344CB8AC3E}">
        <p14:creationId xmlns:p14="http://schemas.microsoft.com/office/powerpoint/2010/main" val="8150674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827E1-AA14-4B88-A22E-A76B69AC3853}"/>
              </a:ext>
            </a:extLst>
          </p:cNvPr>
          <p:cNvSpPr>
            <a:spLocks noGrp="1"/>
          </p:cNvSpPr>
          <p:nvPr>
            <p:ph type="title"/>
          </p:nvPr>
        </p:nvSpPr>
        <p:spPr/>
        <p:txBody>
          <a:bodyPr/>
          <a:lstStyle/>
          <a:p>
            <a:r>
              <a:rPr lang="en-IN" dirty="0"/>
              <a:t>Truth Table for Operator !</a:t>
            </a:r>
          </a:p>
        </p:txBody>
      </p:sp>
      <p:graphicFrame>
        <p:nvGraphicFramePr>
          <p:cNvPr id="4" name="Table 4">
            <a:extLst>
              <a:ext uri="{FF2B5EF4-FFF2-40B4-BE49-F238E27FC236}">
                <a16:creationId xmlns:a16="http://schemas.microsoft.com/office/drawing/2014/main" id="{8D395A11-72B3-4340-B42F-1DCCFEC26B4C}"/>
              </a:ext>
            </a:extLst>
          </p:cNvPr>
          <p:cNvGraphicFramePr>
            <a:graphicFrameLocks noGrp="1"/>
          </p:cNvGraphicFramePr>
          <p:nvPr>
            <p:ph sz="quarter" idx="13"/>
            <p:extLst>
              <p:ext uri="{D42A27DB-BD31-4B8C-83A1-F6EECF244321}">
                <p14:modId xmlns:p14="http://schemas.microsoft.com/office/powerpoint/2010/main" val="406853831"/>
              </p:ext>
            </p:extLst>
          </p:nvPr>
        </p:nvGraphicFramePr>
        <p:xfrm>
          <a:off x="457200" y="1554162"/>
          <a:ext cx="8232774" cy="1987323"/>
        </p:xfrm>
        <a:graphic>
          <a:graphicData uri="http://schemas.openxmlformats.org/drawingml/2006/table">
            <a:tbl>
              <a:tblPr firstRow="1" bandRow="1">
                <a:tableStyleId>{2D5ABB26-0587-4C30-8999-92F81FD0307C}</a:tableStyleId>
              </a:tblPr>
              <a:tblGrid>
                <a:gridCol w="820057">
                  <a:extLst>
                    <a:ext uri="{9D8B030D-6E8A-4147-A177-3AD203B41FA5}">
                      <a16:colId xmlns:a16="http://schemas.microsoft.com/office/drawing/2014/main" val="3679579717"/>
                    </a:ext>
                  </a:extLst>
                </a:gridCol>
                <a:gridCol w="754743">
                  <a:extLst>
                    <a:ext uri="{9D8B030D-6E8A-4147-A177-3AD203B41FA5}">
                      <a16:colId xmlns:a16="http://schemas.microsoft.com/office/drawing/2014/main" val="2343110907"/>
                    </a:ext>
                  </a:extLst>
                </a:gridCol>
                <a:gridCol w="6657974">
                  <a:extLst>
                    <a:ext uri="{9D8B030D-6E8A-4147-A177-3AD203B41FA5}">
                      <a16:colId xmlns:a16="http://schemas.microsoft.com/office/drawing/2014/main" val="2215421922"/>
                    </a:ext>
                  </a:extLst>
                </a:gridCol>
              </a:tblGrid>
              <a:tr h="662441">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Times New Roman" panose="02020603050405020304" pitchFamily="18" charset="0"/>
                        </a:rPr>
                        <a:t>p</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Times New Roman" panose="02020603050405020304" pitchFamily="18" charset="0"/>
                        </a:rPr>
                        <a:t>!p</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Times New Roman" panose="02020603050405020304" pitchFamily="18" charset="0"/>
                        </a:rPr>
                        <a:t>Example (assume age = 24, weight = 140)</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8687992"/>
                  </a:ext>
                </a:extLst>
              </a:tr>
              <a:tr h="662441">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Times New Roman" panose="02020603050405020304" pitchFamily="18" charset="0"/>
                        </a:rPr>
                        <a:t>true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Times New Roman" panose="02020603050405020304" pitchFamily="18" charset="0"/>
                        </a:rPr>
                        <a:t>false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Times New Roman" panose="02020603050405020304" pitchFamily="18" charset="0"/>
                        </a:rPr>
                        <a:t>!(age &gt; 18) is false, because (age &gt; 18) is true.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074751"/>
                  </a:ext>
                </a:extLst>
              </a:tr>
              <a:tr h="662441">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Times New Roman" panose="02020603050405020304" pitchFamily="18" charset="0"/>
                        </a:rPr>
                        <a:t>false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Times New Roman" panose="02020603050405020304" pitchFamily="18" charset="0"/>
                        </a:rPr>
                        <a:t>true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Times New Roman" panose="02020603050405020304" pitchFamily="18" charset="0"/>
                        </a:rPr>
                        <a:t>!(weight == 150) is true, because (weight == 150) is false.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8848040"/>
                  </a:ext>
                </a:extLst>
              </a:tr>
            </a:tbl>
          </a:graphicData>
        </a:graphic>
      </p:graphicFrame>
    </p:spTree>
    <p:extLst>
      <p:ext uri="{BB962C8B-B14F-4D97-AF65-F5344CB8AC3E}">
        <p14:creationId xmlns:p14="http://schemas.microsoft.com/office/powerpoint/2010/main" val="13179980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AC089-23A8-4123-95D3-D3771C6CB80B}"/>
              </a:ext>
            </a:extLst>
          </p:cNvPr>
          <p:cNvSpPr>
            <a:spLocks noGrp="1"/>
          </p:cNvSpPr>
          <p:nvPr>
            <p:ph type="title"/>
          </p:nvPr>
        </p:nvSpPr>
        <p:spPr/>
        <p:txBody>
          <a:bodyPr/>
          <a:lstStyle/>
          <a:p>
            <a:r>
              <a:rPr lang="en-IN" dirty="0"/>
              <a:t>Truth Table for Operator &amp;&amp;</a:t>
            </a:r>
          </a:p>
        </p:txBody>
      </p:sp>
      <p:graphicFrame>
        <p:nvGraphicFramePr>
          <p:cNvPr id="4" name="Table 4">
            <a:extLst>
              <a:ext uri="{FF2B5EF4-FFF2-40B4-BE49-F238E27FC236}">
                <a16:creationId xmlns:a16="http://schemas.microsoft.com/office/drawing/2014/main" id="{14186506-1979-4B3A-96FA-5A65958952FD}"/>
              </a:ext>
            </a:extLst>
          </p:cNvPr>
          <p:cNvGraphicFramePr>
            <a:graphicFrameLocks noGrp="1"/>
          </p:cNvGraphicFramePr>
          <p:nvPr>
            <p:ph sz="quarter" idx="13"/>
            <p:extLst>
              <p:ext uri="{D42A27DB-BD31-4B8C-83A1-F6EECF244321}">
                <p14:modId xmlns:p14="http://schemas.microsoft.com/office/powerpoint/2010/main" val="1487786553"/>
              </p:ext>
            </p:extLst>
          </p:nvPr>
        </p:nvGraphicFramePr>
        <p:xfrm>
          <a:off x="457200" y="1554163"/>
          <a:ext cx="8232772" cy="4073639"/>
        </p:xfrm>
        <a:graphic>
          <a:graphicData uri="http://schemas.openxmlformats.org/drawingml/2006/table">
            <a:tbl>
              <a:tblPr firstRow="1" bandRow="1">
                <a:tableStyleId>{2D5ABB26-0587-4C30-8999-92F81FD0307C}</a:tableStyleId>
              </a:tblPr>
              <a:tblGrid>
                <a:gridCol w="892629">
                  <a:extLst>
                    <a:ext uri="{9D8B030D-6E8A-4147-A177-3AD203B41FA5}">
                      <a16:colId xmlns:a16="http://schemas.microsoft.com/office/drawing/2014/main" val="1326589402"/>
                    </a:ext>
                  </a:extLst>
                </a:gridCol>
                <a:gridCol w="682171">
                  <a:extLst>
                    <a:ext uri="{9D8B030D-6E8A-4147-A177-3AD203B41FA5}">
                      <a16:colId xmlns:a16="http://schemas.microsoft.com/office/drawing/2014/main" val="3993321857"/>
                    </a:ext>
                  </a:extLst>
                </a:gridCol>
                <a:gridCol w="1146629">
                  <a:extLst>
                    <a:ext uri="{9D8B030D-6E8A-4147-A177-3AD203B41FA5}">
                      <a16:colId xmlns:a16="http://schemas.microsoft.com/office/drawing/2014/main" val="3737468705"/>
                    </a:ext>
                  </a:extLst>
                </a:gridCol>
                <a:gridCol w="5511343">
                  <a:extLst>
                    <a:ext uri="{9D8B030D-6E8A-4147-A177-3AD203B41FA5}">
                      <a16:colId xmlns:a16="http://schemas.microsoft.com/office/drawing/2014/main" val="1311422604"/>
                    </a:ext>
                  </a:extLst>
                </a:gridCol>
              </a:tblGrid>
              <a:tr h="534559">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Arial" pitchFamily="34" charset="0"/>
                        </a:rPr>
                        <a:t>p</a:t>
                      </a:r>
                      <a:r>
                        <a:rPr kumimoji="0" lang="en-US" sz="2000" b="1" i="0" u="none" strike="noStrike" cap="none" normalizeH="0" baseline="-25000" dirty="0">
                          <a:ln>
                            <a:noFill/>
                          </a:ln>
                          <a:solidFill>
                            <a:schemeClr val="tx1"/>
                          </a:solidFill>
                          <a:effectLst/>
                          <a:latin typeface="+mn-lt"/>
                          <a:cs typeface="Arial" pitchFamily="34" charset="0"/>
                        </a:rPr>
                        <a:t>1</a:t>
                      </a:r>
                      <a:endParaRPr kumimoji="0" lang="en-US" sz="2000" b="1" i="0" u="none" strike="noStrike" cap="none" normalizeH="0" baseline="0" dirty="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Arial" pitchFamily="34" charset="0"/>
                        </a:rPr>
                        <a:t>p</a:t>
                      </a:r>
                      <a:r>
                        <a:rPr kumimoji="0" lang="en-US" sz="2000" b="1" i="0" u="none" strike="noStrike" cap="none" normalizeH="0" baseline="-25000" dirty="0">
                          <a:ln>
                            <a:noFill/>
                          </a:ln>
                          <a:solidFill>
                            <a:schemeClr val="tx1"/>
                          </a:solidFill>
                          <a:effectLst/>
                          <a:latin typeface="+mn-lt"/>
                          <a:cs typeface="Arial" pitchFamily="34" charset="0"/>
                        </a:rPr>
                        <a:t>2</a:t>
                      </a:r>
                      <a:endParaRPr kumimoji="0" lang="en-US" sz="2000" b="1" i="0" u="none" strike="noStrike" cap="none" normalizeH="0" baseline="0" dirty="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Arial" pitchFamily="34" charset="0"/>
                        </a:rPr>
                        <a:t>p</a:t>
                      </a:r>
                      <a:r>
                        <a:rPr kumimoji="0" lang="en-US" sz="2000" b="1" i="0" u="none" strike="noStrike" cap="none" normalizeH="0" baseline="-25000" dirty="0">
                          <a:ln>
                            <a:noFill/>
                          </a:ln>
                          <a:solidFill>
                            <a:schemeClr val="tx1"/>
                          </a:solidFill>
                          <a:effectLst/>
                          <a:latin typeface="+mn-lt"/>
                          <a:cs typeface="Arial" pitchFamily="34" charset="0"/>
                        </a:rPr>
                        <a:t>1</a:t>
                      </a:r>
                      <a:r>
                        <a:rPr kumimoji="0" lang="en-US" sz="2000" b="1" i="0" u="none" strike="noStrike" cap="none" normalizeH="0" baseline="0" dirty="0">
                          <a:ln>
                            <a:noFill/>
                          </a:ln>
                          <a:solidFill>
                            <a:schemeClr val="tx1"/>
                          </a:solidFill>
                          <a:effectLst/>
                          <a:latin typeface="+mn-lt"/>
                          <a:cs typeface="Arial" pitchFamily="34" charset="0"/>
                        </a:rPr>
                        <a:t> &amp;&amp; p</a:t>
                      </a:r>
                      <a:r>
                        <a:rPr kumimoji="0" lang="en-US" sz="2000" b="1" i="0" u="none" strike="noStrike" cap="none" normalizeH="0" baseline="-25000" dirty="0">
                          <a:ln>
                            <a:noFill/>
                          </a:ln>
                          <a:solidFill>
                            <a:schemeClr val="tx1"/>
                          </a:solidFill>
                          <a:effectLst/>
                          <a:latin typeface="+mn-lt"/>
                          <a:cs typeface="Arial" pitchFamily="34" charset="0"/>
                        </a:rPr>
                        <a:t>2</a:t>
                      </a:r>
                      <a:endParaRPr kumimoji="0" lang="en-US" sz="2000" b="1" i="0" u="none" strike="noStrike" cap="none" normalizeH="0" baseline="0" dirty="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Arial" pitchFamily="34" charset="0"/>
                        </a:rPr>
                        <a:t>Example (assume age = 24, weight = 140)</a:t>
                      </a:r>
                      <a:endParaRPr kumimoji="0" lang="en-US" sz="2000" b="1"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32398292"/>
                  </a:ext>
                </a:extLst>
              </a:tr>
              <a:tr h="1012697">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Arial" pitchFamily="34" charset="0"/>
                        </a:rPr>
                        <a:t>false</a:t>
                      </a:r>
                      <a:endParaRPr kumimoji="0" lang="en-US" sz="2000" b="1" i="0" u="none" strike="noStrike" cap="none" normalizeH="0" baseline="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Arial" pitchFamily="34" charset="0"/>
                        </a:rPr>
                        <a:t>false</a:t>
                      </a:r>
                      <a:endParaRPr kumimoji="0" lang="en-US" sz="2000" b="0" i="0" u="none" strike="noStrike" cap="none" normalizeH="0" baseline="0" dirty="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Arial" pitchFamily="34" charset="0"/>
                        </a:rPr>
                        <a:t>false</a:t>
                      </a:r>
                      <a:endParaRPr kumimoji="0" lang="en-US" sz="2000" b="0" i="0" u="none" strike="noStrike" cap="none" normalizeH="0" baseline="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Arial" pitchFamily="34" charset="0"/>
                        </a:rPr>
                        <a:t>(age &lt;= 18) &amp;&amp; (weight &lt; 140) is false, because both conditions are both false.</a:t>
                      </a:r>
                      <a:endParaRPr kumimoji="0" lang="en-US" sz="2000" b="0"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8427854"/>
                  </a:ext>
                </a:extLst>
              </a:tr>
              <a:tr h="534559">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Arial" pitchFamily="34" charset="0"/>
                        </a:rPr>
                        <a:t>false</a:t>
                      </a:r>
                      <a:endParaRPr kumimoji="0" lang="en-US" sz="2000" b="1" i="0" u="none" strike="noStrike" cap="none" normalizeH="0" baseline="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Arial" pitchFamily="34" charset="0"/>
                        </a:rPr>
                        <a:t>true</a:t>
                      </a:r>
                      <a:endParaRPr kumimoji="0" lang="en-US" sz="2000" b="0" i="0" u="none" strike="noStrike" cap="none" normalizeH="0" baseline="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Arial" pitchFamily="34" charset="0"/>
                        </a:rPr>
                        <a:t>false</a:t>
                      </a:r>
                      <a:endParaRPr kumimoji="0" lang="en-US" sz="2000" b="0" i="0" u="none" strike="noStrike" cap="none" normalizeH="0" baseline="0" dirty="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100" b="0" i="0" u="none" strike="noStrike" cap="none" normalizeH="0" baseline="0" dirty="0">
                          <a:ln>
                            <a:noFill/>
                          </a:ln>
                          <a:solidFill>
                            <a:schemeClr val="tx1"/>
                          </a:solidFill>
                          <a:effectLst/>
                          <a:latin typeface="+mn-lt"/>
                          <a:cs typeface="Arial" pitchFamily="34" charset="0"/>
                        </a:rPr>
                        <a:t> Blank</a:t>
                      </a:r>
                      <a:endParaRPr kumimoji="0" lang="en-US" sz="100" b="0"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18783202"/>
                  </a:ext>
                </a:extLst>
              </a:tr>
              <a:tr h="973729">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Arial" pitchFamily="34" charset="0"/>
                        </a:rPr>
                        <a:t>true</a:t>
                      </a:r>
                      <a:endParaRPr kumimoji="0" lang="en-US" sz="2000" b="1" i="0" u="none" strike="noStrike" cap="none" normalizeH="0" baseline="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Arial" pitchFamily="34" charset="0"/>
                        </a:rPr>
                        <a:t>false</a:t>
                      </a:r>
                      <a:endParaRPr kumimoji="0" lang="en-US" sz="2000" b="0" i="0" u="none" strike="noStrike" cap="none" normalizeH="0" baseline="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Arial" pitchFamily="34" charset="0"/>
                        </a:rPr>
                        <a:t>false</a:t>
                      </a:r>
                      <a:endParaRPr kumimoji="0" lang="en-US" sz="2000" b="0" i="0" u="none" strike="noStrike" cap="none" normalizeH="0" baseline="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Arial" pitchFamily="34" charset="0"/>
                        </a:rPr>
                        <a:t>(age &gt; 18) &amp;&amp; (weight &gt; 140) is false, because (weight &gt; 140) is false.</a:t>
                      </a:r>
                      <a:endParaRPr kumimoji="0" lang="en-US" sz="2000" b="0"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6814934"/>
                  </a:ext>
                </a:extLst>
              </a:tr>
              <a:tr h="101809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Arial" pitchFamily="34" charset="0"/>
                        </a:rPr>
                        <a:t>true</a:t>
                      </a:r>
                      <a:endParaRPr kumimoji="0" lang="en-US" sz="2000" b="1" i="0" u="none" strike="noStrike" cap="none" normalizeH="0" baseline="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Arial" pitchFamily="34" charset="0"/>
                        </a:rPr>
                        <a:t>true</a:t>
                      </a:r>
                      <a:endParaRPr kumimoji="0" lang="en-US" sz="2000" b="0" i="0" u="none" strike="noStrike" cap="none" normalizeH="0" baseline="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Arial" pitchFamily="34" charset="0"/>
                        </a:rPr>
                        <a:t>true</a:t>
                      </a:r>
                      <a:endParaRPr kumimoji="0" lang="en-US" sz="2000" b="0" i="0" u="none" strike="noStrike" cap="none" normalizeH="0" baseline="0">
                        <a:ln>
                          <a:noFill/>
                        </a:ln>
                        <a:solidFill>
                          <a:schemeClr val="tx1"/>
                        </a:solidFill>
                        <a:effectLst/>
                        <a:latin typeface="+mn-lt"/>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cap="none" normalizeH="0" baseline="0" dirty="0">
                          <a:ln>
                            <a:noFill/>
                          </a:ln>
                          <a:solidFill>
                            <a:schemeClr val="tx1"/>
                          </a:solidFill>
                          <a:effectLst/>
                          <a:latin typeface="+mn-lt"/>
                          <a:cs typeface="Arial" pitchFamily="34" charset="0"/>
                        </a:rPr>
                        <a:t>(age &gt; 18) &amp;&amp; (weight &gt;= 140) is true, because both (age &gt; 18) and (weight &gt;= 140) are true.</a:t>
                      </a:r>
                      <a:endParaRPr kumimoji="0" lang="en-US" sz="2000" b="0"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28273656"/>
                  </a:ext>
                </a:extLst>
              </a:tr>
            </a:tbl>
          </a:graphicData>
        </a:graphic>
      </p:graphicFrame>
    </p:spTree>
    <p:extLst>
      <p:ext uri="{BB962C8B-B14F-4D97-AF65-F5344CB8AC3E}">
        <p14:creationId xmlns:p14="http://schemas.microsoft.com/office/powerpoint/2010/main" val="10565024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5C33C-A011-4041-9BD5-2D3BEBE5CFFC}"/>
              </a:ext>
            </a:extLst>
          </p:cNvPr>
          <p:cNvSpPr>
            <a:spLocks noGrp="1"/>
          </p:cNvSpPr>
          <p:nvPr>
            <p:ph type="title"/>
          </p:nvPr>
        </p:nvSpPr>
        <p:spPr/>
        <p:txBody>
          <a:bodyPr/>
          <a:lstStyle/>
          <a:p>
            <a:r>
              <a:rPr lang="en-IN" dirty="0"/>
              <a:t>Truth Table for Operator ||</a:t>
            </a:r>
          </a:p>
        </p:txBody>
      </p:sp>
      <p:graphicFrame>
        <p:nvGraphicFramePr>
          <p:cNvPr id="4" name="Table 4">
            <a:extLst>
              <a:ext uri="{FF2B5EF4-FFF2-40B4-BE49-F238E27FC236}">
                <a16:creationId xmlns:a16="http://schemas.microsoft.com/office/drawing/2014/main" id="{A53AF91B-7062-49A6-94CB-35482E810F50}"/>
              </a:ext>
            </a:extLst>
          </p:cNvPr>
          <p:cNvGraphicFramePr>
            <a:graphicFrameLocks noGrp="1"/>
          </p:cNvGraphicFramePr>
          <p:nvPr>
            <p:ph sz="quarter" idx="13"/>
            <p:extLst>
              <p:ext uri="{D42A27DB-BD31-4B8C-83A1-F6EECF244321}">
                <p14:modId xmlns:p14="http://schemas.microsoft.com/office/powerpoint/2010/main" val="3533626244"/>
              </p:ext>
            </p:extLst>
          </p:nvPr>
        </p:nvGraphicFramePr>
        <p:xfrm>
          <a:off x="457200" y="1554162"/>
          <a:ext cx="8232772" cy="3639399"/>
        </p:xfrm>
        <a:graphic>
          <a:graphicData uri="http://schemas.openxmlformats.org/drawingml/2006/table">
            <a:tbl>
              <a:tblPr firstRow="1" bandRow="1">
                <a:tableStyleId>{2D5ABB26-0587-4C30-8999-92F81FD0307C}</a:tableStyleId>
              </a:tblPr>
              <a:tblGrid>
                <a:gridCol w="762000">
                  <a:extLst>
                    <a:ext uri="{9D8B030D-6E8A-4147-A177-3AD203B41FA5}">
                      <a16:colId xmlns:a16="http://schemas.microsoft.com/office/drawing/2014/main" val="3825942025"/>
                    </a:ext>
                  </a:extLst>
                </a:gridCol>
                <a:gridCol w="769856">
                  <a:extLst>
                    <a:ext uri="{9D8B030D-6E8A-4147-A177-3AD203B41FA5}">
                      <a16:colId xmlns:a16="http://schemas.microsoft.com/office/drawing/2014/main" val="1363546780"/>
                    </a:ext>
                  </a:extLst>
                </a:gridCol>
                <a:gridCol w="1102936">
                  <a:extLst>
                    <a:ext uri="{9D8B030D-6E8A-4147-A177-3AD203B41FA5}">
                      <a16:colId xmlns:a16="http://schemas.microsoft.com/office/drawing/2014/main" val="2466635653"/>
                    </a:ext>
                  </a:extLst>
                </a:gridCol>
                <a:gridCol w="5597980">
                  <a:extLst>
                    <a:ext uri="{9D8B030D-6E8A-4147-A177-3AD203B41FA5}">
                      <a16:colId xmlns:a16="http://schemas.microsoft.com/office/drawing/2014/main" val="454941692"/>
                    </a:ext>
                  </a:extLst>
                </a:gridCol>
              </a:tblGrid>
              <a:tr h="51973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Arial" pitchFamily="34" charset="0"/>
                        </a:rPr>
                        <a:t>p</a:t>
                      </a:r>
                      <a:r>
                        <a:rPr kumimoji="0" lang="en-US" sz="2000" b="1" i="0" u="none" strike="noStrike" cap="none" normalizeH="0" baseline="-25000" dirty="0">
                          <a:ln>
                            <a:noFill/>
                          </a:ln>
                          <a:solidFill>
                            <a:schemeClr val="tx1"/>
                          </a:solidFill>
                          <a:effectLst/>
                          <a:latin typeface="+mn-lt"/>
                          <a:cs typeface="Arial" pitchFamily="34" charset="0"/>
                        </a:rPr>
                        <a:t>1</a:t>
                      </a:r>
                      <a:endParaRPr kumimoji="0" lang="en-US" sz="2000" b="1"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Arial" pitchFamily="34" charset="0"/>
                        </a:rPr>
                        <a:t>p</a:t>
                      </a:r>
                      <a:r>
                        <a:rPr kumimoji="0" lang="en-US" sz="2000" b="1" i="0" u="none" strike="noStrike" cap="none" normalizeH="0" baseline="-25000" dirty="0">
                          <a:ln>
                            <a:noFill/>
                          </a:ln>
                          <a:solidFill>
                            <a:schemeClr val="tx1"/>
                          </a:solidFill>
                          <a:effectLst/>
                          <a:latin typeface="+mn-lt"/>
                          <a:cs typeface="Arial" pitchFamily="34" charset="0"/>
                        </a:rPr>
                        <a:t>2</a:t>
                      </a:r>
                      <a:endParaRPr kumimoji="0" lang="en-US" sz="2000" b="1"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Arial" pitchFamily="34" charset="0"/>
                        </a:rPr>
                        <a:t>p</a:t>
                      </a:r>
                      <a:r>
                        <a:rPr kumimoji="0" lang="en-US" sz="2000" b="1" i="0" u="none" strike="noStrike" cap="none" normalizeH="0" baseline="-25000" dirty="0">
                          <a:ln>
                            <a:noFill/>
                          </a:ln>
                          <a:solidFill>
                            <a:schemeClr val="tx1"/>
                          </a:solidFill>
                          <a:effectLst/>
                          <a:latin typeface="+mn-lt"/>
                          <a:cs typeface="Arial" pitchFamily="34" charset="0"/>
                        </a:rPr>
                        <a:t>1</a:t>
                      </a:r>
                      <a:r>
                        <a:rPr kumimoji="0" lang="en-US" sz="2000" b="1" i="0" u="none" strike="noStrike" cap="none" normalizeH="0" baseline="0" dirty="0">
                          <a:ln>
                            <a:noFill/>
                          </a:ln>
                          <a:solidFill>
                            <a:schemeClr val="tx1"/>
                          </a:solidFill>
                          <a:effectLst/>
                          <a:latin typeface="+mn-lt"/>
                          <a:cs typeface="Arial" pitchFamily="34" charset="0"/>
                        </a:rPr>
                        <a:t> || p</a:t>
                      </a:r>
                      <a:r>
                        <a:rPr kumimoji="0" lang="en-US" sz="2000" b="1" i="0" u="none" strike="noStrike" cap="none" normalizeH="0" baseline="-25000" dirty="0">
                          <a:ln>
                            <a:noFill/>
                          </a:ln>
                          <a:solidFill>
                            <a:schemeClr val="tx1"/>
                          </a:solidFill>
                          <a:effectLst/>
                          <a:latin typeface="+mn-lt"/>
                          <a:cs typeface="Arial" pitchFamily="34" charset="0"/>
                        </a:rPr>
                        <a:t>2</a:t>
                      </a:r>
                      <a:endParaRPr kumimoji="0" lang="en-US" sz="2000" b="1"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Arial" pitchFamily="34" charset="0"/>
                        </a:rPr>
                        <a:t>Example (assume age = 24, weight = 140)</a:t>
                      </a:r>
                      <a:endParaRPr kumimoji="0" lang="en-US" sz="2000" b="1"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8225121"/>
                  </a:ext>
                </a:extLst>
              </a:tr>
              <a:tr h="509047">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Arial" pitchFamily="34" charset="0"/>
                        </a:rPr>
                        <a:t>false</a:t>
                      </a:r>
                      <a:endParaRPr kumimoji="0" lang="en-US" sz="2000" b="1" i="0" u="none" strike="noStrike" cap="none" normalizeH="0" baseline="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Arial" pitchFamily="34" charset="0"/>
                        </a:rPr>
                        <a:t>false</a:t>
                      </a:r>
                      <a:endParaRPr kumimoji="0" lang="en-US" sz="2000" b="0" i="0" u="none" strike="noStrike" cap="none" normalizeH="0" baseline="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Arial" pitchFamily="34" charset="0"/>
                        </a:rPr>
                        <a:t>false</a:t>
                      </a:r>
                      <a:endParaRPr kumimoji="0" lang="en-US" sz="2000" b="0"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100" b="0" i="0" u="none" strike="noStrike" cap="none" normalizeH="0" baseline="0" dirty="0">
                          <a:ln>
                            <a:noFill/>
                          </a:ln>
                          <a:solidFill>
                            <a:schemeClr val="tx1"/>
                          </a:solidFill>
                          <a:effectLst/>
                          <a:latin typeface="+mn-lt"/>
                          <a:cs typeface="Times New Roman" pitchFamily="18" charset="0"/>
                        </a:rPr>
                        <a:t>Blank</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686394"/>
                  </a:ext>
                </a:extLst>
              </a:tr>
              <a:tr h="95210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Arial" pitchFamily="34" charset="0"/>
                        </a:rPr>
                        <a:t>false</a:t>
                      </a:r>
                      <a:endParaRPr kumimoji="0" lang="en-US" sz="2000" b="1" i="0" u="none" strike="noStrike" cap="none" normalizeH="0" baseline="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Arial" pitchFamily="34" charset="0"/>
                        </a:rPr>
                        <a:t>true</a:t>
                      </a:r>
                      <a:endParaRPr kumimoji="0" lang="en-US" sz="2000" b="0" i="0" u="none" strike="noStrike" cap="none" normalizeH="0" baseline="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Arial" pitchFamily="34" charset="0"/>
                        </a:rPr>
                        <a:t>true</a:t>
                      </a:r>
                      <a:endParaRPr kumimoji="0" lang="en-US" sz="2000" b="0"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Arial" pitchFamily="34" charset="0"/>
                        </a:rPr>
                        <a:t>(age &gt; 34) || (weight &lt;= 140) is true, because (age &gt; 34) is false, but (weight &lt;= 140) is true.</a:t>
                      </a:r>
                      <a:endParaRPr kumimoji="0" lang="en-US" sz="2000" b="0"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9448175"/>
                  </a:ext>
                </a:extLst>
              </a:tr>
              <a:tr h="1055802">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Arial" pitchFamily="34" charset="0"/>
                        </a:rPr>
                        <a:t>true</a:t>
                      </a:r>
                      <a:endParaRPr kumimoji="0" lang="en-US" sz="2000" b="1" i="0" u="none" strike="noStrike" cap="none" normalizeH="0" baseline="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Arial" pitchFamily="34" charset="0"/>
                        </a:rPr>
                        <a:t>false</a:t>
                      </a:r>
                      <a:endParaRPr kumimoji="0" lang="en-US" sz="2000" b="0" i="0" u="none" strike="noStrike" cap="none" normalizeH="0" baseline="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Arial" pitchFamily="34" charset="0"/>
                        </a:rPr>
                        <a:t>true</a:t>
                      </a:r>
                      <a:endParaRPr kumimoji="0" lang="en-US" sz="2000" b="0"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Arial" pitchFamily="34" charset="0"/>
                        </a:rPr>
                        <a:t>(age &gt; 14) || (weight &gt;= 150) is false, because (age &gt; 14) is true.</a:t>
                      </a:r>
                      <a:endParaRPr kumimoji="0" lang="en-US" sz="2000" b="0"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1249192"/>
                  </a:ext>
                </a:extLst>
              </a:tr>
              <a:tr h="602707">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Arial" pitchFamily="34" charset="0"/>
                        </a:rPr>
                        <a:t>true</a:t>
                      </a:r>
                      <a:endParaRPr kumimoji="0" lang="en-US" sz="2000" b="1" i="0" u="none" strike="noStrike" cap="none" normalizeH="0" baseline="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Arial" pitchFamily="34" charset="0"/>
                        </a:rPr>
                        <a:t>true</a:t>
                      </a:r>
                      <a:endParaRPr kumimoji="0" lang="en-US" sz="2000" b="0" i="0" u="none" strike="noStrike" cap="none" normalizeH="0" baseline="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Arial" pitchFamily="34" charset="0"/>
                        </a:rPr>
                        <a:t>true</a:t>
                      </a:r>
                      <a:endParaRPr kumimoji="0" lang="en-US" sz="2000" b="0" i="0" u="none" strike="noStrike" cap="none" normalizeH="0" baseline="0" dirty="0">
                        <a:ln>
                          <a:noFill/>
                        </a:ln>
                        <a:solidFill>
                          <a:schemeClr val="tx1"/>
                        </a:solidFill>
                        <a:effectLst/>
                        <a:latin typeface="+mn-lt"/>
                        <a:cs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 b="0" i="0" u="none" strike="noStrike" cap="none" normalizeH="0" baseline="0" dirty="0">
                          <a:ln>
                            <a:noFill/>
                          </a:ln>
                          <a:solidFill>
                            <a:schemeClr val="tx1"/>
                          </a:solidFill>
                          <a:effectLst/>
                          <a:latin typeface="+mn-lt"/>
                          <a:cs typeface="Arial" pitchFamily="34" charset="0"/>
                        </a:rPr>
                        <a:t> </a:t>
                      </a:r>
                      <a:r>
                        <a:rPr kumimoji="0" lang="en-US" sz="100" b="0" i="0" u="none" strike="noStrike" cap="none" normalizeH="0" baseline="0" dirty="0">
                          <a:ln>
                            <a:noFill/>
                          </a:ln>
                          <a:solidFill>
                            <a:schemeClr val="tx1"/>
                          </a:solidFill>
                          <a:effectLst/>
                          <a:latin typeface="+mn-lt"/>
                          <a:cs typeface="Times New Roman" pitchFamily="18" charset="0"/>
                        </a:rPr>
                        <a:t>Blank</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7738548"/>
                  </a:ext>
                </a:extLst>
              </a:tr>
            </a:tbl>
          </a:graphicData>
        </a:graphic>
      </p:graphicFrame>
    </p:spTree>
    <p:extLst>
      <p:ext uri="{BB962C8B-B14F-4D97-AF65-F5344CB8AC3E}">
        <p14:creationId xmlns:p14="http://schemas.microsoft.com/office/powerpoint/2010/main" val="14920574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162CE-2013-4228-8F94-F02FC4A5B9DF}"/>
              </a:ext>
            </a:extLst>
          </p:cNvPr>
          <p:cNvSpPr>
            <a:spLocks noGrp="1"/>
          </p:cNvSpPr>
          <p:nvPr>
            <p:ph type="title"/>
          </p:nvPr>
        </p:nvSpPr>
        <p:spPr/>
        <p:txBody>
          <a:bodyPr/>
          <a:lstStyle/>
          <a:p>
            <a:r>
              <a:rPr lang="en-IN" dirty="0"/>
              <a:t>Truth Table for Operator ^</a:t>
            </a:r>
          </a:p>
        </p:txBody>
      </p:sp>
      <p:graphicFrame>
        <p:nvGraphicFramePr>
          <p:cNvPr id="4" name="Table 4">
            <a:extLst>
              <a:ext uri="{FF2B5EF4-FFF2-40B4-BE49-F238E27FC236}">
                <a16:creationId xmlns:a16="http://schemas.microsoft.com/office/drawing/2014/main" id="{87D53E9B-6E74-451D-B747-FE93535DA8D9}"/>
              </a:ext>
            </a:extLst>
          </p:cNvPr>
          <p:cNvGraphicFramePr>
            <a:graphicFrameLocks noGrp="1"/>
          </p:cNvGraphicFramePr>
          <p:nvPr>
            <p:ph sz="quarter" idx="13"/>
            <p:extLst>
              <p:ext uri="{D42A27DB-BD31-4B8C-83A1-F6EECF244321}">
                <p14:modId xmlns:p14="http://schemas.microsoft.com/office/powerpoint/2010/main" val="2628820944"/>
              </p:ext>
            </p:extLst>
          </p:nvPr>
        </p:nvGraphicFramePr>
        <p:xfrm>
          <a:off x="457200" y="1554163"/>
          <a:ext cx="8232772" cy="4094816"/>
        </p:xfrm>
        <a:graphic>
          <a:graphicData uri="http://schemas.openxmlformats.org/drawingml/2006/table">
            <a:tbl>
              <a:tblPr firstRow="1" bandRow="1">
                <a:tableStyleId>{2D5ABB26-0587-4C30-8999-92F81FD0307C}</a:tableStyleId>
              </a:tblPr>
              <a:tblGrid>
                <a:gridCol w="805543">
                  <a:extLst>
                    <a:ext uri="{9D8B030D-6E8A-4147-A177-3AD203B41FA5}">
                      <a16:colId xmlns:a16="http://schemas.microsoft.com/office/drawing/2014/main" val="2865409491"/>
                    </a:ext>
                  </a:extLst>
                </a:gridCol>
                <a:gridCol w="740228">
                  <a:extLst>
                    <a:ext uri="{9D8B030D-6E8A-4147-A177-3AD203B41FA5}">
                      <a16:colId xmlns:a16="http://schemas.microsoft.com/office/drawing/2014/main" val="1083031478"/>
                    </a:ext>
                  </a:extLst>
                </a:gridCol>
                <a:gridCol w="1239850">
                  <a:extLst>
                    <a:ext uri="{9D8B030D-6E8A-4147-A177-3AD203B41FA5}">
                      <a16:colId xmlns:a16="http://schemas.microsoft.com/office/drawing/2014/main" val="1129900327"/>
                    </a:ext>
                  </a:extLst>
                </a:gridCol>
                <a:gridCol w="5447151">
                  <a:extLst>
                    <a:ext uri="{9D8B030D-6E8A-4147-A177-3AD203B41FA5}">
                      <a16:colId xmlns:a16="http://schemas.microsoft.com/office/drawing/2014/main" val="701439357"/>
                    </a:ext>
                  </a:extLst>
                </a:gridCol>
              </a:tblGrid>
              <a:tr h="529161">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Times New Roman" panose="02020603050405020304" pitchFamily="18" charset="0"/>
                        </a:rPr>
                        <a:t>p</a:t>
                      </a:r>
                      <a:r>
                        <a:rPr kumimoji="0" lang="en-US" sz="2000" b="1" i="0" u="none" strike="noStrike" cap="none" normalizeH="0" baseline="-25000" dirty="0">
                          <a:ln>
                            <a:noFill/>
                          </a:ln>
                          <a:solidFill>
                            <a:schemeClr val="tx1"/>
                          </a:solidFill>
                          <a:effectLst/>
                          <a:latin typeface="+mn-lt"/>
                          <a:cs typeface="Times New Roman" panose="02020603050405020304" pitchFamily="18" charset="0"/>
                        </a:rPr>
                        <a:t>1</a:t>
                      </a:r>
                      <a:endParaRPr kumimoji="0" lang="en-US" sz="2000" b="1"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Times New Roman" panose="02020603050405020304" pitchFamily="18" charset="0"/>
                        </a:rPr>
                        <a:t>p</a:t>
                      </a:r>
                      <a:r>
                        <a:rPr kumimoji="0" lang="en-US" sz="2000" b="1" i="0" u="none" strike="noStrike" cap="none" normalizeH="0" baseline="-25000" dirty="0">
                          <a:ln>
                            <a:noFill/>
                          </a:ln>
                          <a:solidFill>
                            <a:schemeClr val="tx1"/>
                          </a:solidFill>
                          <a:effectLst/>
                          <a:latin typeface="+mn-lt"/>
                          <a:cs typeface="Times New Roman" panose="02020603050405020304" pitchFamily="18" charset="0"/>
                        </a:rPr>
                        <a:t>2</a:t>
                      </a:r>
                      <a:endParaRPr kumimoji="0" lang="en-US" sz="2000" b="1"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Times New Roman" panose="02020603050405020304" pitchFamily="18" charset="0"/>
                        </a:rPr>
                        <a:t>p</a:t>
                      </a:r>
                      <a:r>
                        <a:rPr kumimoji="0" lang="en-US" sz="2000" b="1" i="0" u="none" strike="noStrike" cap="none" normalizeH="0" baseline="-25000" dirty="0">
                          <a:ln>
                            <a:noFill/>
                          </a:ln>
                          <a:solidFill>
                            <a:schemeClr val="tx1"/>
                          </a:solidFill>
                          <a:effectLst/>
                          <a:latin typeface="+mn-lt"/>
                          <a:cs typeface="Times New Roman" panose="02020603050405020304" pitchFamily="18" charset="0"/>
                        </a:rPr>
                        <a:t>1 </a:t>
                      </a:r>
                      <a:r>
                        <a:rPr kumimoji="0" lang="en-US" sz="2000" b="1" i="0" u="none" strike="noStrike" cap="none" normalizeH="0" baseline="0" dirty="0">
                          <a:ln>
                            <a:noFill/>
                          </a:ln>
                          <a:solidFill>
                            <a:schemeClr val="tx1"/>
                          </a:solidFill>
                          <a:effectLst/>
                          <a:latin typeface="+mn-lt"/>
                          <a:cs typeface="Times New Roman" panose="02020603050405020304" pitchFamily="18" charset="0"/>
                        </a:rPr>
                        <a:t>^</a:t>
                      </a:r>
                      <a:r>
                        <a:rPr kumimoji="0" lang="en-US" sz="2000" b="1" i="0" u="none" strike="noStrike" cap="none" normalizeH="0" baseline="-25000" dirty="0">
                          <a:ln>
                            <a:noFill/>
                          </a:ln>
                          <a:solidFill>
                            <a:schemeClr val="tx1"/>
                          </a:solidFill>
                          <a:effectLst/>
                          <a:latin typeface="+mn-lt"/>
                          <a:cs typeface="Times New Roman" panose="02020603050405020304" pitchFamily="18" charset="0"/>
                        </a:rPr>
                        <a:t> </a:t>
                      </a:r>
                      <a:r>
                        <a:rPr kumimoji="0" lang="en-US" sz="2000" b="1" i="0" u="none" strike="noStrike" cap="none" normalizeH="0" baseline="0" dirty="0">
                          <a:ln>
                            <a:noFill/>
                          </a:ln>
                          <a:solidFill>
                            <a:schemeClr val="tx1"/>
                          </a:solidFill>
                          <a:effectLst/>
                          <a:latin typeface="+mn-lt"/>
                          <a:cs typeface="Times New Roman" panose="02020603050405020304" pitchFamily="18" charset="0"/>
                        </a:rPr>
                        <a:t>p</a:t>
                      </a:r>
                      <a:r>
                        <a:rPr kumimoji="0" lang="en-US" sz="2000" b="1" i="0" u="none" strike="noStrike" cap="none" normalizeH="0" baseline="-25000" dirty="0">
                          <a:ln>
                            <a:noFill/>
                          </a:ln>
                          <a:solidFill>
                            <a:schemeClr val="tx1"/>
                          </a:solidFill>
                          <a:effectLst/>
                          <a:latin typeface="+mn-lt"/>
                          <a:cs typeface="Times New Roman" panose="02020603050405020304" pitchFamily="18" charset="0"/>
                        </a:rPr>
                        <a:t>2</a:t>
                      </a:r>
                      <a:endParaRPr kumimoji="0" lang="en-US" sz="2000" b="1" i="0" u="none" strike="noStrike" cap="none" normalizeH="0" baseline="0" dirty="0">
                        <a:ln>
                          <a:noFill/>
                        </a:ln>
                        <a:solidFill>
                          <a:schemeClr val="tx1"/>
                        </a:solidFill>
                        <a:effectLst/>
                        <a:latin typeface="+mn-lt"/>
                        <a:cs typeface="Times New Roman" panose="02020603050405020304"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dirty="0">
                          <a:ln>
                            <a:noFill/>
                          </a:ln>
                          <a:solidFill>
                            <a:schemeClr val="tx1"/>
                          </a:solidFill>
                          <a:effectLst/>
                          <a:latin typeface="+mn-lt"/>
                          <a:cs typeface="Times New Roman" panose="02020603050405020304" pitchFamily="18" charset="0"/>
                        </a:rPr>
                        <a:t>Example (assume age = 24, weight = 140)</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0548014"/>
                  </a:ext>
                </a:extLst>
              </a:tr>
              <a:tr h="999241">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Times New Roman" panose="02020603050405020304" pitchFamily="18" charset="0"/>
                        </a:rPr>
                        <a:t>false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Times New Roman" panose="02020603050405020304" pitchFamily="18" charset="0"/>
                        </a:rPr>
                        <a:t>false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Times New Roman" panose="02020603050405020304" pitchFamily="18" charset="0"/>
                        </a:rPr>
                        <a:t>false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defRPr/>
                      </a:pPr>
                      <a:r>
                        <a:rPr kumimoji="0" lang="en-US" sz="2000" b="0" i="0" u="none" strike="noStrike" cap="none" normalizeH="0" baseline="0" dirty="0">
                          <a:ln>
                            <a:noFill/>
                          </a:ln>
                          <a:solidFill>
                            <a:schemeClr val="tx1"/>
                          </a:solidFill>
                          <a:effectLst/>
                          <a:latin typeface="+mn-lt"/>
                          <a:cs typeface="Times New Roman" panose="02020603050405020304" pitchFamily="18" charset="0"/>
                        </a:rPr>
                        <a:t>(age &gt; 34) ^ (weight &gt; 140) is true, because (age &gt; 34) is false and (weight &gt; 140) is false.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0674505"/>
                  </a:ext>
                </a:extLst>
              </a:tr>
              <a:tr h="970961">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Times New Roman" panose="02020603050405020304" pitchFamily="18" charset="0"/>
                        </a:rPr>
                        <a:t>false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Times New Roman" panose="02020603050405020304" pitchFamily="18" charset="0"/>
                        </a:rPr>
                        <a:t>true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Times New Roman" panose="02020603050405020304" pitchFamily="18" charset="0"/>
                        </a:rPr>
                        <a:t>true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defRPr/>
                      </a:pPr>
                      <a:r>
                        <a:rPr kumimoji="0" lang="en-US" sz="2000" b="0" i="0" u="none" strike="noStrike" cap="none" normalizeH="0" baseline="0" dirty="0">
                          <a:ln>
                            <a:noFill/>
                          </a:ln>
                          <a:solidFill>
                            <a:schemeClr val="tx1"/>
                          </a:solidFill>
                          <a:effectLst/>
                          <a:latin typeface="+mn-lt"/>
                          <a:cs typeface="Times New Roman" panose="02020603050405020304" pitchFamily="18" charset="0"/>
                        </a:rPr>
                        <a:t> (age &gt; 34) ^ (weight &gt;= 140) is true, because (age &gt; 34) is false but (weight &gt;= 140) is true.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4357823"/>
                  </a:ext>
                </a:extLst>
              </a:tr>
              <a:tr h="1055802">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Times New Roman" panose="02020603050405020304" pitchFamily="18" charset="0"/>
                        </a:rPr>
                        <a:t>true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Times New Roman" panose="02020603050405020304" pitchFamily="18" charset="0"/>
                        </a:rPr>
                        <a:t>false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Times New Roman" panose="02020603050405020304" pitchFamily="18" charset="0"/>
                        </a:rPr>
                        <a:t>true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Times New Roman" panose="02020603050405020304" pitchFamily="18" charset="0"/>
                        </a:rPr>
                        <a:t>(age &gt; 14) ^ (weight &gt; 140) is true, because (age &gt; 14) is true and (weight &gt; 140) is false.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6690180"/>
                  </a:ext>
                </a:extLst>
              </a:tr>
              <a:tr h="539651">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1" i="0" u="none" strike="noStrike" cap="none" normalizeH="0" baseline="0">
                          <a:ln>
                            <a:noFill/>
                          </a:ln>
                          <a:solidFill>
                            <a:schemeClr val="tx1"/>
                          </a:solidFill>
                          <a:effectLst/>
                          <a:latin typeface="+mn-lt"/>
                          <a:cs typeface="Times New Roman" panose="02020603050405020304" pitchFamily="18" charset="0"/>
                        </a:rPr>
                        <a:t>true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a:ln>
                            <a:noFill/>
                          </a:ln>
                          <a:solidFill>
                            <a:schemeClr val="tx1"/>
                          </a:solidFill>
                          <a:effectLst/>
                          <a:latin typeface="+mn-lt"/>
                          <a:cs typeface="Times New Roman" panose="02020603050405020304" pitchFamily="18" charset="0"/>
                        </a:rPr>
                        <a:t>true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38213" algn="ctr"/>
                          <a:tab pos="2025650" algn="ctr"/>
                          <a:tab pos="3052763" algn="ctr"/>
                          <a:tab pos="4090988" algn="ctr"/>
                        </a:tabLst>
                      </a:pPr>
                      <a:r>
                        <a:rPr kumimoji="0" lang="en-US" sz="2000" b="0" i="0" u="none" strike="noStrike" cap="none" normalizeH="0" baseline="0" dirty="0">
                          <a:ln>
                            <a:noFill/>
                          </a:ln>
                          <a:solidFill>
                            <a:schemeClr val="tx1"/>
                          </a:solidFill>
                          <a:effectLst/>
                          <a:latin typeface="+mn-lt"/>
                          <a:cs typeface="Times New Roman" panose="02020603050405020304" pitchFamily="18" charset="0"/>
                        </a:rPr>
                        <a:t>false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 b="0" i="0" u="none" strike="noStrike" cap="none" normalizeH="0" baseline="0" dirty="0">
                          <a:ln>
                            <a:noFill/>
                          </a:ln>
                          <a:solidFill>
                            <a:schemeClr val="tx1"/>
                          </a:solidFill>
                          <a:effectLst/>
                          <a:latin typeface="+mn-lt"/>
                          <a:cs typeface="Times New Roman" panose="02020603050405020304" pitchFamily="18" charset="0"/>
                        </a:rPr>
                        <a:t> Blank</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9459632"/>
                  </a:ext>
                </a:extLst>
              </a:tr>
            </a:tbl>
          </a:graphicData>
        </a:graphic>
      </p:graphicFrame>
    </p:spTree>
    <p:extLst>
      <p:ext uri="{BB962C8B-B14F-4D97-AF65-F5344CB8AC3E}">
        <p14:creationId xmlns:p14="http://schemas.microsoft.com/office/powerpoint/2010/main" val="28702466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76FE0-E9FD-4621-8A6D-B29AE3EB50DB}"/>
              </a:ext>
            </a:extLst>
          </p:cNvPr>
          <p:cNvSpPr>
            <a:spLocks noGrp="1"/>
          </p:cNvSpPr>
          <p:nvPr>
            <p:ph type="title"/>
          </p:nvPr>
        </p:nvSpPr>
        <p:spPr/>
        <p:txBody>
          <a:bodyPr/>
          <a:lstStyle/>
          <a:p>
            <a:r>
              <a:rPr lang="en-IN" dirty="0"/>
              <a:t>Examples </a:t>
            </a:r>
            <a:r>
              <a:rPr lang="en-IN" sz="2000" b="0" dirty="0"/>
              <a:t>(1 of 2)</a:t>
            </a:r>
            <a:endParaRPr lang="en-IN" b="0" dirty="0"/>
          </a:p>
        </p:txBody>
      </p:sp>
      <p:sp>
        <p:nvSpPr>
          <p:cNvPr id="3" name="Content Placeholder 2">
            <a:extLst>
              <a:ext uri="{FF2B5EF4-FFF2-40B4-BE49-F238E27FC236}">
                <a16:creationId xmlns:a16="http://schemas.microsoft.com/office/drawing/2014/main" id="{C8DD9257-673A-4DA7-853F-507DF68F0805}"/>
              </a:ext>
            </a:extLst>
          </p:cNvPr>
          <p:cNvSpPr>
            <a:spLocks noGrp="1"/>
          </p:cNvSpPr>
          <p:nvPr>
            <p:ph sz="quarter" idx="13"/>
          </p:nvPr>
        </p:nvSpPr>
        <p:spPr>
          <a:xfrm>
            <a:off x="457200" y="1552576"/>
            <a:ext cx="8229600" cy="1422854"/>
          </a:xfrm>
        </p:spPr>
        <p:txBody>
          <a:bodyPr/>
          <a:lstStyle/>
          <a:p>
            <a:pPr marL="432" indent="0">
              <a:buNone/>
            </a:pPr>
            <a:r>
              <a:rPr lang="en-IN" dirty="0"/>
              <a:t>Here is a program that checks whether a number is divisible by </a:t>
            </a:r>
            <a:r>
              <a:rPr lang="en-IN" u="sng" dirty="0"/>
              <a:t>2</a:t>
            </a:r>
            <a:r>
              <a:rPr lang="en-IN" dirty="0"/>
              <a:t> and </a:t>
            </a:r>
            <a:r>
              <a:rPr lang="en-IN" u="sng" dirty="0"/>
              <a:t>3</a:t>
            </a:r>
            <a:r>
              <a:rPr lang="en-IN" dirty="0"/>
              <a:t>, whether a number is divisible by </a:t>
            </a:r>
            <a:r>
              <a:rPr lang="en-IN" u="sng" dirty="0"/>
              <a:t>2</a:t>
            </a:r>
            <a:r>
              <a:rPr lang="en-IN" dirty="0"/>
              <a:t> or </a:t>
            </a:r>
            <a:r>
              <a:rPr lang="en-IN" u="sng" dirty="0"/>
              <a:t>3</a:t>
            </a:r>
            <a:r>
              <a:rPr lang="en-IN" dirty="0"/>
              <a:t>, and whether a number is divisible by </a:t>
            </a:r>
            <a:r>
              <a:rPr lang="en-IN" u="sng" dirty="0"/>
              <a:t>2</a:t>
            </a:r>
            <a:r>
              <a:rPr lang="en-IN" dirty="0"/>
              <a:t> or </a:t>
            </a:r>
            <a:r>
              <a:rPr lang="en-IN" u="sng" dirty="0"/>
              <a:t>3</a:t>
            </a:r>
            <a:r>
              <a:rPr lang="en-IN" dirty="0"/>
              <a:t> but not both:</a:t>
            </a:r>
          </a:p>
        </p:txBody>
      </p:sp>
      <p:sp>
        <p:nvSpPr>
          <p:cNvPr id="10" name="Text Placeholder 9">
            <a:extLst>
              <a:ext uri="{FF2B5EF4-FFF2-40B4-BE49-F238E27FC236}">
                <a16:creationId xmlns:a16="http://schemas.microsoft.com/office/drawing/2014/main" id="{59F74CAB-9A37-4D0A-A489-107C97A03FB6}"/>
              </a:ext>
            </a:extLst>
          </p:cNvPr>
          <p:cNvSpPr>
            <a:spLocks noGrp="1"/>
          </p:cNvSpPr>
          <p:nvPr>
            <p:ph type="body" sz="quarter" idx="20"/>
          </p:nvPr>
        </p:nvSpPr>
        <p:spPr>
          <a:xfrm>
            <a:off x="5428343" y="5350669"/>
            <a:ext cx="3258457" cy="561747"/>
          </a:xfrm>
        </p:spPr>
        <p:txBody>
          <a:bodyPr/>
          <a:lstStyle/>
          <a:p>
            <a:pPr marL="432" indent="0" algn="ctr">
              <a:buNone/>
            </a:pPr>
            <a:r>
              <a:rPr lang="en-IN" dirty="0">
                <a:hlinkClick r:id="rId3" tooltip="https://liveexample.pearsoncmg.com/html/SubtractionQuiz.html"/>
              </a:rPr>
              <a:t>TestBooleanOperators</a:t>
            </a:r>
          </a:p>
        </p:txBody>
      </p:sp>
    </p:spTree>
    <p:extLst>
      <p:ext uri="{BB962C8B-B14F-4D97-AF65-F5344CB8AC3E}">
        <p14:creationId xmlns:p14="http://schemas.microsoft.com/office/powerpoint/2010/main" val="12726578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76FE0-E9FD-4621-8A6D-B29AE3EB50DB}"/>
              </a:ext>
            </a:extLst>
          </p:cNvPr>
          <p:cNvSpPr>
            <a:spLocks noGrp="1"/>
          </p:cNvSpPr>
          <p:nvPr>
            <p:ph type="title"/>
          </p:nvPr>
        </p:nvSpPr>
        <p:spPr/>
        <p:txBody>
          <a:bodyPr/>
          <a:lstStyle/>
          <a:p>
            <a:r>
              <a:rPr lang="en-IN" dirty="0"/>
              <a:t>Examples </a:t>
            </a:r>
            <a:r>
              <a:rPr lang="en-IN" sz="2000" b="0" dirty="0"/>
              <a:t>(2 of 2)</a:t>
            </a:r>
            <a:endParaRPr lang="en-IN" b="0" dirty="0"/>
          </a:p>
        </p:txBody>
      </p:sp>
      <p:sp>
        <p:nvSpPr>
          <p:cNvPr id="3" name="Content Placeholder 2">
            <a:extLst>
              <a:ext uri="{FF2B5EF4-FFF2-40B4-BE49-F238E27FC236}">
                <a16:creationId xmlns:a16="http://schemas.microsoft.com/office/drawing/2014/main" id="{C8DD9257-673A-4DA7-853F-507DF68F0805}"/>
              </a:ext>
            </a:extLst>
          </p:cNvPr>
          <p:cNvSpPr>
            <a:spLocks noGrp="1"/>
          </p:cNvSpPr>
          <p:nvPr>
            <p:ph sz="quarter" idx="13"/>
          </p:nvPr>
        </p:nvSpPr>
        <p:spPr>
          <a:xfrm>
            <a:off x="457199" y="1552576"/>
            <a:ext cx="8454572" cy="4078967"/>
          </a:xfrm>
        </p:spPr>
        <p:txBody>
          <a:bodyPr/>
          <a:lstStyle/>
          <a:p>
            <a:pPr marL="432" indent="0">
              <a:spcBef>
                <a:spcPts val="600"/>
              </a:spcBef>
              <a:buNone/>
            </a:pPr>
            <a:r>
              <a:rPr lang="en-IN" dirty="0" err="1"/>
              <a:t>System.out.println</a:t>
            </a:r>
            <a:r>
              <a:rPr lang="en-IN" dirty="0"/>
              <a:t>("Is " + number + " divisible by 2 and 3? " +</a:t>
            </a:r>
          </a:p>
          <a:p>
            <a:pPr marL="180000" indent="0">
              <a:spcBef>
                <a:spcPts val="600"/>
              </a:spcBef>
              <a:buNone/>
            </a:pPr>
            <a:r>
              <a:rPr lang="en-IN" dirty="0"/>
              <a:t>((number % 2 == 0) &amp;&amp; (number % 3 == 0)));</a:t>
            </a:r>
          </a:p>
          <a:p>
            <a:pPr marL="432" indent="0">
              <a:spcBef>
                <a:spcPts val="600"/>
              </a:spcBef>
              <a:buNone/>
            </a:pPr>
            <a:endParaRPr lang="en-IN" dirty="0"/>
          </a:p>
          <a:p>
            <a:pPr marL="432" indent="0">
              <a:spcBef>
                <a:spcPts val="600"/>
              </a:spcBef>
              <a:buNone/>
            </a:pPr>
            <a:r>
              <a:rPr lang="en-IN" dirty="0" err="1"/>
              <a:t>System.out.println</a:t>
            </a:r>
            <a:r>
              <a:rPr lang="en-IN" dirty="0"/>
              <a:t>("Is " + number + " divisible by 2 or 3? " +</a:t>
            </a:r>
          </a:p>
          <a:p>
            <a:pPr marL="180000" indent="0">
              <a:spcBef>
                <a:spcPts val="600"/>
              </a:spcBef>
              <a:buNone/>
            </a:pPr>
            <a:r>
              <a:rPr lang="en-IN" dirty="0"/>
              <a:t>((number % 2 == 0) || (number % 3 == 0)));</a:t>
            </a:r>
          </a:p>
          <a:p>
            <a:pPr marL="432" indent="0">
              <a:spcBef>
                <a:spcPts val="600"/>
              </a:spcBef>
              <a:buNone/>
            </a:pPr>
            <a:endParaRPr lang="en-IN" dirty="0"/>
          </a:p>
          <a:p>
            <a:pPr marL="432" indent="0">
              <a:spcBef>
                <a:spcPts val="600"/>
              </a:spcBef>
              <a:buNone/>
            </a:pPr>
            <a:r>
              <a:rPr lang="en-IN" dirty="0" err="1"/>
              <a:t>System.out.println</a:t>
            </a:r>
            <a:r>
              <a:rPr lang="en-IN" dirty="0"/>
              <a:t>("Is " + number +</a:t>
            </a:r>
          </a:p>
          <a:p>
            <a:pPr marL="432" indent="0">
              <a:spcBef>
                <a:spcPts val="600"/>
              </a:spcBef>
              <a:buNone/>
            </a:pPr>
            <a:r>
              <a:rPr lang="en-IN" dirty="0"/>
              <a:t>" divisible by 2 or 3, but not both? " +</a:t>
            </a:r>
          </a:p>
          <a:p>
            <a:pPr marL="180000" indent="0">
              <a:spcBef>
                <a:spcPts val="600"/>
              </a:spcBef>
              <a:buNone/>
            </a:pPr>
            <a:r>
              <a:rPr lang="en-IN" dirty="0"/>
              <a:t>((number % 2 == 0) ^ (number % 3 == 0)));</a:t>
            </a:r>
          </a:p>
        </p:txBody>
      </p:sp>
      <p:sp>
        <p:nvSpPr>
          <p:cNvPr id="10" name="Text Placeholder 9">
            <a:extLst>
              <a:ext uri="{FF2B5EF4-FFF2-40B4-BE49-F238E27FC236}">
                <a16:creationId xmlns:a16="http://schemas.microsoft.com/office/drawing/2014/main" id="{59F74CAB-9A37-4D0A-A489-107C97A03FB6}"/>
              </a:ext>
            </a:extLst>
          </p:cNvPr>
          <p:cNvSpPr>
            <a:spLocks noGrp="1"/>
          </p:cNvSpPr>
          <p:nvPr>
            <p:ph type="body" sz="quarter" idx="20"/>
          </p:nvPr>
        </p:nvSpPr>
        <p:spPr>
          <a:xfrm>
            <a:off x="5428343" y="5747659"/>
            <a:ext cx="3258457" cy="561747"/>
          </a:xfrm>
        </p:spPr>
        <p:txBody>
          <a:bodyPr/>
          <a:lstStyle/>
          <a:p>
            <a:pPr marL="432" indent="0" algn="ctr">
              <a:buNone/>
            </a:pPr>
            <a:r>
              <a:rPr lang="en-IN" dirty="0">
                <a:hlinkClick r:id="rId2" tooltip="https://liveexample.pearsoncmg.com/html/SubtractionQuiz.html"/>
              </a:rPr>
              <a:t>TestBooleanOperators</a:t>
            </a:r>
          </a:p>
        </p:txBody>
      </p:sp>
    </p:spTree>
    <p:extLst>
      <p:ext uri="{BB962C8B-B14F-4D97-AF65-F5344CB8AC3E}">
        <p14:creationId xmlns:p14="http://schemas.microsoft.com/office/powerpoint/2010/main" val="16052207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2BBE6-B448-4603-9574-9D74158ED1CE}"/>
              </a:ext>
            </a:extLst>
          </p:cNvPr>
          <p:cNvSpPr>
            <a:spLocks noGrp="1"/>
          </p:cNvSpPr>
          <p:nvPr>
            <p:ph type="title"/>
          </p:nvPr>
        </p:nvSpPr>
        <p:spPr/>
        <p:txBody>
          <a:bodyPr/>
          <a:lstStyle/>
          <a:p>
            <a:r>
              <a:rPr lang="en-IN" dirty="0"/>
              <a:t>The &amp; and | Operators </a:t>
            </a:r>
            <a:r>
              <a:rPr lang="en-IN" sz="2000" b="0" dirty="0"/>
              <a:t>(1 of 2)</a:t>
            </a:r>
            <a:endParaRPr lang="en-IN" b="0" dirty="0"/>
          </a:p>
        </p:txBody>
      </p:sp>
      <p:sp>
        <p:nvSpPr>
          <p:cNvPr id="10" name="Content Placeholder 9">
            <a:extLst>
              <a:ext uri="{FF2B5EF4-FFF2-40B4-BE49-F238E27FC236}">
                <a16:creationId xmlns:a16="http://schemas.microsoft.com/office/drawing/2014/main" id="{A0CAB14A-C274-4A40-93DA-F3CBFB2DE9EF}"/>
              </a:ext>
            </a:extLst>
          </p:cNvPr>
          <p:cNvSpPr>
            <a:spLocks noGrp="1"/>
          </p:cNvSpPr>
          <p:nvPr>
            <p:ph sz="quarter" idx="13"/>
          </p:nvPr>
        </p:nvSpPr>
        <p:spPr>
          <a:xfrm>
            <a:off x="457201" y="1554921"/>
            <a:ext cx="6364514" cy="680280"/>
          </a:xfrm>
        </p:spPr>
        <p:txBody>
          <a:bodyPr/>
          <a:lstStyle/>
          <a:p>
            <a:pPr marL="432" indent="0">
              <a:buNone/>
            </a:pPr>
            <a:r>
              <a:rPr lang="en-US" altLang="en-US" dirty="0"/>
              <a:t>Supplement III.B, “The &amp; and | Operators”</a:t>
            </a:r>
          </a:p>
        </p:txBody>
      </p:sp>
    </p:spTree>
    <p:extLst>
      <p:ext uri="{BB962C8B-B14F-4D97-AF65-F5344CB8AC3E}">
        <p14:creationId xmlns:p14="http://schemas.microsoft.com/office/powerpoint/2010/main" val="15718675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FE3E3-B7DD-4253-9DC0-C3019E14BE9D}"/>
              </a:ext>
            </a:extLst>
          </p:cNvPr>
          <p:cNvSpPr>
            <a:spLocks noGrp="1"/>
          </p:cNvSpPr>
          <p:nvPr>
            <p:ph type="title"/>
          </p:nvPr>
        </p:nvSpPr>
        <p:spPr/>
        <p:txBody>
          <a:bodyPr/>
          <a:lstStyle/>
          <a:p>
            <a:r>
              <a:rPr lang="en-IN" dirty="0"/>
              <a:t>The &amp; and | Operators </a:t>
            </a:r>
            <a:r>
              <a:rPr lang="en-IN" sz="2000" b="0" dirty="0"/>
              <a:t>(2 of 2)</a:t>
            </a:r>
            <a:endParaRPr lang="en-IN" b="0" dirty="0"/>
          </a:p>
        </p:txBody>
      </p:sp>
      <p:sp>
        <p:nvSpPr>
          <p:cNvPr id="3" name="Content Placeholder 2">
            <a:extLst>
              <a:ext uri="{FF2B5EF4-FFF2-40B4-BE49-F238E27FC236}">
                <a16:creationId xmlns:a16="http://schemas.microsoft.com/office/drawing/2014/main" id="{E792E171-5EEA-4364-AD16-731A7C0A677D}"/>
              </a:ext>
            </a:extLst>
          </p:cNvPr>
          <p:cNvSpPr>
            <a:spLocks noGrp="1"/>
          </p:cNvSpPr>
          <p:nvPr>
            <p:ph sz="quarter" idx="13"/>
          </p:nvPr>
        </p:nvSpPr>
        <p:spPr/>
        <p:txBody>
          <a:bodyPr/>
          <a:lstStyle/>
          <a:p>
            <a:pPr marL="432" indent="0">
              <a:buNone/>
            </a:pPr>
            <a:r>
              <a:rPr lang="en-IN" b="1" dirty="0">
                <a:latin typeface="Courier New" panose="02070309020205020404" pitchFamily="49" charset="0"/>
                <a:cs typeface="Courier New" panose="02070309020205020404" pitchFamily="49" charset="0"/>
              </a:rPr>
              <a:t>If x is 1, what is x after this expression?</a:t>
            </a:r>
          </a:p>
          <a:p>
            <a:pPr marL="432" indent="0">
              <a:buNone/>
            </a:pPr>
            <a:r>
              <a:rPr lang="en-IN" b="1" dirty="0">
                <a:latin typeface="Courier New" panose="02070309020205020404" pitchFamily="49" charset="0"/>
                <a:cs typeface="Courier New" panose="02070309020205020404" pitchFamily="49" charset="0"/>
              </a:rPr>
              <a:t>(x &gt; 1) &amp; (x++ &lt; 10)</a:t>
            </a:r>
          </a:p>
          <a:p>
            <a:pPr marL="432" indent="0">
              <a:buNone/>
            </a:pPr>
            <a:endParaRPr lang="en-IN" b="1" dirty="0">
              <a:latin typeface="Courier New" panose="02070309020205020404" pitchFamily="49" charset="0"/>
              <a:cs typeface="Courier New" panose="02070309020205020404" pitchFamily="49" charset="0"/>
            </a:endParaRPr>
          </a:p>
          <a:p>
            <a:pPr marL="432" indent="0">
              <a:buNone/>
            </a:pPr>
            <a:r>
              <a:rPr lang="en-IN" b="1" dirty="0">
                <a:latin typeface="Courier New" panose="02070309020205020404" pitchFamily="49" charset="0"/>
                <a:cs typeface="Courier New" panose="02070309020205020404" pitchFamily="49" charset="0"/>
              </a:rPr>
              <a:t>If x is 1, what is x after this expression?</a:t>
            </a:r>
          </a:p>
          <a:p>
            <a:pPr marL="432" indent="0">
              <a:buNone/>
            </a:pPr>
            <a:r>
              <a:rPr lang="en-IN" b="1" dirty="0">
                <a:latin typeface="Courier New" panose="02070309020205020404" pitchFamily="49" charset="0"/>
                <a:cs typeface="Courier New" panose="02070309020205020404" pitchFamily="49" charset="0"/>
              </a:rPr>
              <a:t>(1 &gt; x) &amp;&amp; ( 1 &gt; x++)</a:t>
            </a:r>
          </a:p>
          <a:p>
            <a:pPr marL="432" indent="0">
              <a:buNone/>
            </a:pPr>
            <a:endParaRPr lang="en-IN" b="1" dirty="0">
              <a:latin typeface="Courier New" panose="02070309020205020404" pitchFamily="49" charset="0"/>
              <a:cs typeface="Courier New" panose="02070309020205020404" pitchFamily="49" charset="0"/>
            </a:endParaRPr>
          </a:p>
          <a:p>
            <a:pPr marL="432" indent="0">
              <a:buNone/>
            </a:pPr>
            <a:r>
              <a:rPr lang="en-IN" b="1" dirty="0">
                <a:latin typeface="Courier New" panose="02070309020205020404" pitchFamily="49" charset="0"/>
                <a:cs typeface="Courier New" panose="02070309020205020404" pitchFamily="49" charset="0"/>
              </a:rPr>
              <a:t>How about (1 == x) | (10 &gt; x++)?</a:t>
            </a:r>
          </a:p>
          <a:p>
            <a:pPr marL="432" indent="0">
              <a:buNone/>
            </a:pPr>
            <a:r>
              <a:rPr lang="en-IN" b="1" dirty="0">
                <a:latin typeface="Courier New" panose="02070309020205020404" pitchFamily="49" charset="0"/>
                <a:cs typeface="Courier New" panose="02070309020205020404" pitchFamily="49" charset="0"/>
              </a:rPr>
              <a:t>(1 == x) || (10 &gt; x++)?</a:t>
            </a:r>
          </a:p>
        </p:txBody>
      </p:sp>
    </p:spTree>
    <p:extLst>
      <p:ext uri="{BB962C8B-B14F-4D97-AF65-F5344CB8AC3E}">
        <p14:creationId xmlns:p14="http://schemas.microsoft.com/office/powerpoint/2010/main" val="4169935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76FE0-E9FD-4621-8A6D-B29AE3EB50DB}"/>
              </a:ext>
            </a:extLst>
          </p:cNvPr>
          <p:cNvSpPr>
            <a:spLocks noGrp="1"/>
          </p:cNvSpPr>
          <p:nvPr>
            <p:ph type="title"/>
          </p:nvPr>
        </p:nvSpPr>
        <p:spPr/>
        <p:txBody>
          <a:bodyPr/>
          <a:lstStyle/>
          <a:p>
            <a:r>
              <a:rPr lang="en-IN" dirty="0"/>
              <a:t>Problem: Determining Leap Year?</a:t>
            </a:r>
          </a:p>
        </p:txBody>
      </p:sp>
      <p:sp>
        <p:nvSpPr>
          <p:cNvPr id="3" name="Content Placeholder 2">
            <a:extLst>
              <a:ext uri="{FF2B5EF4-FFF2-40B4-BE49-F238E27FC236}">
                <a16:creationId xmlns:a16="http://schemas.microsoft.com/office/drawing/2014/main" id="{C8DD9257-673A-4DA7-853F-507DF68F0805}"/>
              </a:ext>
            </a:extLst>
          </p:cNvPr>
          <p:cNvSpPr>
            <a:spLocks noGrp="1"/>
          </p:cNvSpPr>
          <p:nvPr>
            <p:ph sz="quarter" idx="13"/>
          </p:nvPr>
        </p:nvSpPr>
        <p:spPr>
          <a:xfrm>
            <a:off x="457199" y="1552576"/>
            <a:ext cx="8130620" cy="2698913"/>
          </a:xfrm>
        </p:spPr>
        <p:txBody>
          <a:bodyPr/>
          <a:lstStyle/>
          <a:p>
            <a:pPr marL="432" indent="0">
              <a:buNone/>
            </a:pPr>
            <a:r>
              <a:rPr lang="en-IN" dirty="0"/>
              <a:t>This program first prompts the user to enter a year as an int value and checks if it is a leap year.</a:t>
            </a:r>
          </a:p>
          <a:p>
            <a:pPr marL="432" indent="0">
              <a:buNone/>
            </a:pPr>
            <a:r>
              <a:rPr lang="en-IN" dirty="0"/>
              <a:t>A year is a leap year if it </a:t>
            </a:r>
            <a:r>
              <a:rPr lang="en-IN" dirty="0">
                <a:solidFill>
                  <a:srgbClr val="9A3A3A"/>
                </a:solidFill>
              </a:rPr>
              <a:t>is divisible by 4 </a:t>
            </a:r>
            <a:r>
              <a:rPr lang="en-IN" dirty="0"/>
              <a:t>but not by 100, or it is divisible by 400.</a:t>
            </a:r>
          </a:p>
          <a:p>
            <a:pPr marL="432" indent="0">
              <a:buNone/>
            </a:pPr>
            <a:r>
              <a:rPr lang="en-IN" dirty="0"/>
              <a:t>(</a:t>
            </a:r>
            <a:r>
              <a:rPr lang="en-IN" dirty="0">
                <a:solidFill>
                  <a:srgbClr val="9A3A3A"/>
                </a:solidFill>
              </a:rPr>
              <a:t>year % 4 == 0 </a:t>
            </a:r>
            <a:r>
              <a:rPr lang="en-IN" dirty="0"/>
              <a:t>&amp;&amp; year % 100 != 0) || (year % 400 == 0)</a:t>
            </a:r>
          </a:p>
        </p:txBody>
      </p:sp>
      <p:sp>
        <p:nvSpPr>
          <p:cNvPr id="10" name="Text Placeholder 9">
            <a:extLst>
              <a:ext uri="{FF2B5EF4-FFF2-40B4-BE49-F238E27FC236}">
                <a16:creationId xmlns:a16="http://schemas.microsoft.com/office/drawing/2014/main" id="{59F74CAB-9A37-4D0A-A489-107C97A03FB6}"/>
              </a:ext>
            </a:extLst>
          </p:cNvPr>
          <p:cNvSpPr>
            <a:spLocks noGrp="1"/>
          </p:cNvSpPr>
          <p:nvPr>
            <p:ph type="body" sz="quarter" idx="20"/>
          </p:nvPr>
        </p:nvSpPr>
        <p:spPr>
          <a:xfrm>
            <a:off x="6908800" y="5747659"/>
            <a:ext cx="1778000" cy="561747"/>
          </a:xfrm>
        </p:spPr>
        <p:txBody>
          <a:bodyPr/>
          <a:lstStyle/>
          <a:p>
            <a:pPr marL="432" indent="0" algn="ctr">
              <a:buNone/>
            </a:pPr>
            <a:r>
              <a:rPr lang="en-IN" dirty="0">
                <a:hlinkClick r:id="rId3" tooltip="https://liveexample.pearsoncmg.com/html/LeapYear.html"/>
              </a:rPr>
              <a:t>LeapYear</a:t>
            </a:r>
          </a:p>
        </p:txBody>
      </p:sp>
    </p:spTree>
    <p:extLst>
      <p:ext uri="{BB962C8B-B14F-4D97-AF65-F5344CB8AC3E}">
        <p14:creationId xmlns:p14="http://schemas.microsoft.com/office/powerpoint/2010/main" val="17952744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76FE0-E9FD-4621-8A6D-B29AE3EB50DB}"/>
              </a:ext>
            </a:extLst>
          </p:cNvPr>
          <p:cNvSpPr>
            <a:spLocks noGrp="1"/>
          </p:cNvSpPr>
          <p:nvPr>
            <p:ph type="title"/>
          </p:nvPr>
        </p:nvSpPr>
        <p:spPr/>
        <p:txBody>
          <a:bodyPr/>
          <a:lstStyle/>
          <a:p>
            <a:r>
              <a:rPr lang="en-IN" dirty="0"/>
              <a:t>Problem: Lottery</a:t>
            </a:r>
          </a:p>
        </p:txBody>
      </p:sp>
      <p:sp>
        <p:nvSpPr>
          <p:cNvPr id="3" name="Content Placeholder 2">
            <a:extLst>
              <a:ext uri="{FF2B5EF4-FFF2-40B4-BE49-F238E27FC236}">
                <a16:creationId xmlns:a16="http://schemas.microsoft.com/office/drawing/2014/main" id="{C8DD9257-673A-4DA7-853F-507DF68F0805}"/>
              </a:ext>
            </a:extLst>
          </p:cNvPr>
          <p:cNvSpPr>
            <a:spLocks noGrp="1"/>
          </p:cNvSpPr>
          <p:nvPr>
            <p:ph sz="quarter" idx="13"/>
          </p:nvPr>
        </p:nvSpPr>
        <p:spPr>
          <a:xfrm>
            <a:off x="457199" y="1552576"/>
            <a:ext cx="8454572" cy="4078967"/>
          </a:xfrm>
        </p:spPr>
        <p:txBody>
          <a:bodyPr/>
          <a:lstStyle/>
          <a:p>
            <a:pPr marL="432" indent="0">
              <a:buNone/>
            </a:pPr>
            <a:r>
              <a:rPr lang="en-IN" dirty="0"/>
              <a:t>Write a program that randomly generates a lottery of a two-digit number, prompts the user to enter a two-digit number, and determines whether the user wins according to the following rule:</a:t>
            </a:r>
          </a:p>
          <a:p>
            <a:r>
              <a:rPr lang="en-IN" dirty="0"/>
              <a:t>If the user input matches the lottery in exact order, the award is $10,000.</a:t>
            </a:r>
          </a:p>
          <a:p>
            <a:r>
              <a:rPr lang="en-IN" dirty="0"/>
              <a:t>If the user input matches the lottery, the award is $3,000.</a:t>
            </a:r>
          </a:p>
          <a:p>
            <a:r>
              <a:rPr lang="en-IN" dirty="0"/>
              <a:t>If one digit in the user input matches a digit in the lottery, the award is $1,000.</a:t>
            </a:r>
          </a:p>
        </p:txBody>
      </p:sp>
      <p:sp>
        <p:nvSpPr>
          <p:cNvPr id="10" name="Text Placeholder 9">
            <a:extLst>
              <a:ext uri="{FF2B5EF4-FFF2-40B4-BE49-F238E27FC236}">
                <a16:creationId xmlns:a16="http://schemas.microsoft.com/office/drawing/2014/main" id="{59F74CAB-9A37-4D0A-A489-107C97A03FB6}"/>
              </a:ext>
            </a:extLst>
          </p:cNvPr>
          <p:cNvSpPr>
            <a:spLocks noGrp="1"/>
          </p:cNvSpPr>
          <p:nvPr>
            <p:ph type="body" sz="quarter" idx="20"/>
          </p:nvPr>
        </p:nvSpPr>
        <p:spPr>
          <a:xfrm>
            <a:off x="7547428" y="5747659"/>
            <a:ext cx="1139371" cy="561747"/>
          </a:xfrm>
        </p:spPr>
        <p:txBody>
          <a:bodyPr/>
          <a:lstStyle/>
          <a:p>
            <a:pPr marL="432" indent="0" algn="ctr">
              <a:buNone/>
            </a:pPr>
            <a:r>
              <a:rPr lang="en-IN" dirty="0">
                <a:hlinkClick r:id="rId3" tooltip="https://liveexample.pearsoncmg.com/html/Lottery.html"/>
              </a:rPr>
              <a:t>Lottery</a:t>
            </a:r>
          </a:p>
        </p:txBody>
      </p:sp>
    </p:spTree>
    <p:extLst>
      <p:ext uri="{BB962C8B-B14F-4D97-AF65-F5344CB8AC3E}">
        <p14:creationId xmlns:p14="http://schemas.microsoft.com/office/powerpoint/2010/main" val="2526269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63FD0-79D5-45AD-8C91-B982718C539A}"/>
              </a:ext>
            </a:extLst>
          </p:cNvPr>
          <p:cNvSpPr>
            <a:spLocks noGrp="1"/>
          </p:cNvSpPr>
          <p:nvPr>
            <p:ph type="title"/>
          </p:nvPr>
        </p:nvSpPr>
        <p:spPr/>
        <p:txBody>
          <a:bodyPr/>
          <a:lstStyle/>
          <a:p>
            <a:r>
              <a:rPr lang="en-IN" dirty="0"/>
              <a:t>Objectives </a:t>
            </a:r>
            <a:r>
              <a:rPr lang="en-IN" sz="2000" b="0" dirty="0"/>
              <a:t>(2 of 2)</a:t>
            </a:r>
            <a:endParaRPr lang="en-IN" b="0" dirty="0"/>
          </a:p>
        </p:txBody>
      </p:sp>
      <p:sp>
        <p:nvSpPr>
          <p:cNvPr id="3" name="Content Placeholder 2">
            <a:extLst>
              <a:ext uri="{FF2B5EF4-FFF2-40B4-BE49-F238E27FC236}">
                <a16:creationId xmlns:a16="http://schemas.microsoft.com/office/drawing/2014/main" id="{4C71A423-E640-44EB-8260-1919DC0CB4CA}"/>
              </a:ext>
            </a:extLst>
          </p:cNvPr>
          <p:cNvSpPr>
            <a:spLocks noGrp="1"/>
          </p:cNvSpPr>
          <p:nvPr>
            <p:ph sz="quarter" idx="13"/>
          </p:nvPr>
        </p:nvSpPr>
        <p:spPr>
          <a:xfrm>
            <a:off x="457200" y="1554920"/>
            <a:ext cx="8519160" cy="4663335"/>
          </a:xfrm>
        </p:spPr>
        <p:txBody>
          <a:bodyPr/>
          <a:lstStyle/>
          <a:p>
            <a:pPr marL="432" indent="0">
              <a:spcBef>
                <a:spcPts val="600"/>
              </a:spcBef>
              <a:buNone/>
            </a:pPr>
            <a:r>
              <a:rPr lang="en-IN" sz="2200" b="1" dirty="0">
                <a:solidFill>
                  <a:srgbClr val="007FA3"/>
                </a:solidFill>
              </a:rPr>
              <a:t>3.7</a:t>
            </a:r>
            <a:r>
              <a:rPr lang="en-IN" sz="2200" dirty="0"/>
              <a:t> To program using selection statements for a variety of examples (</a:t>
            </a:r>
            <a:r>
              <a:rPr lang="en-IN" sz="2200" b="1" dirty="0"/>
              <a:t>SubtractionQuiz</a:t>
            </a:r>
            <a:r>
              <a:rPr lang="en-IN" sz="2200" dirty="0"/>
              <a:t>, </a:t>
            </a:r>
            <a:r>
              <a:rPr lang="en-IN" sz="2200" b="1" dirty="0"/>
              <a:t>B</a:t>
            </a:r>
            <a:r>
              <a:rPr lang="en-IN" sz="100" b="1" dirty="0"/>
              <a:t> </a:t>
            </a:r>
            <a:r>
              <a:rPr lang="en-IN" sz="2200" b="1" dirty="0"/>
              <a:t>M</a:t>
            </a:r>
            <a:r>
              <a:rPr lang="en-IN" sz="100" b="1" dirty="0"/>
              <a:t> </a:t>
            </a:r>
            <a:r>
              <a:rPr lang="en-IN" sz="2200" b="1" dirty="0"/>
              <a:t>I</a:t>
            </a:r>
            <a:r>
              <a:rPr lang="en-IN" sz="2200" dirty="0"/>
              <a:t>, </a:t>
            </a:r>
            <a:r>
              <a:rPr lang="en-IN" sz="2200" b="1" dirty="0" err="1"/>
              <a:t>ComputeTax</a:t>
            </a:r>
            <a:r>
              <a:rPr lang="en-IN" sz="2200" dirty="0"/>
              <a:t>) (§§3.7–3.9).</a:t>
            </a:r>
          </a:p>
          <a:p>
            <a:pPr marL="432" indent="0">
              <a:spcBef>
                <a:spcPts val="600"/>
              </a:spcBef>
              <a:buNone/>
            </a:pPr>
            <a:r>
              <a:rPr lang="en-IN" sz="2200" b="1" dirty="0">
                <a:solidFill>
                  <a:srgbClr val="007FA3"/>
                </a:solidFill>
              </a:rPr>
              <a:t>3.8</a:t>
            </a:r>
            <a:r>
              <a:rPr lang="en-IN" sz="2200" dirty="0"/>
              <a:t> To combine conditions using logical operators (</a:t>
            </a:r>
            <a:r>
              <a:rPr lang="en-IN" sz="2200" b="1" dirty="0"/>
              <a:t>&amp;&amp;</a:t>
            </a:r>
            <a:r>
              <a:rPr lang="en-IN" sz="2200" dirty="0"/>
              <a:t>, </a:t>
            </a:r>
            <a:r>
              <a:rPr lang="en-IN" sz="2200" b="1" dirty="0"/>
              <a:t>||</a:t>
            </a:r>
            <a:r>
              <a:rPr lang="en-IN" sz="2200" dirty="0"/>
              <a:t>, and </a:t>
            </a:r>
            <a:r>
              <a:rPr lang="en-IN" sz="2200" b="1" dirty="0"/>
              <a:t>!</a:t>
            </a:r>
            <a:r>
              <a:rPr lang="en-IN" sz="2200" dirty="0"/>
              <a:t>) (§3.10).</a:t>
            </a:r>
          </a:p>
          <a:p>
            <a:pPr marL="432" indent="0">
              <a:spcBef>
                <a:spcPts val="600"/>
              </a:spcBef>
              <a:buNone/>
            </a:pPr>
            <a:r>
              <a:rPr lang="en-IN" sz="2200" b="1" dirty="0">
                <a:solidFill>
                  <a:srgbClr val="007FA3"/>
                </a:solidFill>
              </a:rPr>
              <a:t>3.9</a:t>
            </a:r>
            <a:r>
              <a:rPr lang="en-IN" sz="2200" dirty="0"/>
              <a:t> To program using selection statements with combined conditions (</a:t>
            </a:r>
            <a:r>
              <a:rPr lang="en-IN" sz="2200" b="1" dirty="0"/>
              <a:t>LeapYear</a:t>
            </a:r>
            <a:r>
              <a:rPr lang="en-IN" sz="2200" dirty="0"/>
              <a:t>, </a:t>
            </a:r>
            <a:r>
              <a:rPr lang="en-IN" sz="2200" b="1" dirty="0"/>
              <a:t>Lottery</a:t>
            </a:r>
            <a:r>
              <a:rPr lang="en-IN" sz="2200" dirty="0"/>
              <a:t>) (§§3.11–3.12).</a:t>
            </a:r>
          </a:p>
          <a:p>
            <a:pPr marL="432" indent="0">
              <a:spcBef>
                <a:spcPts val="600"/>
              </a:spcBef>
              <a:buNone/>
            </a:pPr>
            <a:r>
              <a:rPr lang="en-IN" sz="2200" b="1" dirty="0">
                <a:solidFill>
                  <a:srgbClr val="007FA3"/>
                </a:solidFill>
              </a:rPr>
              <a:t>3.10</a:t>
            </a:r>
            <a:r>
              <a:rPr lang="en-IN" sz="2200" dirty="0"/>
              <a:t> To implement selection control using </a:t>
            </a:r>
            <a:r>
              <a:rPr lang="en-IN" sz="2200" b="1" dirty="0"/>
              <a:t>switch</a:t>
            </a:r>
            <a:r>
              <a:rPr lang="en-IN" sz="2200" dirty="0"/>
              <a:t> statements (§3.13).</a:t>
            </a:r>
          </a:p>
          <a:p>
            <a:pPr marL="432" indent="0">
              <a:spcBef>
                <a:spcPts val="600"/>
              </a:spcBef>
              <a:buNone/>
            </a:pPr>
            <a:r>
              <a:rPr lang="en-IN" sz="2200" b="1" dirty="0">
                <a:solidFill>
                  <a:srgbClr val="007FA3"/>
                </a:solidFill>
              </a:rPr>
              <a:t>3.11</a:t>
            </a:r>
            <a:r>
              <a:rPr lang="en-IN" sz="2200" dirty="0"/>
              <a:t> To write expressions using the conditional expression (§3.14).</a:t>
            </a:r>
          </a:p>
          <a:p>
            <a:pPr marL="432" indent="0">
              <a:spcBef>
                <a:spcPts val="600"/>
              </a:spcBef>
              <a:buNone/>
            </a:pPr>
            <a:r>
              <a:rPr lang="en-IN" sz="2200" b="1" dirty="0">
                <a:solidFill>
                  <a:srgbClr val="007FA3"/>
                </a:solidFill>
              </a:rPr>
              <a:t>3.12</a:t>
            </a:r>
            <a:r>
              <a:rPr lang="en-IN" sz="2200" dirty="0"/>
              <a:t> To examine the rules governing operator precedence and associativity (§3.15).</a:t>
            </a:r>
          </a:p>
          <a:p>
            <a:pPr marL="432" indent="0">
              <a:spcBef>
                <a:spcPts val="600"/>
              </a:spcBef>
              <a:buNone/>
            </a:pPr>
            <a:r>
              <a:rPr lang="en-IN" sz="2200" b="1" dirty="0">
                <a:solidFill>
                  <a:srgbClr val="007FA3"/>
                </a:solidFill>
              </a:rPr>
              <a:t>3.13</a:t>
            </a:r>
            <a:r>
              <a:rPr lang="en-IN" sz="2200" dirty="0"/>
              <a:t> To apply common techniques to debug errors (§3.16).</a:t>
            </a:r>
          </a:p>
        </p:txBody>
      </p:sp>
    </p:spTree>
    <p:extLst>
      <p:ext uri="{BB962C8B-B14F-4D97-AF65-F5344CB8AC3E}">
        <p14:creationId xmlns:p14="http://schemas.microsoft.com/office/powerpoint/2010/main" val="19009831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A0517-CD59-49F4-9A19-3D14920CDED0}"/>
              </a:ext>
            </a:extLst>
          </p:cNvPr>
          <p:cNvSpPr>
            <a:spLocks noGrp="1"/>
          </p:cNvSpPr>
          <p:nvPr>
            <p:ph type="title"/>
          </p:nvPr>
        </p:nvSpPr>
        <p:spPr/>
        <p:txBody>
          <a:bodyPr/>
          <a:lstStyle/>
          <a:p>
            <a:r>
              <a:rPr lang="en-IN" dirty="0">
                <a:latin typeface="Courier New" panose="02070309020205020404" pitchFamily="49" charset="0"/>
                <a:cs typeface="Courier New" panose="02070309020205020404" pitchFamily="49" charset="0"/>
              </a:rPr>
              <a:t>switch</a:t>
            </a:r>
            <a:r>
              <a:rPr lang="en-IN" dirty="0"/>
              <a:t> Statements</a:t>
            </a:r>
          </a:p>
        </p:txBody>
      </p:sp>
      <p:sp>
        <p:nvSpPr>
          <p:cNvPr id="3" name="Content Placeholder 2">
            <a:extLst>
              <a:ext uri="{FF2B5EF4-FFF2-40B4-BE49-F238E27FC236}">
                <a16:creationId xmlns:a16="http://schemas.microsoft.com/office/drawing/2014/main" id="{CC04A575-9324-4FF5-8049-662836CD46CF}"/>
              </a:ext>
            </a:extLst>
          </p:cNvPr>
          <p:cNvSpPr>
            <a:spLocks noGrp="1"/>
          </p:cNvSpPr>
          <p:nvPr>
            <p:ph sz="quarter" idx="13"/>
          </p:nvPr>
        </p:nvSpPr>
        <p:spPr/>
        <p:txBody>
          <a:bodyPr/>
          <a:lstStyle/>
          <a:p>
            <a:pPr marL="432" indent="0">
              <a:spcBef>
                <a:spcPts val="600"/>
              </a:spcBef>
              <a:buNone/>
            </a:pPr>
            <a:r>
              <a:rPr lang="en-IN" sz="1800" b="1" dirty="0">
                <a:latin typeface="Courier New" panose="02070309020205020404" pitchFamily="49" charset="0"/>
                <a:cs typeface="Courier New" panose="02070309020205020404" pitchFamily="49" charset="0"/>
              </a:rPr>
              <a:t>switch (status) {</a:t>
            </a:r>
          </a:p>
          <a:p>
            <a:pPr marL="360000" indent="0">
              <a:spcBef>
                <a:spcPts val="600"/>
              </a:spcBef>
              <a:buNone/>
            </a:pPr>
            <a:r>
              <a:rPr lang="en-IN" sz="1800" b="1" dirty="0">
                <a:latin typeface="Courier New" panose="02070309020205020404" pitchFamily="49" charset="0"/>
                <a:cs typeface="Courier New" panose="02070309020205020404" pitchFamily="49" charset="0"/>
              </a:rPr>
              <a:t>case 0: compute taxes for single filers;</a:t>
            </a:r>
          </a:p>
          <a:p>
            <a:pPr marL="1800000" indent="0">
              <a:spcBef>
                <a:spcPts val="600"/>
              </a:spcBef>
              <a:buNone/>
            </a:pPr>
            <a:r>
              <a:rPr lang="en-IN" sz="1800" b="1" dirty="0">
                <a:latin typeface="Courier New" panose="02070309020205020404" pitchFamily="49" charset="0"/>
                <a:cs typeface="Courier New" panose="02070309020205020404" pitchFamily="49" charset="0"/>
              </a:rPr>
              <a:t>break;</a:t>
            </a:r>
          </a:p>
          <a:p>
            <a:pPr marL="360000" indent="0">
              <a:spcBef>
                <a:spcPts val="600"/>
              </a:spcBef>
              <a:buNone/>
            </a:pPr>
            <a:r>
              <a:rPr lang="en-IN" sz="1800" b="1" dirty="0">
                <a:latin typeface="Courier New" panose="02070309020205020404" pitchFamily="49" charset="0"/>
                <a:cs typeface="Courier New" panose="02070309020205020404" pitchFamily="49" charset="0"/>
              </a:rPr>
              <a:t>case 1: compute taxes for married file jointly;</a:t>
            </a:r>
          </a:p>
          <a:p>
            <a:pPr marL="1800000" indent="0">
              <a:spcBef>
                <a:spcPts val="600"/>
              </a:spcBef>
              <a:buNone/>
            </a:pPr>
            <a:r>
              <a:rPr lang="en-IN" sz="1800" b="1" dirty="0">
                <a:latin typeface="Courier New" panose="02070309020205020404" pitchFamily="49" charset="0"/>
                <a:cs typeface="Courier New" panose="02070309020205020404" pitchFamily="49" charset="0"/>
              </a:rPr>
              <a:t>break;</a:t>
            </a:r>
          </a:p>
          <a:p>
            <a:pPr marL="360000" indent="0">
              <a:spcBef>
                <a:spcPts val="600"/>
              </a:spcBef>
              <a:buNone/>
            </a:pPr>
            <a:r>
              <a:rPr lang="en-IN" sz="1800" b="1" dirty="0">
                <a:latin typeface="Courier New" panose="02070309020205020404" pitchFamily="49" charset="0"/>
                <a:cs typeface="Courier New" panose="02070309020205020404" pitchFamily="49" charset="0"/>
              </a:rPr>
              <a:t>case 2: compute taxes for married file separately;</a:t>
            </a:r>
          </a:p>
          <a:p>
            <a:pPr marL="1800000" indent="0">
              <a:spcBef>
                <a:spcPts val="600"/>
              </a:spcBef>
              <a:buNone/>
            </a:pPr>
            <a:r>
              <a:rPr lang="en-IN" sz="1800" b="1" dirty="0">
                <a:latin typeface="Courier New" panose="02070309020205020404" pitchFamily="49" charset="0"/>
                <a:cs typeface="Courier New" panose="02070309020205020404" pitchFamily="49" charset="0"/>
              </a:rPr>
              <a:t>break;</a:t>
            </a:r>
          </a:p>
          <a:p>
            <a:pPr marL="360000" indent="0">
              <a:spcBef>
                <a:spcPts val="600"/>
              </a:spcBef>
              <a:buNone/>
            </a:pPr>
            <a:r>
              <a:rPr lang="en-IN" sz="1800" b="1" dirty="0">
                <a:latin typeface="Courier New" panose="02070309020205020404" pitchFamily="49" charset="0"/>
                <a:cs typeface="Courier New" panose="02070309020205020404" pitchFamily="49" charset="0"/>
              </a:rPr>
              <a:t>case 3: compute taxes for head of household;</a:t>
            </a:r>
          </a:p>
          <a:p>
            <a:pPr marL="1800000" indent="0">
              <a:spcBef>
                <a:spcPts val="600"/>
              </a:spcBef>
              <a:buNone/>
            </a:pPr>
            <a:r>
              <a:rPr lang="en-IN" sz="1800" b="1" dirty="0">
                <a:latin typeface="Courier New" panose="02070309020205020404" pitchFamily="49" charset="0"/>
                <a:cs typeface="Courier New" panose="02070309020205020404" pitchFamily="49" charset="0"/>
              </a:rPr>
              <a:t>break;</a:t>
            </a:r>
          </a:p>
          <a:p>
            <a:pPr marL="360000" indent="0">
              <a:spcBef>
                <a:spcPts val="600"/>
              </a:spcBef>
              <a:buNone/>
            </a:pPr>
            <a:r>
              <a:rPr lang="en-IN" sz="1800" b="1" dirty="0">
                <a:latin typeface="Courier New" panose="02070309020205020404" pitchFamily="49" charset="0"/>
                <a:cs typeface="Courier New" panose="02070309020205020404" pitchFamily="49" charset="0"/>
              </a:rPr>
              <a:t>default: </a:t>
            </a:r>
            <a:r>
              <a:rPr lang="en-IN" sz="1800" b="1" dirty="0" err="1">
                <a:latin typeface="Courier New" panose="02070309020205020404" pitchFamily="49" charset="0"/>
                <a:cs typeface="Courier New" panose="02070309020205020404" pitchFamily="49" charset="0"/>
              </a:rPr>
              <a:t>System.out.println</a:t>
            </a:r>
            <a:r>
              <a:rPr lang="en-IN" sz="1800" b="1" dirty="0">
                <a:latin typeface="Courier New" panose="02070309020205020404" pitchFamily="49" charset="0"/>
                <a:cs typeface="Courier New" panose="02070309020205020404" pitchFamily="49" charset="0"/>
              </a:rPr>
              <a:t>("Errors: invalid status");</a:t>
            </a:r>
          </a:p>
          <a:p>
            <a:pPr marL="1800000" indent="0">
              <a:spcBef>
                <a:spcPts val="600"/>
              </a:spcBef>
              <a:buNone/>
            </a:pPr>
            <a:r>
              <a:rPr lang="en-IN" sz="1800" b="1" dirty="0" err="1">
                <a:latin typeface="Courier New" panose="02070309020205020404" pitchFamily="49" charset="0"/>
                <a:cs typeface="Courier New" panose="02070309020205020404" pitchFamily="49" charset="0"/>
              </a:rPr>
              <a:t>System.exit</a:t>
            </a:r>
            <a:r>
              <a:rPr lang="en-IN" sz="1800" b="1" dirty="0">
                <a:latin typeface="Courier New" panose="02070309020205020404" pitchFamily="49" charset="0"/>
                <a:cs typeface="Courier New" panose="02070309020205020404" pitchFamily="49" charset="0"/>
              </a:rPr>
              <a:t>(1);</a:t>
            </a:r>
          </a:p>
          <a:p>
            <a:pPr marL="432" indent="0">
              <a:spcBef>
                <a:spcPts val="600"/>
              </a:spcBef>
              <a:buNone/>
            </a:pPr>
            <a:r>
              <a:rPr lang="en-IN" sz="1800" b="1"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2265689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2DEC3-DC42-477A-9276-5D27E9E4F668}"/>
              </a:ext>
            </a:extLst>
          </p:cNvPr>
          <p:cNvSpPr>
            <a:spLocks noGrp="1"/>
          </p:cNvSpPr>
          <p:nvPr>
            <p:ph type="title"/>
          </p:nvPr>
        </p:nvSpPr>
        <p:spPr/>
        <p:txBody>
          <a:bodyPr/>
          <a:lstStyle/>
          <a:p>
            <a:r>
              <a:rPr lang="en-IN" dirty="0">
                <a:latin typeface="Courier New" panose="02070309020205020404" pitchFamily="49" charset="0"/>
                <a:cs typeface="Courier New" panose="02070309020205020404" pitchFamily="49" charset="0"/>
              </a:rPr>
              <a:t>switch</a:t>
            </a:r>
            <a:r>
              <a:rPr lang="en-IN" dirty="0"/>
              <a:t> Statement Flow Chart</a:t>
            </a:r>
          </a:p>
        </p:txBody>
      </p:sp>
      <p:pic>
        <p:nvPicPr>
          <p:cNvPr id="4" name="Content Placeholder 3" descr="A flow chart shows Switch statement. For long description in Notes pane, press F6.">
            <a:extLst>
              <a:ext uri="{FF2B5EF4-FFF2-40B4-BE49-F238E27FC236}">
                <a16:creationId xmlns:a16="http://schemas.microsoft.com/office/drawing/2014/main" id="{3EDA1407-13B8-485C-90D3-8753A0111537}"/>
              </a:ext>
            </a:extLst>
          </p:cNvPr>
          <p:cNvPicPr>
            <a:picLocks noGrp="1" noChangeAspect="1"/>
          </p:cNvPicPr>
          <p:nvPr>
            <p:ph sz="quarter" idx="13"/>
          </p:nvPr>
        </p:nvPicPr>
        <p:blipFill>
          <a:blip r:embed="rId3"/>
          <a:stretch>
            <a:fillRect/>
          </a:stretch>
        </p:blipFill>
        <p:spPr>
          <a:xfrm>
            <a:off x="1051572" y="1554163"/>
            <a:ext cx="7044030" cy="4664075"/>
          </a:xfrm>
          <a:prstGeom prst="rect">
            <a:avLst/>
          </a:prstGeom>
        </p:spPr>
      </p:pic>
    </p:spTree>
    <p:extLst>
      <p:ext uri="{BB962C8B-B14F-4D97-AF65-F5344CB8AC3E}">
        <p14:creationId xmlns:p14="http://schemas.microsoft.com/office/powerpoint/2010/main" val="11079355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69511-6042-458A-A9E6-CED0D7697D40}"/>
              </a:ext>
            </a:extLst>
          </p:cNvPr>
          <p:cNvSpPr>
            <a:spLocks noGrp="1"/>
          </p:cNvSpPr>
          <p:nvPr>
            <p:ph type="title"/>
          </p:nvPr>
        </p:nvSpPr>
        <p:spPr/>
        <p:txBody>
          <a:bodyPr/>
          <a:lstStyle/>
          <a:p>
            <a:r>
              <a:rPr lang="en-IN" dirty="0">
                <a:latin typeface="Courier New" panose="02070309020205020404" pitchFamily="49" charset="0"/>
                <a:cs typeface="Courier New" panose="02070309020205020404" pitchFamily="49" charset="0"/>
              </a:rPr>
              <a:t>switch</a:t>
            </a:r>
            <a:r>
              <a:rPr lang="en-IN" dirty="0"/>
              <a:t> Statement Rules </a:t>
            </a:r>
            <a:r>
              <a:rPr lang="en-IN" sz="2000" b="0" dirty="0"/>
              <a:t>(1 of 2)</a:t>
            </a:r>
            <a:endParaRPr lang="en-IN" b="0" dirty="0"/>
          </a:p>
        </p:txBody>
      </p:sp>
      <p:pic>
        <p:nvPicPr>
          <p:cNvPr id="7" name="Content Placeholder 6" descr="The switch-expression must yield a value of char, byte, short, or int type and must always be enclosed in parentheses. For long description in Notes pane, press F6.">
            <a:extLst>
              <a:ext uri="{FF2B5EF4-FFF2-40B4-BE49-F238E27FC236}">
                <a16:creationId xmlns:a16="http://schemas.microsoft.com/office/drawing/2014/main" id="{57D65AAC-3A15-4EEC-83A2-BE2BD5E930C1}"/>
              </a:ext>
            </a:extLst>
          </p:cNvPr>
          <p:cNvPicPr>
            <a:picLocks noGrp="1" noChangeAspect="1"/>
          </p:cNvPicPr>
          <p:nvPr>
            <p:ph sz="quarter" idx="13"/>
          </p:nvPr>
        </p:nvPicPr>
        <p:blipFill rotWithShape="1">
          <a:blip r:embed="rId3"/>
          <a:srcRect b="6978"/>
          <a:stretch/>
        </p:blipFill>
        <p:spPr>
          <a:xfrm>
            <a:off x="1327723" y="1577252"/>
            <a:ext cx="6585999" cy="4295647"/>
          </a:xfrm>
        </p:spPr>
      </p:pic>
    </p:spTree>
    <p:extLst>
      <p:ext uri="{BB962C8B-B14F-4D97-AF65-F5344CB8AC3E}">
        <p14:creationId xmlns:p14="http://schemas.microsoft.com/office/powerpoint/2010/main" val="780749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3B1E1-15A5-49F3-B386-01AF4DB5B52F}"/>
              </a:ext>
            </a:extLst>
          </p:cNvPr>
          <p:cNvSpPr>
            <a:spLocks noGrp="1"/>
          </p:cNvSpPr>
          <p:nvPr>
            <p:ph type="title"/>
          </p:nvPr>
        </p:nvSpPr>
        <p:spPr/>
        <p:txBody>
          <a:bodyPr/>
          <a:lstStyle/>
          <a:p>
            <a:r>
              <a:rPr lang="en-IN" dirty="0">
                <a:latin typeface="Courier New" panose="02070309020205020404" pitchFamily="49" charset="0"/>
                <a:cs typeface="Courier New" panose="02070309020205020404" pitchFamily="49" charset="0"/>
              </a:rPr>
              <a:t>switch</a:t>
            </a:r>
            <a:r>
              <a:rPr lang="en-IN" dirty="0"/>
              <a:t> Statement Rules </a:t>
            </a:r>
            <a:r>
              <a:rPr lang="en-IN" sz="2000" b="0" dirty="0"/>
              <a:t>(2 of 2)</a:t>
            </a:r>
            <a:endParaRPr lang="en-IN" b="0" dirty="0"/>
          </a:p>
        </p:txBody>
      </p:sp>
      <p:pic>
        <p:nvPicPr>
          <p:cNvPr id="4" name="Content Placeholder 3" descr="A case of switch statement rules. For long description in Notes pane, press F6.">
            <a:extLst>
              <a:ext uri="{FF2B5EF4-FFF2-40B4-BE49-F238E27FC236}">
                <a16:creationId xmlns:a16="http://schemas.microsoft.com/office/drawing/2014/main" id="{C1B21B3E-8D24-47BA-B00E-CFA3049CF15A}"/>
              </a:ext>
            </a:extLst>
          </p:cNvPr>
          <p:cNvPicPr>
            <a:picLocks noGrp="1" noChangeAspect="1"/>
          </p:cNvPicPr>
          <p:nvPr>
            <p:ph sz="quarter" idx="13"/>
          </p:nvPr>
        </p:nvPicPr>
        <p:blipFill>
          <a:blip r:embed="rId3"/>
          <a:stretch>
            <a:fillRect/>
          </a:stretch>
        </p:blipFill>
        <p:spPr>
          <a:xfrm>
            <a:off x="729242" y="1554163"/>
            <a:ext cx="7688690" cy="4664075"/>
          </a:xfrm>
          <a:prstGeom prst="rect">
            <a:avLst/>
          </a:prstGeom>
        </p:spPr>
      </p:pic>
    </p:spTree>
    <p:extLst>
      <p:ext uri="{BB962C8B-B14F-4D97-AF65-F5344CB8AC3E}">
        <p14:creationId xmlns:p14="http://schemas.microsoft.com/office/powerpoint/2010/main" val="37759982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C30B8-86E4-4A15-9BF1-775A3FEA7B6F}"/>
              </a:ext>
            </a:extLst>
          </p:cNvPr>
          <p:cNvSpPr>
            <a:spLocks noGrp="1"/>
          </p:cNvSpPr>
          <p:nvPr>
            <p:ph type="title"/>
          </p:nvPr>
        </p:nvSpPr>
        <p:spPr/>
        <p:txBody>
          <a:bodyPr/>
          <a:lstStyle/>
          <a:p>
            <a:r>
              <a:rPr lang="en-IN" dirty="0"/>
              <a:t>Trace switch Statement </a:t>
            </a:r>
            <a:r>
              <a:rPr lang="en-IN" sz="2000" b="0" dirty="0"/>
              <a:t>(1 of 7)</a:t>
            </a:r>
            <a:endParaRPr lang="en-IN" b="0" dirty="0"/>
          </a:p>
        </p:txBody>
      </p:sp>
      <p:pic>
        <p:nvPicPr>
          <p:cNvPr id="7" name="Content Placeholder 6" descr="An arrow labeled, Suppose day is 2, points to day in Switch day.">
            <a:extLst>
              <a:ext uri="{FF2B5EF4-FFF2-40B4-BE49-F238E27FC236}">
                <a16:creationId xmlns:a16="http://schemas.microsoft.com/office/drawing/2014/main" id="{5AB27776-DF31-4802-B11B-274D03D5CE56}"/>
              </a:ext>
            </a:extLst>
          </p:cNvPr>
          <p:cNvPicPr>
            <a:picLocks noGrp="1" noChangeAspect="1"/>
          </p:cNvPicPr>
          <p:nvPr>
            <p:ph sz="quarter" idx="13"/>
          </p:nvPr>
        </p:nvPicPr>
        <p:blipFill>
          <a:blip r:embed="rId2"/>
          <a:stretch>
            <a:fillRect/>
          </a:stretch>
        </p:blipFill>
        <p:spPr>
          <a:xfrm>
            <a:off x="461756" y="1603214"/>
            <a:ext cx="8223662" cy="4565973"/>
          </a:xfrm>
        </p:spPr>
      </p:pic>
    </p:spTree>
    <p:extLst>
      <p:ext uri="{BB962C8B-B14F-4D97-AF65-F5344CB8AC3E}">
        <p14:creationId xmlns:p14="http://schemas.microsoft.com/office/powerpoint/2010/main" val="28655860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C30B8-86E4-4A15-9BF1-775A3FEA7B6F}"/>
              </a:ext>
            </a:extLst>
          </p:cNvPr>
          <p:cNvSpPr>
            <a:spLocks noGrp="1"/>
          </p:cNvSpPr>
          <p:nvPr>
            <p:ph type="title"/>
          </p:nvPr>
        </p:nvSpPr>
        <p:spPr/>
        <p:txBody>
          <a:bodyPr/>
          <a:lstStyle/>
          <a:p>
            <a:r>
              <a:rPr lang="en-IN" dirty="0"/>
              <a:t>Trace switch Statement </a:t>
            </a:r>
            <a:r>
              <a:rPr lang="en-IN" sz="2000" b="0" dirty="0"/>
              <a:t>(2 of 7)</a:t>
            </a:r>
            <a:endParaRPr lang="en-IN" b="0" dirty="0"/>
          </a:p>
        </p:txBody>
      </p:sp>
      <p:pic>
        <p:nvPicPr>
          <p:cNvPr id="5" name="Content Placeholder 4" descr="An arrow labeled, Match case 2, points to case 2.">
            <a:extLst>
              <a:ext uri="{FF2B5EF4-FFF2-40B4-BE49-F238E27FC236}">
                <a16:creationId xmlns:a16="http://schemas.microsoft.com/office/drawing/2014/main" id="{C15F6765-13E0-4931-8C9B-A664B0EEED94}"/>
              </a:ext>
            </a:extLst>
          </p:cNvPr>
          <p:cNvPicPr>
            <a:picLocks noGrp="1" noChangeAspect="1"/>
          </p:cNvPicPr>
          <p:nvPr>
            <p:ph sz="quarter" idx="13"/>
          </p:nvPr>
        </p:nvPicPr>
        <p:blipFill>
          <a:blip r:embed="rId2"/>
          <a:stretch>
            <a:fillRect/>
          </a:stretch>
        </p:blipFill>
        <p:spPr>
          <a:xfrm>
            <a:off x="457200" y="1603640"/>
            <a:ext cx="8232775" cy="4565121"/>
          </a:xfrm>
          <a:prstGeom prst="rect">
            <a:avLst/>
          </a:prstGeom>
        </p:spPr>
      </p:pic>
    </p:spTree>
    <p:extLst>
      <p:ext uri="{BB962C8B-B14F-4D97-AF65-F5344CB8AC3E}">
        <p14:creationId xmlns:p14="http://schemas.microsoft.com/office/powerpoint/2010/main" val="16223637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C30B8-86E4-4A15-9BF1-775A3FEA7B6F}"/>
              </a:ext>
            </a:extLst>
          </p:cNvPr>
          <p:cNvSpPr>
            <a:spLocks noGrp="1"/>
          </p:cNvSpPr>
          <p:nvPr>
            <p:ph type="title"/>
          </p:nvPr>
        </p:nvSpPr>
        <p:spPr/>
        <p:txBody>
          <a:bodyPr/>
          <a:lstStyle/>
          <a:p>
            <a:r>
              <a:rPr lang="en-IN" dirty="0"/>
              <a:t>Trace switch Statement </a:t>
            </a:r>
            <a:r>
              <a:rPr lang="en-IN" sz="2000" b="0" dirty="0"/>
              <a:t>(3 of 7)</a:t>
            </a:r>
            <a:endParaRPr lang="en-IN" b="0" dirty="0"/>
          </a:p>
        </p:txBody>
      </p:sp>
      <p:pic>
        <p:nvPicPr>
          <p:cNvPr id="6" name="Content Placeholder 5" descr="An arrow labeled, Fall through case 3, points to case 3.">
            <a:extLst>
              <a:ext uri="{FF2B5EF4-FFF2-40B4-BE49-F238E27FC236}">
                <a16:creationId xmlns:a16="http://schemas.microsoft.com/office/drawing/2014/main" id="{D3600F87-CCC1-41FD-8605-E63F4B233DE2}"/>
              </a:ext>
            </a:extLst>
          </p:cNvPr>
          <p:cNvPicPr>
            <a:picLocks noGrp="1" noChangeAspect="1"/>
          </p:cNvPicPr>
          <p:nvPr>
            <p:ph sz="quarter" idx="13"/>
          </p:nvPr>
        </p:nvPicPr>
        <p:blipFill>
          <a:blip r:embed="rId2"/>
          <a:stretch>
            <a:fillRect/>
          </a:stretch>
        </p:blipFill>
        <p:spPr>
          <a:xfrm>
            <a:off x="457200" y="1603640"/>
            <a:ext cx="8232775" cy="4565121"/>
          </a:xfrm>
          <a:prstGeom prst="rect">
            <a:avLst/>
          </a:prstGeom>
        </p:spPr>
      </p:pic>
    </p:spTree>
    <p:extLst>
      <p:ext uri="{BB962C8B-B14F-4D97-AF65-F5344CB8AC3E}">
        <p14:creationId xmlns:p14="http://schemas.microsoft.com/office/powerpoint/2010/main" val="37173294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C30B8-86E4-4A15-9BF1-775A3FEA7B6F}"/>
              </a:ext>
            </a:extLst>
          </p:cNvPr>
          <p:cNvSpPr>
            <a:spLocks noGrp="1"/>
          </p:cNvSpPr>
          <p:nvPr>
            <p:ph type="title"/>
          </p:nvPr>
        </p:nvSpPr>
        <p:spPr/>
        <p:txBody>
          <a:bodyPr/>
          <a:lstStyle/>
          <a:p>
            <a:r>
              <a:rPr lang="en-IN" dirty="0"/>
              <a:t>Trace switch Statement </a:t>
            </a:r>
            <a:r>
              <a:rPr lang="en-IN" sz="2000" b="0" dirty="0"/>
              <a:t>(4 of 7)</a:t>
            </a:r>
            <a:endParaRPr lang="en-IN" b="0" dirty="0"/>
          </a:p>
        </p:txBody>
      </p:sp>
      <p:pic>
        <p:nvPicPr>
          <p:cNvPr id="5" name="Content Placeholder 4" descr="An arrow labeled, Fall through case 4, points to case 4.">
            <a:extLst>
              <a:ext uri="{FF2B5EF4-FFF2-40B4-BE49-F238E27FC236}">
                <a16:creationId xmlns:a16="http://schemas.microsoft.com/office/drawing/2014/main" id="{2CD7CB27-30E2-453A-8D29-F01A607109F6}"/>
              </a:ext>
            </a:extLst>
          </p:cNvPr>
          <p:cNvPicPr>
            <a:picLocks noGrp="1" noChangeAspect="1"/>
          </p:cNvPicPr>
          <p:nvPr>
            <p:ph sz="quarter" idx="13"/>
          </p:nvPr>
        </p:nvPicPr>
        <p:blipFill>
          <a:blip r:embed="rId2"/>
          <a:stretch>
            <a:fillRect/>
          </a:stretch>
        </p:blipFill>
        <p:spPr>
          <a:xfrm>
            <a:off x="457200" y="1613800"/>
            <a:ext cx="8232775" cy="4565121"/>
          </a:xfrm>
          <a:prstGeom prst="rect">
            <a:avLst/>
          </a:prstGeom>
        </p:spPr>
      </p:pic>
    </p:spTree>
    <p:extLst>
      <p:ext uri="{BB962C8B-B14F-4D97-AF65-F5344CB8AC3E}">
        <p14:creationId xmlns:p14="http://schemas.microsoft.com/office/powerpoint/2010/main" val="28993591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C30B8-86E4-4A15-9BF1-775A3FEA7B6F}"/>
              </a:ext>
            </a:extLst>
          </p:cNvPr>
          <p:cNvSpPr>
            <a:spLocks noGrp="1"/>
          </p:cNvSpPr>
          <p:nvPr>
            <p:ph type="title"/>
          </p:nvPr>
        </p:nvSpPr>
        <p:spPr/>
        <p:txBody>
          <a:bodyPr/>
          <a:lstStyle/>
          <a:p>
            <a:r>
              <a:rPr lang="en-IN" dirty="0"/>
              <a:t>Trace switch Statement </a:t>
            </a:r>
            <a:r>
              <a:rPr lang="en-IN" sz="2000" b="0" dirty="0"/>
              <a:t>(5 of 7)</a:t>
            </a:r>
            <a:endParaRPr lang="en-IN" b="0" dirty="0"/>
          </a:p>
        </p:txBody>
      </p:sp>
      <p:pic>
        <p:nvPicPr>
          <p:cNvPr id="6" name="Content Placeholder 5" descr="An arrow labeled, Fall through case 5, points to case 5.">
            <a:extLst>
              <a:ext uri="{FF2B5EF4-FFF2-40B4-BE49-F238E27FC236}">
                <a16:creationId xmlns:a16="http://schemas.microsoft.com/office/drawing/2014/main" id="{C01E36BA-F01B-4464-B03E-6E300C89690B}"/>
              </a:ext>
            </a:extLst>
          </p:cNvPr>
          <p:cNvPicPr>
            <a:picLocks noGrp="1" noChangeAspect="1"/>
          </p:cNvPicPr>
          <p:nvPr>
            <p:ph sz="quarter" idx="13"/>
          </p:nvPr>
        </p:nvPicPr>
        <p:blipFill>
          <a:blip r:embed="rId2"/>
          <a:stretch>
            <a:fillRect/>
          </a:stretch>
        </p:blipFill>
        <p:spPr>
          <a:xfrm>
            <a:off x="457200" y="1603640"/>
            <a:ext cx="8232775" cy="4565121"/>
          </a:xfrm>
          <a:prstGeom prst="rect">
            <a:avLst/>
          </a:prstGeom>
        </p:spPr>
      </p:pic>
    </p:spTree>
    <p:extLst>
      <p:ext uri="{BB962C8B-B14F-4D97-AF65-F5344CB8AC3E}">
        <p14:creationId xmlns:p14="http://schemas.microsoft.com/office/powerpoint/2010/main" val="11443799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C30B8-86E4-4A15-9BF1-775A3FEA7B6F}"/>
              </a:ext>
            </a:extLst>
          </p:cNvPr>
          <p:cNvSpPr>
            <a:spLocks noGrp="1"/>
          </p:cNvSpPr>
          <p:nvPr>
            <p:ph type="title"/>
          </p:nvPr>
        </p:nvSpPr>
        <p:spPr/>
        <p:txBody>
          <a:bodyPr/>
          <a:lstStyle/>
          <a:p>
            <a:r>
              <a:rPr lang="en-IN" dirty="0"/>
              <a:t>Trace switch Statement </a:t>
            </a:r>
            <a:r>
              <a:rPr lang="en-IN" sz="2000" b="0" dirty="0"/>
              <a:t>(6 of 7)</a:t>
            </a:r>
            <a:endParaRPr lang="en-IN" b="0" dirty="0"/>
          </a:p>
        </p:txBody>
      </p:sp>
      <p:pic>
        <p:nvPicPr>
          <p:cNvPr id="6" name="Content Placeholder 5" descr="An arrow labeled, Encounter break, points to break, after case 5.">
            <a:extLst>
              <a:ext uri="{FF2B5EF4-FFF2-40B4-BE49-F238E27FC236}">
                <a16:creationId xmlns:a16="http://schemas.microsoft.com/office/drawing/2014/main" id="{C430DEB7-73D6-4065-89A3-CCB161F853F9}"/>
              </a:ext>
            </a:extLst>
          </p:cNvPr>
          <p:cNvPicPr>
            <a:picLocks noGrp="1" noChangeAspect="1"/>
          </p:cNvPicPr>
          <p:nvPr>
            <p:ph sz="quarter" idx="13"/>
          </p:nvPr>
        </p:nvPicPr>
        <p:blipFill>
          <a:blip r:embed="rId2"/>
          <a:stretch>
            <a:fillRect/>
          </a:stretch>
        </p:blipFill>
        <p:spPr>
          <a:xfrm>
            <a:off x="457200" y="1603640"/>
            <a:ext cx="8232775" cy="4565121"/>
          </a:xfrm>
          <a:prstGeom prst="rect">
            <a:avLst/>
          </a:prstGeom>
        </p:spPr>
      </p:pic>
    </p:spTree>
    <p:extLst>
      <p:ext uri="{BB962C8B-B14F-4D97-AF65-F5344CB8AC3E}">
        <p14:creationId xmlns:p14="http://schemas.microsoft.com/office/powerpoint/2010/main" val="200881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3CE61-402F-4ED1-A47B-77EFDE481D4F}"/>
              </a:ext>
            </a:extLst>
          </p:cNvPr>
          <p:cNvSpPr>
            <a:spLocks noGrp="1"/>
          </p:cNvSpPr>
          <p:nvPr>
            <p:ph type="title"/>
          </p:nvPr>
        </p:nvSpPr>
        <p:spPr/>
        <p:txBody>
          <a:bodyPr/>
          <a:lstStyle/>
          <a:p>
            <a:r>
              <a:rPr lang="en-IN" dirty="0"/>
              <a:t>The </a:t>
            </a:r>
            <a:r>
              <a:rPr lang="en-IN" dirty="0" err="1">
                <a:latin typeface="Courier New" panose="02070309020205020404" pitchFamily="49" charset="0"/>
                <a:cs typeface="Courier New" panose="02070309020205020404" pitchFamily="49" charset="0"/>
              </a:rPr>
              <a:t>boolean</a:t>
            </a:r>
            <a:r>
              <a:rPr lang="en-IN" dirty="0"/>
              <a:t> Type and Operators</a:t>
            </a:r>
          </a:p>
        </p:txBody>
      </p:sp>
      <p:sp>
        <p:nvSpPr>
          <p:cNvPr id="3" name="Content Placeholder 2">
            <a:extLst>
              <a:ext uri="{FF2B5EF4-FFF2-40B4-BE49-F238E27FC236}">
                <a16:creationId xmlns:a16="http://schemas.microsoft.com/office/drawing/2014/main" id="{28F9E142-F3DD-4006-95EE-9145998B1531}"/>
              </a:ext>
            </a:extLst>
          </p:cNvPr>
          <p:cNvSpPr>
            <a:spLocks noGrp="1"/>
          </p:cNvSpPr>
          <p:nvPr>
            <p:ph sz="quarter" idx="13"/>
          </p:nvPr>
        </p:nvSpPr>
        <p:spPr>
          <a:xfrm>
            <a:off x="457200" y="1556327"/>
            <a:ext cx="8305800" cy="2009833"/>
          </a:xfrm>
        </p:spPr>
        <p:txBody>
          <a:bodyPr/>
          <a:lstStyle/>
          <a:p>
            <a:pPr marL="432" indent="0">
              <a:buNone/>
            </a:pPr>
            <a:r>
              <a:rPr lang="en-IN" dirty="0"/>
              <a:t>Often in a program you need to compare two values, such as whether </a:t>
            </a:r>
            <a:r>
              <a:rPr lang="en-IN" dirty="0" err="1"/>
              <a:t>i</a:t>
            </a:r>
            <a:r>
              <a:rPr lang="en-IN" dirty="0"/>
              <a:t> is greater than j. Java provides six comparison operators (also known as relational operators) that can be used to compare two values. The result of the comparison is a Boolean value: true or false.</a:t>
            </a:r>
          </a:p>
        </p:txBody>
      </p:sp>
      <p:sp>
        <p:nvSpPr>
          <p:cNvPr id="4" name="Content Placeholder 3">
            <a:extLst>
              <a:ext uri="{FF2B5EF4-FFF2-40B4-BE49-F238E27FC236}">
                <a16:creationId xmlns:a16="http://schemas.microsoft.com/office/drawing/2014/main" id="{86EF57BA-9BFA-4B13-B1D6-DDD82DD06CD4}"/>
              </a:ext>
            </a:extLst>
          </p:cNvPr>
          <p:cNvSpPr>
            <a:spLocks noGrp="1"/>
          </p:cNvSpPr>
          <p:nvPr>
            <p:ph sz="quarter" idx="14"/>
          </p:nvPr>
        </p:nvSpPr>
        <p:spPr>
          <a:xfrm>
            <a:off x="457200" y="3766948"/>
            <a:ext cx="4275056" cy="908750"/>
          </a:xfrm>
        </p:spPr>
        <p:txBody>
          <a:bodyPr/>
          <a:lstStyle/>
          <a:p>
            <a:pPr marL="432" indent="0">
              <a:buNone/>
            </a:pPr>
            <a:r>
              <a:rPr lang="en-IN" b="1" dirty="0" err="1">
                <a:latin typeface="Courier New" panose="02070309020205020404" pitchFamily="49" charset="0"/>
                <a:cs typeface="Courier New" panose="02070309020205020404" pitchFamily="49" charset="0"/>
              </a:rPr>
              <a:t>boolean</a:t>
            </a:r>
            <a:r>
              <a:rPr lang="en-IN" b="1" dirty="0">
                <a:latin typeface="Courier New" panose="02070309020205020404" pitchFamily="49" charset="0"/>
                <a:cs typeface="Courier New" panose="02070309020205020404" pitchFamily="49" charset="0"/>
              </a:rPr>
              <a:t> b = (1 &gt; 2);</a:t>
            </a:r>
          </a:p>
        </p:txBody>
      </p:sp>
    </p:spTree>
    <p:extLst>
      <p:ext uri="{BB962C8B-B14F-4D97-AF65-F5344CB8AC3E}">
        <p14:creationId xmlns:p14="http://schemas.microsoft.com/office/powerpoint/2010/main" val="2687746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C30B8-86E4-4A15-9BF1-775A3FEA7B6F}"/>
              </a:ext>
            </a:extLst>
          </p:cNvPr>
          <p:cNvSpPr>
            <a:spLocks noGrp="1"/>
          </p:cNvSpPr>
          <p:nvPr>
            <p:ph type="title"/>
          </p:nvPr>
        </p:nvSpPr>
        <p:spPr/>
        <p:txBody>
          <a:bodyPr/>
          <a:lstStyle/>
          <a:p>
            <a:r>
              <a:rPr lang="en-IN" dirty="0"/>
              <a:t>Trace switch Statement </a:t>
            </a:r>
            <a:r>
              <a:rPr lang="en-IN" sz="2000" b="0" dirty="0"/>
              <a:t>(7 of 7)</a:t>
            </a:r>
            <a:endParaRPr lang="en-IN" b="0" dirty="0"/>
          </a:p>
        </p:txBody>
      </p:sp>
      <p:pic>
        <p:nvPicPr>
          <p:cNvPr id="9" name="Content Placeholder 8" descr="An arrow labeled, Exit the statement, points to the space after case 6.">
            <a:extLst>
              <a:ext uri="{FF2B5EF4-FFF2-40B4-BE49-F238E27FC236}">
                <a16:creationId xmlns:a16="http://schemas.microsoft.com/office/drawing/2014/main" id="{6D510198-A44A-436A-8563-BF99343EAACD}"/>
              </a:ext>
            </a:extLst>
          </p:cNvPr>
          <p:cNvPicPr>
            <a:picLocks noGrp="1" noChangeAspect="1"/>
          </p:cNvPicPr>
          <p:nvPr>
            <p:ph sz="quarter" idx="13"/>
          </p:nvPr>
        </p:nvPicPr>
        <p:blipFill>
          <a:blip r:embed="rId2"/>
          <a:stretch>
            <a:fillRect/>
          </a:stretch>
        </p:blipFill>
        <p:spPr>
          <a:xfrm>
            <a:off x="457200" y="1603640"/>
            <a:ext cx="8232775" cy="4565121"/>
          </a:xfrm>
          <a:prstGeom prst="rect">
            <a:avLst/>
          </a:prstGeom>
        </p:spPr>
      </p:pic>
    </p:spTree>
    <p:extLst>
      <p:ext uri="{BB962C8B-B14F-4D97-AF65-F5344CB8AC3E}">
        <p14:creationId xmlns:p14="http://schemas.microsoft.com/office/powerpoint/2010/main" val="2312425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86DF2-5224-467F-AB8B-72AF8FF01F7F}"/>
              </a:ext>
            </a:extLst>
          </p:cNvPr>
          <p:cNvSpPr>
            <a:spLocks noGrp="1"/>
          </p:cNvSpPr>
          <p:nvPr>
            <p:ph type="title"/>
          </p:nvPr>
        </p:nvSpPr>
        <p:spPr/>
        <p:txBody>
          <a:bodyPr/>
          <a:lstStyle/>
          <a:p>
            <a:r>
              <a:rPr lang="en-IN" dirty="0"/>
              <a:t>Problem: Chinese Zodiac</a:t>
            </a:r>
          </a:p>
        </p:txBody>
      </p:sp>
      <p:sp>
        <p:nvSpPr>
          <p:cNvPr id="3" name="Content Placeholder 2">
            <a:extLst>
              <a:ext uri="{FF2B5EF4-FFF2-40B4-BE49-F238E27FC236}">
                <a16:creationId xmlns:a16="http://schemas.microsoft.com/office/drawing/2014/main" id="{FF3CAE5E-C6E0-4F61-B4E0-BC0C8EF78466}"/>
              </a:ext>
            </a:extLst>
          </p:cNvPr>
          <p:cNvSpPr>
            <a:spLocks noGrp="1"/>
          </p:cNvSpPr>
          <p:nvPr>
            <p:ph sz="quarter" idx="13"/>
          </p:nvPr>
        </p:nvSpPr>
        <p:spPr>
          <a:xfrm>
            <a:off x="457200" y="1552575"/>
            <a:ext cx="8229600" cy="914854"/>
          </a:xfrm>
        </p:spPr>
        <p:txBody>
          <a:bodyPr/>
          <a:lstStyle/>
          <a:p>
            <a:pPr marL="432" indent="0">
              <a:buNone/>
            </a:pPr>
            <a:r>
              <a:rPr lang="en-IN" dirty="0"/>
              <a:t>Write a program that prompts the user to enter a year and displays the animal for the year.</a:t>
            </a:r>
          </a:p>
        </p:txBody>
      </p:sp>
      <p:pic>
        <p:nvPicPr>
          <p:cNvPr id="16" name="Content Placeholder 15" descr="Each of the above mentioned components are marked in each of the pies of the pie chart. For long description in Notes pane, press F6.">
            <a:extLst>
              <a:ext uri="{FF2B5EF4-FFF2-40B4-BE49-F238E27FC236}">
                <a16:creationId xmlns:a16="http://schemas.microsoft.com/office/drawing/2014/main" id="{10D16908-9DBA-478E-A83E-836D3205477D}"/>
              </a:ext>
            </a:extLst>
          </p:cNvPr>
          <p:cNvPicPr>
            <a:picLocks noGrp="1" noChangeAspect="1"/>
          </p:cNvPicPr>
          <p:nvPr>
            <p:ph sz="quarter" idx="14"/>
          </p:nvPr>
        </p:nvPicPr>
        <p:blipFill>
          <a:blip r:embed="rId3"/>
          <a:stretch>
            <a:fillRect/>
          </a:stretch>
        </p:blipFill>
        <p:spPr>
          <a:xfrm>
            <a:off x="1432002" y="2590139"/>
            <a:ext cx="6279997" cy="3203537"/>
          </a:xfrm>
          <a:prstGeom prst="rect">
            <a:avLst/>
          </a:prstGeom>
        </p:spPr>
      </p:pic>
      <p:sp>
        <p:nvSpPr>
          <p:cNvPr id="10" name="Text Placeholder 9">
            <a:extLst>
              <a:ext uri="{FF2B5EF4-FFF2-40B4-BE49-F238E27FC236}">
                <a16:creationId xmlns:a16="http://schemas.microsoft.com/office/drawing/2014/main" id="{DD4284C6-FF1A-4ED8-9237-680B6A80B7EE}"/>
              </a:ext>
            </a:extLst>
          </p:cNvPr>
          <p:cNvSpPr>
            <a:spLocks noGrp="1"/>
          </p:cNvSpPr>
          <p:nvPr>
            <p:ph type="body" sz="quarter" idx="20"/>
          </p:nvPr>
        </p:nvSpPr>
        <p:spPr>
          <a:xfrm>
            <a:off x="6437086" y="5882098"/>
            <a:ext cx="2249714" cy="518702"/>
          </a:xfrm>
        </p:spPr>
        <p:txBody>
          <a:bodyPr/>
          <a:lstStyle/>
          <a:p>
            <a:pPr marL="432" indent="0" algn="ctr">
              <a:buNone/>
            </a:pPr>
            <a:r>
              <a:rPr lang="en-IN" dirty="0">
                <a:hlinkClick r:id="rId4" tooltip="https://liveexample.pearsoncmg.com/html/ChineseZodiac.html"/>
              </a:rPr>
              <a:t>ChineseZodiac</a:t>
            </a:r>
          </a:p>
        </p:txBody>
      </p:sp>
    </p:spTree>
    <p:extLst>
      <p:ext uri="{BB962C8B-B14F-4D97-AF65-F5344CB8AC3E}">
        <p14:creationId xmlns:p14="http://schemas.microsoft.com/office/powerpoint/2010/main" val="11756678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6A8DC-5400-4592-9805-42C3311EA75B}"/>
              </a:ext>
            </a:extLst>
          </p:cNvPr>
          <p:cNvSpPr>
            <a:spLocks noGrp="1"/>
          </p:cNvSpPr>
          <p:nvPr>
            <p:ph type="title"/>
          </p:nvPr>
        </p:nvSpPr>
        <p:spPr/>
        <p:txBody>
          <a:bodyPr/>
          <a:lstStyle/>
          <a:p>
            <a:r>
              <a:rPr lang="en-IN" dirty="0"/>
              <a:t>Conditional Operators</a:t>
            </a:r>
          </a:p>
        </p:txBody>
      </p:sp>
      <p:sp>
        <p:nvSpPr>
          <p:cNvPr id="4" name="Content Placeholder 3">
            <a:extLst>
              <a:ext uri="{FF2B5EF4-FFF2-40B4-BE49-F238E27FC236}">
                <a16:creationId xmlns:a16="http://schemas.microsoft.com/office/drawing/2014/main" id="{8E32E4E0-6FBA-44C5-A680-76A81CDA8CF8}"/>
              </a:ext>
            </a:extLst>
          </p:cNvPr>
          <p:cNvSpPr>
            <a:spLocks noGrp="1"/>
          </p:cNvSpPr>
          <p:nvPr>
            <p:ph sz="quarter" idx="13"/>
          </p:nvPr>
        </p:nvSpPr>
        <p:spPr>
          <a:xfrm>
            <a:off x="457200" y="1552575"/>
            <a:ext cx="8229600" cy="1541146"/>
          </a:xfrm>
        </p:spPr>
        <p:txBody>
          <a:bodyPr/>
          <a:lstStyle/>
          <a:p>
            <a:pPr marL="432" indent="0">
              <a:spcBef>
                <a:spcPts val="600"/>
              </a:spcBef>
              <a:buNone/>
            </a:pPr>
            <a:r>
              <a:rPr lang="en-IN" sz="1800" dirty="0"/>
              <a:t>if (x &gt; 0)</a:t>
            </a:r>
          </a:p>
          <a:p>
            <a:pPr marL="0" indent="182563">
              <a:spcBef>
                <a:spcPts val="600"/>
              </a:spcBef>
              <a:buNone/>
            </a:pPr>
            <a:r>
              <a:rPr lang="en-IN" sz="1800" dirty="0"/>
              <a:t>y = 1</a:t>
            </a:r>
          </a:p>
          <a:p>
            <a:pPr marL="432" indent="0">
              <a:spcBef>
                <a:spcPts val="600"/>
              </a:spcBef>
              <a:buNone/>
            </a:pPr>
            <a:r>
              <a:rPr lang="en-IN" sz="1800" dirty="0"/>
              <a:t>else</a:t>
            </a:r>
          </a:p>
          <a:p>
            <a:pPr marL="0" indent="92075">
              <a:spcBef>
                <a:spcPts val="600"/>
              </a:spcBef>
              <a:buNone/>
            </a:pPr>
            <a:r>
              <a:rPr lang="en-US" altLang="en-US" sz="1800" dirty="0"/>
              <a:t>y = -1;</a:t>
            </a:r>
          </a:p>
        </p:txBody>
      </p:sp>
      <p:sp>
        <p:nvSpPr>
          <p:cNvPr id="5" name="Content Placeholder 4">
            <a:extLst>
              <a:ext uri="{FF2B5EF4-FFF2-40B4-BE49-F238E27FC236}">
                <a16:creationId xmlns:a16="http://schemas.microsoft.com/office/drawing/2014/main" id="{371079ED-EDD8-4ADC-9E4D-6D6AEE62E20F}"/>
              </a:ext>
            </a:extLst>
          </p:cNvPr>
          <p:cNvSpPr>
            <a:spLocks noGrp="1"/>
          </p:cNvSpPr>
          <p:nvPr>
            <p:ph sz="quarter" idx="14"/>
          </p:nvPr>
        </p:nvSpPr>
        <p:spPr>
          <a:xfrm>
            <a:off x="457200" y="3345997"/>
            <a:ext cx="1899501" cy="481285"/>
          </a:xfrm>
        </p:spPr>
        <p:txBody>
          <a:bodyPr rIns="0"/>
          <a:lstStyle/>
          <a:p>
            <a:pPr marL="432" indent="0">
              <a:spcBef>
                <a:spcPts val="600"/>
              </a:spcBef>
              <a:buNone/>
            </a:pPr>
            <a:r>
              <a:rPr lang="en-IN" sz="1800" dirty="0"/>
              <a:t>is equivalent to</a:t>
            </a:r>
          </a:p>
        </p:txBody>
      </p:sp>
      <p:sp>
        <p:nvSpPr>
          <p:cNvPr id="6" name="Content Placeholder 5">
            <a:extLst>
              <a:ext uri="{FF2B5EF4-FFF2-40B4-BE49-F238E27FC236}">
                <a16:creationId xmlns:a16="http://schemas.microsoft.com/office/drawing/2014/main" id="{17379198-33F2-468F-B255-88C2D62187DC}"/>
              </a:ext>
            </a:extLst>
          </p:cNvPr>
          <p:cNvSpPr>
            <a:spLocks noGrp="1"/>
          </p:cNvSpPr>
          <p:nvPr>
            <p:ph sz="quarter" idx="15"/>
          </p:nvPr>
        </p:nvSpPr>
        <p:spPr>
          <a:xfrm>
            <a:off x="457202" y="3923030"/>
            <a:ext cx="7121950" cy="2421209"/>
          </a:xfrm>
        </p:spPr>
        <p:txBody>
          <a:bodyPr/>
          <a:lstStyle/>
          <a:p>
            <a:pPr marL="432" indent="0">
              <a:spcBef>
                <a:spcPts val="600"/>
              </a:spcBef>
              <a:buNone/>
            </a:pPr>
            <a:r>
              <a:rPr lang="en-US" altLang="en-US" sz="1800" dirty="0"/>
              <a:t>y = (x &gt; 0) ? 1 : -1;</a:t>
            </a:r>
            <a:endParaRPr lang="en-IN" sz="1800" dirty="0"/>
          </a:p>
          <a:p>
            <a:pPr marL="432" indent="0">
              <a:spcBef>
                <a:spcPts val="600"/>
              </a:spcBef>
              <a:buNone/>
            </a:pPr>
            <a:r>
              <a:rPr lang="en-IN" sz="1800" dirty="0"/>
              <a:t>(</a:t>
            </a:r>
            <a:r>
              <a:rPr lang="en-IN" sz="1800" dirty="0" err="1"/>
              <a:t>boolean</a:t>
            </a:r>
            <a:r>
              <a:rPr lang="en-IN" sz="1800" dirty="0"/>
              <a:t>-expression) ? expression1 : expression2</a:t>
            </a:r>
          </a:p>
          <a:p>
            <a:pPr marL="432" indent="0">
              <a:buNone/>
            </a:pPr>
            <a:r>
              <a:rPr lang="en-IN" sz="1800" dirty="0"/>
              <a:t>Ternary operator</a:t>
            </a:r>
          </a:p>
          <a:p>
            <a:pPr marL="432" indent="0">
              <a:spcBef>
                <a:spcPts val="600"/>
              </a:spcBef>
              <a:buNone/>
            </a:pPr>
            <a:r>
              <a:rPr lang="en-IN" sz="1800" dirty="0"/>
              <a:t>Binary operator</a:t>
            </a:r>
          </a:p>
          <a:p>
            <a:pPr marL="432" indent="0">
              <a:spcBef>
                <a:spcPts val="600"/>
              </a:spcBef>
              <a:buNone/>
            </a:pPr>
            <a:r>
              <a:rPr lang="en-IN" sz="1800" dirty="0"/>
              <a:t>Unary operator</a:t>
            </a:r>
          </a:p>
        </p:txBody>
      </p:sp>
    </p:spTree>
    <p:extLst>
      <p:ext uri="{BB962C8B-B14F-4D97-AF65-F5344CB8AC3E}">
        <p14:creationId xmlns:p14="http://schemas.microsoft.com/office/powerpoint/2010/main" val="31898856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DF527-D89E-4946-BB37-BADD6A478C6E}"/>
              </a:ext>
            </a:extLst>
          </p:cNvPr>
          <p:cNvSpPr>
            <a:spLocks noGrp="1"/>
          </p:cNvSpPr>
          <p:nvPr>
            <p:ph type="title"/>
          </p:nvPr>
        </p:nvSpPr>
        <p:spPr/>
        <p:txBody>
          <a:bodyPr/>
          <a:lstStyle/>
          <a:p>
            <a:r>
              <a:rPr lang="en-IN" dirty="0"/>
              <a:t>Conditional Operator </a:t>
            </a:r>
            <a:r>
              <a:rPr lang="en-IN" sz="2000" b="0" dirty="0"/>
              <a:t>(1 of 2)</a:t>
            </a:r>
            <a:endParaRPr lang="en-IN" b="0" dirty="0"/>
          </a:p>
        </p:txBody>
      </p:sp>
      <p:sp>
        <p:nvSpPr>
          <p:cNvPr id="3" name="Content Placeholder 2">
            <a:extLst>
              <a:ext uri="{FF2B5EF4-FFF2-40B4-BE49-F238E27FC236}">
                <a16:creationId xmlns:a16="http://schemas.microsoft.com/office/drawing/2014/main" id="{37441F3E-5B00-41D5-8499-38EDA5D8A6EF}"/>
              </a:ext>
            </a:extLst>
          </p:cNvPr>
          <p:cNvSpPr>
            <a:spLocks noGrp="1"/>
          </p:cNvSpPr>
          <p:nvPr>
            <p:ph sz="quarter" idx="13"/>
          </p:nvPr>
        </p:nvSpPr>
        <p:spPr/>
        <p:txBody>
          <a:bodyPr/>
          <a:lstStyle/>
          <a:p>
            <a:pPr marL="432" indent="0">
              <a:buNone/>
            </a:pPr>
            <a:r>
              <a:rPr lang="en-IN" b="1" dirty="0">
                <a:latin typeface="Courier New" panose="02070309020205020404" pitchFamily="49" charset="0"/>
                <a:cs typeface="Courier New" panose="02070309020205020404" pitchFamily="49" charset="0"/>
              </a:rPr>
              <a:t>if (</a:t>
            </a:r>
            <a:r>
              <a:rPr lang="en-IN" b="1" dirty="0" err="1">
                <a:latin typeface="Courier New" panose="02070309020205020404" pitchFamily="49" charset="0"/>
                <a:cs typeface="Courier New" panose="02070309020205020404" pitchFamily="49" charset="0"/>
              </a:rPr>
              <a:t>num</a:t>
            </a:r>
            <a:r>
              <a:rPr lang="en-IN" b="1" dirty="0">
                <a:latin typeface="Courier New" panose="02070309020205020404" pitchFamily="49" charset="0"/>
                <a:cs typeface="Courier New" panose="02070309020205020404" pitchFamily="49" charset="0"/>
              </a:rPr>
              <a:t> % 2 == 0)</a:t>
            </a:r>
          </a:p>
          <a:p>
            <a:pPr marL="360000" indent="0">
              <a:buNone/>
            </a:pPr>
            <a:r>
              <a:rPr lang="en-IN" b="1" dirty="0" err="1">
                <a:latin typeface="Courier New" panose="02070309020205020404" pitchFamily="49" charset="0"/>
                <a:cs typeface="Courier New" panose="02070309020205020404" pitchFamily="49" charset="0"/>
              </a:rPr>
              <a:t>System.out.println</a:t>
            </a:r>
            <a:r>
              <a:rPr lang="en-IN" b="1" dirty="0">
                <a:latin typeface="Courier New" panose="02070309020205020404" pitchFamily="49" charset="0"/>
                <a:cs typeface="Courier New" panose="02070309020205020404" pitchFamily="49" charset="0"/>
              </a:rPr>
              <a:t>(</a:t>
            </a:r>
            <a:r>
              <a:rPr lang="en-IN" b="1" dirty="0" err="1">
                <a:latin typeface="Courier New" panose="02070309020205020404" pitchFamily="49" charset="0"/>
                <a:cs typeface="Courier New" panose="02070309020205020404" pitchFamily="49" charset="0"/>
              </a:rPr>
              <a:t>num</a:t>
            </a:r>
            <a:r>
              <a:rPr lang="en-IN" b="1" dirty="0">
                <a:latin typeface="Courier New" panose="02070309020205020404" pitchFamily="49" charset="0"/>
                <a:cs typeface="Courier New" panose="02070309020205020404" pitchFamily="49" charset="0"/>
              </a:rPr>
              <a:t> + “is even”);</a:t>
            </a:r>
          </a:p>
          <a:p>
            <a:pPr marL="432" indent="0">
              <a:buNone/>
            </a:pPr>
            <a:r>
              <a:rPr lang="en-IN" b="1" dirty="0">
                <a:latin typeface="Courier New" panose="02070309020205020404" pitchFamily="49" charset="0"/>
                <a:cs typeface="Courier New" panose="02070309020205020404" pitchFamily="49" charset="0"/>
              </a:rPr>
              <a:t>else</a:t>
            </a:r>
          </a:p>
          <a:p>
            <a:pPr marL="360000" indent="0">
              <a:buNone/>
            </a:pPr>
            <a:r>
              <a:rPr lang="en-IN" b="1" dirty="0" err="1">
                <a:latin typeface="Courier New" panose="02070309020205020404" pitchFamily="49" charset="0"/>
                <a:cs typeface="Courier New" panose="02070309020205020404" pitchFamily="49" charset="0"/>
              </a:rPr>
              <a:t>System.out.println</a:t>
            </a:r>
            <a:r>
              <a:rPr lang="en-IN" b="1" dirty="0">
                <a:latin typeface="Courier New" panose="02070309020205020404" pitchFamily="49" charset="0"/>
                <a:cs typeface="Courier New" panose="02070309020205020404" pitchFamily="49" charset="0"/>
              </a:rPr>
              <a:t>(</a:t>
            </a:r>
            <a:r>
              <a:rPr lang="en-IN" b="1" dirty="0" err="1">
                <a:latin typeface="Courier New" panose="02070309020205020404" pitchFamily="49" charset="0"/>
                <a:cs typeface="Courier New" panose="02070309020205020404" pitchFamily="49" charset="0"/>
              </a:rPr>
              <a:t>num</a:t>
            </a:r>
            <a:r>
              <a:rPr lang="en-IN" b="1" dirty="0">
                <a:latin typeface="Courier New" panose="02070309020205020404" pitchFamily="49" charset="0"/>
                <a:cs typeface="Courier New" panose="02070309020205020404" pitchFamily="49" charset="0"/>
              </a:rPr>
              <a:t> + “is odd”);</a:t>
            </a:r>
          </a:p>
          <a:p>
            <a:pPr marL="432" indent="0">
              <a:buNone/>
            </a:pPr>
            <a:endParaRPr lang="en-IN" b="1" dirty="0">
              <a:latin typeface="Courier New" panose="02070309020205020404" pitchFamily="49" charset="0"/>
              <a:cs typeface="Courier New" panose="02070309020205020404" pitchFamily="49" charset="0"/>
            </a:endParaRPr>
          </a:p>
          <a:p>
            <a:pPr marL="432" indent="0">
              <a:buNone/>
            </a:pPr>
            <a:r>
              <a:rPr lang="en-IN" b="1" dirty="0" err="1">
                <a:latin typeface="Courier New" panose="02070309020205020404" pitchFamily="49" charset="0"/>
                <a:cs typeface="Courier New" panose="02070309020205020404" pitchFamily="49" charset="0"/>
              </a:rPr>
              <a:t>System.out.println</a:t>
            </a:r>
            <a:r>
              <a:rPr lang="en-IN" b="1" dirty="0">
                <a:latin typeface="Courier New" panose="02070309020205020404" pitchFamily="49" charset="0"/>
                <a:cs typeface="Courier New" panose="02070309020205020404" pitchFamily="49" charset="0"/>
              </a:rPr>
              <a:t>(</a:t>
            </a:r>
          </a:p>
          <a:p>
            <a:pPr marL="360000" indent="0">
              <a:buNone/>
            </a:pPr>
            <a:r>
              <a:rPr lang="en-IN" b="1" dirty="0">
                <a:latin typeface="Courier New" panose="02070309020205020404" pitchFamily="49" charset="0"/>
                <a:cs typeface="Courier New" panose="02070309020205020404" pitchFamily="49" charset="0"/>
              </a:rPr>
              <a:t>(</a:t>
            </a:r>
            <a:r>
              <a:rPr lang="en-IN" b="1" dirty="0" err="1">
                <a:latin typeface="Courier New" panose="02070309020205020404" pitchFamily="49" charset="0"/>
                <a:cs typeface="Courier New" panose="02070309020205020404" pitchFamily="49" charset="0"/>
              </a:rPr>
              <a:t>num</a:t>
            </a:r>
            <a:r>
              <a:rPr lang="en-IN" b="1" dirty="0">
                <a:latin typeface="Courier New" panose="02070309020205020404" pitchFamily="49" charset="0"/>
                <a:cs typeface="Courier New" panose="02070309020205020404" pitchFamily="49" charset="0"/>
              </a:rPr>
              <a:t> % 2 == 0)? </a:t>
            </a:r>
            <a:r>
              <a:rPr lang="en-IN" b="1" dirty="0" err="1">
                <a:latin typeface="Courier New" panose="02070309020205020404" pitchFamily="49" charset="0"/>
                <a:cs typeface="Courier New" panose="02070309020205020404" pitchFamily="49" charset="0"/>
              </a:rPr>
              <a:t>num</a:t>
            </a:r>
            <a:r>
              <a:rPr lang="en-IN" b="1" dirty="0">
                <a:latin typeface="Courier New" panose="02070309020205020404" pitchFamily="49" charset="0"/>
                <a:cs typeface="Courier New" panose="02070309020205020404" pitchFamily="49" charset="0"/>
              </a:rPr>
              <a:t> + “is even” :</a:t>
            </a:r>
          </a:p>
          <a:p>
            <a:pPr marL="360000" indent="0">
              <a:buNone/>
            </a:pPr>
            <a:r>
              <a:rPr lang="en-IN" b="1" dirty="0" err="1">
                <a:latin typeface="Courier New" panose="02070309020205020404" pitchFamily="49" charset="0"/>
                <a:cs typeface="Courier New" panose="02070309020205020404" pitchFamily="49" charset="0"/>
              </a:rPr>
              <a:t>num</a:t>
            </a:r>
            <a:r>
              <a:rPr lang="en-IN" b="1" dirty="0">
                <a:latin typeface="Courier New" panose="02070309020205020404" pitchFamily="49" charset="0"/>
                <a:cs typeface="Courier New" panose="02070309020205020404" pitchFamily="49" charset="0"/>
              </a:rPr>
              <a:t> + “is odd”);</a:t>
            </a:r>
          </a:p>
        </p:txBody>
      </p:sp>
    </p:spTree>
    <p:extLst>
      <p:ext uri="{BB962C8B-B14F-4D97-AF65-F5344CB8AC3E}">
        <p14:creationId xmlns:p14="http://schemas.microsoft.com/office/powerpoint/2010/main" val="32457569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DF527-D89E-4946-BB37-BADD6A478C6E}"/>
              </a:ext>
            </a:extLst>
          </p:cNvPr>
          <p:cNvSpPr>
            <a:spLocks noGrp="1"/>
          </p:cNvSpPr>
          <p:nvPr>
            <p:ph type="title"/>
          </p:nvPr>
        </p:nvSpPr>
        <p:spPr/>
        <p:txBody>
          <a:bodyPr/>
          <a:lstStyle/>
          <a:p>
            <a:r>
              <a:rPr lang="en-IN" dirty="0"/>
              <a:t>Conditional Operator </a:t>
            </a:r>
            <a:r>
              <a:rPr lang="en-IN" sz="2000" b="0" dirty="0"/>
              <a:t>(2 of 2)</a:t>
            </a:r>
            <a:endParaRPr lang="en-IN" b="0" dirty="0"/>
          </a:p>
        </p:txBody>
      </p:sp>
      <p:sp>
        <p:nvSpPr>
          <p:cNvPr id="3" name="Content Placeholder 2">
            <a:extLst>
              <a:ext uri="{FF2B5EF4-FFF2-40B4-BE49-F238E27FC236}">
                <a16:creationId xmlns:a16="http://schemas.microsoft.com/office/drawing/2014/main" id="{37441F3E-5B00-41D5-8499-38EDA5D8A6EF}"/>
              </a:ext>
            </a:extLst>
          </p:cNvPr>
          <p:cNvSpPr>
            <a:spLocks noGrp="1"/>
          </p:cNvSpPr>
          <p:nvPr>
            <p:ph sz="quarter" idx="13"/>
          </p:nvPr>
        </p:nvSpPr>
        <p:spPr/>
        <p:txBody>
          <a:bodyPr/>
          <a:lstStyle/>
          <a:p>
            <a:pPr marL="432" indent="0">
              <a:buNone/>
            </a:pPr>
            <a:r>
              <a:rPr lang="en-IN" b="1" dirty="0" err="1">
                <a:latin typeface="Courier New" panose="02070309020205020404" pitchFamily="49" charset="0"/>
                <a:cs typeface="Courier New" panose="02070309020205020404" pitchFamily="49" charset="0"/>
              </a:rPr>
              <a:t>boolean</a:t>
            </a:r>
            <a:r>
              <a:rPr lang="en-IN" b="1" dirty="0">
                <a:latin typeface="Courier New" panose="02070309020205020404" pitchFamily="49" charset="0"/>
                <a:cs typeface="Courier New" panose="02070309020205020404" pitchFamily="49" charset="0"/>
              </a:rPr>
              <a:t>-expression ? exp1 : exp2</a:t>
            </a:r>
          </a:p>
        </p:txBody>
      </p:sp>
    </p:spTree>
    <p:extLst>
      <p:ext uri="{BB962C8B-B14F-4D97-AF65-F5344CB8AC3E}">
        <p14:creationId xmlns:p14="http://schemas.microsoft.com/office/powerpoint/2010/main" val="29979187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C7686-639C-4BD9-813F-B6119FB23E7E}"/>
              </a:ext>
            </a:extLst>
          </p:cNvPr>
          <p:cNvSpPr>
            <a:spLocks noGrp="1"/>
          </p:cNvSpPr>
          <p:nvPr>
            <p:ph type="title"/>
          </p:nvPr>
        </p:nvSpPr>
        <p:spPr/>
        <p:txBody>
          <a:bodyPr/>
          <a:lstStyle/>
          <a:p>
            <a:r>
              <a:rPr lang="en-IN" dirty="0"/>
              <a:t>Operator Precedence</a:t>
            </a:r>
          </a:p>
        </p:txBody>
      </p:sp>
      <p:sp>
        <p:nvSpPr>
          <p:cNvPr id="3" name="Content Placeholder 2">
            <a:extLst>
              <a:ext uri="{FF2B5EF4-FFF2-40B4-BE49-F238E27FC236}">
                <a16:creationId xmlns:a16="http://schemas.microsoft.com/office/drawing/2014/main" id="{C965239B-621C-452E-97DA-D643D5130A4E}"/>
              </a:ext>
            </a:extLst>
          </p:cNvPr>
          <p:cNvSpPr>
            <a:spLocks noGrp="1"/>
          </p:cNvSpPr>
          <p:nvPr>
            <p:ph sz="quarter" idx="13"/>
          </p:nvPr>
        </p:nvSpPr>
        <p:spPr>
          <a:xfrm>
            <a:off x="457200" y="1554920"/>
            <a:ext cx="8232775" cy="4663335"/>
          </a:xfrm>
        </p:spPr>
        <p:txBody>
          <a:bodyPr/>
          <a:lstStyle/>
          <a:p>
            <a:pPr algn="just">
              <a:spcBef>
                <a:spcPts val="600"/>
              </a:spcBef>
              <a:defRPr/>
            </a:pPr>
            <a:r>
              <a:rPr lang="en-US" sz="2000" b="1" dirty="0">
                <a:solidFill>
                  <a:schemeClr val="tx1"/>
                </a:solidFill>
                <a:latin typeface="Courier New" panose="02070309020205020404" pitchFamily="49" charset="0"/>
                <a:cs typeface="Courier New" panose="02070309020205020404" pitchFamily="49" charset="0"/>
              </a:rPr>
              <a:t>var++, var--</a:t>
            </a:r>
          </a:p>
          <a:p>
            <a:pPr algn="just">
              <a:spcBef>
                <a:spcPts val="600"/>
              </a:spcBef>
              <a:defRPr/>
            </a:pPr>
            <a:r>
              <a:rPr lang="en-US" sz="2000" b="1" dirty="0">
                <a:solidFill>
                  <a:schemeClr val="tx1"/>
                </a:solidFill>
                <a:latin typeface="Courier New" panose="02070309020205020404" pitchFamily="49" charset="0"/>
                <a:cs typeface="Courier New" panose="02070309020205020404" pitchFamily="49" charset="0"/>
              </a:rPr>
              <a:t>+, - (Unary plus and minus), ++var,--var</a:t>
            </a:r>
          </a:p>
          <a:p>
            <a:pPr algn="just">
              <a:spcBef>
                <a:spcPts val="600"/>
              </a:spcBef>
              <a:defRPr/>
            </a:pPr>
            <a:r>
              <a:rPr lang="en-US" sz="2000" b="1" dirty="0">
                <a:solidFill>
                  <a:schemeClr val="tx1"/>
                </a:solidFill>
                <a:latin typeface="Courier New" panose="02070309020205020404" pitchFamily="49" charset="0"/>
                <a:cs typeface="Courier New" panose="02070309020205020404" pitchFamily="49" charset="0"/>
              </a:rPr>
              <a:t>(type) Casting</a:t>
            </a:r>
          </a:p>
          <a:p>
            <a:pPr algn="just">
              <a:spcBef>
                <a:spcPts val="600"/>
              </a:spcBef>
              <a:defRPr/>
            </a:pPr>
            <a:r>
              <a:rPr lang="en-US" sz="2000" b="1" dirty="0">
                <a:solidFill>
                  <a:schemeClr val="tx1"/>
                </a:solidFill>
                <a:latin typeface="Courier New" panose="02070309020205020404" pitchFamily="49" charset="0"/>
                <a:cs typeface="Courier New" panose="02070309020205020404" pitchFamily="49" charset="0"/>
              </a:rPr>
              <a:t>! (Not)</a:t>
            </a:r>
          </a:p>
          <a:p>
            <a:pPr algn="just">
              <a:spcBef>
                <a:spcPts val="600"/>
              </a:spcBef>
              <a:defRPr/>
            </a:pPr>
            <a:r>
              <a:rPr lang="en-US" sz="2000" b="1" dirty="0">
                <a:solidFill>
                  <a:schemeClr val="tx1"/>
                </a:solidFill>
                <a:latin typeface="Courier New" panose="02070309020205020404" pitchFamily="49" charset="0"/>
                <a:cs typeface="Courier New" panose="02070309020205020404" pitchFamily="49" charset="0"/>
              </a:rPr>
              <a:t>*, /, % (Multiplication, division, and remainder)</a:t>
            </a:r>
          </a:p>
          <a:p>
            <a:pPr algn="just">
              <a:spcBef>
                <a:spcPts val="600"/>
              </a:spcBef>
              <a:defRPr/>
            </a:pPr>
            <a:r>
              <a:rPr lang="en-US" sz="2000" b="1" dirty="0">
                <a:solidFill>
                  <a:schemeClr val="tx1"/>
                </a:solidFill>
                <a:latin typeface="Courier New" panose="02070309020205020404" pitchFamily="49" charset="0"/>
                <a:cs typeface="Courier New" panose="02070309020205020404" pitchFamily="49" charset="0"/>
              </a:rPr>
              <a:t>+, - (Binary addition and subtraction)</a:t>
            </a:r>
          </a:p>
          <a:p>
            <a:pPr algn="just">
              <a:spcBef>
                <a:spcPts val="600"/>
              </a:spcBef>
              <a:defRPr/>
            </a:pPr>
            <a:r>
              <a:rPr lang="en-US" sz="2000" b="1" dirty="0">
                <a:solidFill>
                  <a:schemeClr val="tx1"/>
                </a:solidFill>
                <a:latin typeface="Courier New" panose="02070309020205020404" pitchFamily="49" charset="0"/>
                <a:cs typeface="Courier New" panose="02070309020205020404" pitchFamily="49" charset="0"/>
              </a:rPr>
              <a:t>&lt;, &lt;=, &gt;, &gt;= (Relational operators)</a:t>
            </a:r>
          </a:p>
          <a:p>
            <a:pPr algn="just">
              <a:spcBef>
                <a:spcPts val="600"/>
              </a:spcBef>
              <a:defRPr/>
            </a:pPr>
            <a:r>
              <a:rPr lang="en-US" sz="2000" b="1" dirty="0">
                <a:solidFill>
                  <a:schemeClr val="tx1"/>
                </a:solidFill>
                <a:latin typeface="Courier New" panose="02070309020205020404" pitchFamily="49" charset="0"/>
                <a:cs typeface="Courier New" panose="02070309020205020404" pitchFamily="49" charset="0"/>
              </a:rPr>
              <a:t>==, !=; (Equality)</a:t>
            </a:r>
          </a:p>
          <a:p>
            <a:pPr algn="just">
              <a:spcBef>
                <a:spcPts val="600"/>
              </a:spcBef>
              <a:defRPr/>
            </a:pPr>
            <a:r>
              <a:rPr lang="en-US" sz="2000" b="1" dirty="0">
                <a:solidFill>
                  <a:schemeClr val="tx1"/>
                </a:solidFill>
                <a:latin typeface="Courier New" panose="02070309020205020404" pitchFamily="49" charset="0"/>
                <a:cs typeface="Courier New" panose="02070309020205020404" pitchFamily="49" charset="0"/>
              </a:rPr>
              <a:t>^ (Exclusive OR)</a:t>
            </a:r>
          </a:p>
          <a:p>
            <a:pPr algn="just">
              <a:spcBef>
                <a:spcPts val="600"/>
              </a:spcBef>
              <a:defRPr/>
            </a:pPr>
            <a:r>
              <a:rPr lang="en-US" sz="2000" b="1" dirty="0">
                <a:solidFill>
                  <a:schemeClr val="tx1"/>
                </a:solidFill>
                <a:latin typeface="Courier New" panose="02070309020205020404" pitchFamily="49" charset="0"/>
                <a:cs typeface="Courier New" panose="02070309020205020404" pitchFamily="49" charset="0"/>
              </a:rPr>
              <a:t>&amp;&amp; (Conditional AND) Short-circuit AND</a:t>
            </a:r>
          </a:p>
          <a:p>
            <a:pPr algn="just">
              <a:spcBef>
                <a:spcPts val="600"/>
              </a:spcBef>
              <a:defRPr/>
            </a:pPr>
            <a:r>
              <a:rPr lang="en-US" sz="2000" b="1" dirty="0">
                <a:solidFill>
                  <a:schemeClr val="tx1"/>
                </a:solidFill>
                <a:latin typeface="Courier New" panose="02070309020205020404" pitchFamily="49" charset="0"/>
                <a:cs typeface="Courier New" panose="02070309020205020404" pitchFamily="49" charset="0"/>
              </a:rPr>
              <a:t>|| (Conditional OR) Short-circuit OR</a:t>
            </a:r>
          </a:p>
          <a:p>
            <a:pPr algn="just">
              <a:spcBef>
                <a:spcPts val="600"/>
              </a:spcBef>
              <a:defRPr/>
            </a:pPr>
            <a:r>
              <a:rPr lang="en-US" sz="2000" b="1" dirty="0">
                <a:solidFill>
                  <a:schemeClr val="tx1"/>
                </a:solidFill>
                <a:latin typeface="Courier New" panose="02070309020205020404" pitchFamily="49" charset="0"/>
                <a:cs typeface="Courier New" panose="02070309020205020404" pitchFamily="49" charset="0"/>
              </a:rPr>
              <a:t>=, +=, -=, *=, /=, %= (Assignment operator)</a:t>
            </a:r>
          </a:p>
        </p:txBody>
      </p:sp>
    </p:spTree>
    <p:extLst>
      <p:ext uri="{BB962C8B-B14F-4D97-AF65-F5344CB8AC3E}">
        <p14:creationId xmlns:p14="http://schemas.microsoft.com/office/powerpoint/2010/main" val="26865420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E97D6-D117-4FEB-9D6E-674BA38E6278}"/>
              </a:ext>
            </a:extLst>
          </p:cNvPr>
          <p:cNvSpPr>
            <a:spLocks noGrp="1"/>
          </p:cNvSpPr>
          <p:nvPr>
            <p:ph type="title"/>
          </p:nvPr>
        </p:nvSpPr>
        <p:spPr/>
        <p:txBody>
          <a:bodyPr/>
          <a:lstStyle/>
          <a:p>
            <a:r>
              <a:rPr lang="en-IN" sz="3200" dirty="0"/>
              <a:t>Operator Precedence and Associativity</a:t>
            </a:r>
          </a:p>
        </p:txBody>
      </p:sp>
      <p:sp>
        <p:nvSpPr>
          <p:cNvPr id="3" name="Content Placeholder 2">
            <a:extLst>
              <a:ext uri="{FF2B5EF4-FFF2-40B4-BE49-F238E27FC236}">
                <a16:creationId xmlns:a16="http://schemas.microsoft.com/office/drawing/2014/main" id="{B2146B11-3EAB-47CF-911A-58B520071079}"/>
              </a:ext>
            </a:extLst>
          </p:cNvPr>
          <p:cNvSpPr>
            <a:spLocks noGrp="1"/>
          </p:cNvSpPr>
          <p:nvPr>
            <p:ph sz="quarter" idx="13"/>
          </p:nvPr>
        </p:nvSpPr>
        <p:spPr/>
        <p:txBody>
          <a:bodyPr/>
          <a:lstStyle/>
          <a:p>
            <a:pPr marL="432" indent="0">
              <a:buNone/>
            </a:pPr>
            <a:r>
              <a:rPr lang="en-IN" dirty="0"/>
              <a:t>The expression in the parentheses is evaluated first. (Parentheses can be nested, in which case the expression in the inner parentheses is executed first.) When evaluating an expression without parentheses, the operators are applied according to the precedence rule and the associativity rule.</a:t>
            </a:r>
          </a:p>
          <a:p>
            <a:pPr marL="432" indent="0">
              <a:buNone/>
            </a:pPr>
            <a:r>
              <a:rPr lang="en-IN" dirty="0"/>
              <a:t>If operators with the same precedence are next to each other, their associativity determines the order of evaluation. All binary operators except assignment operators are left-associative.</a:t>
            </a:r>
          </a:p>
        </p:txBody>
      </p:sp>
    </p:spTree>
    <p:extLst>
      <p:ext uri="{BB962C8B-B14F-4D97-AF65-F5344CB8AC3E}">
        <p14:creationId xmlns:p14="http://schemas.microsoft.com/office/powerpoint/2010/main" val="18345296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2EC75-590A-405D-8C04-C7FFFFCC6352}"/>
              </a:ext>
            </a:extLst>
          </p:cNvPr>
          <p:cNvSpPr>
            <a:spLocks noGrp="1"/>
          </p:cNvSpPr>
          <p:nvPr>
            <p:ph type="title"/>
          </p:nvPr>
        </p:nvSpPr>
        <p:spPr/>
        <p:txBody>
          <a:bodyPr/>
          <a:lstStyle/>
          <a:p>
            <a:r>
              <a:rPr lang="en-IN" dirty="0"/>
              <a:t>Operator Associativity</a:t>
            </a:r>
          </a:p>
        </p:txBody>
      </p:sp>
      <p:sp>
        <p:nvSpPr>
          <p:cNvPr id="3" name="Content Placeholder 2">
            <a:extLst>
              <a:ext uri="{FF2B5EF4-FFF2-40B4-BE49-F238E27FC236}">
                <a16:creationId xmlns:a16="http://schemas.microsoft.com/office/drawing/2014/main" id="{B49A0907-7C7D-4028-ADDB-50A1A67F002E}"/>
              </a:ext>
            </a:extLst>
          </p:cNvPr>
          <p:cNvSpPr>
            <a:spLocks noGrp="1"/>
          </p:cNvSpPr>
          <p:nvPr>
            <p:ph sz="quarter" idx="13"/>
          </p:nvPr>
        </p:nvSpPr>
        <p:spPr>
          <a:xfrm>
            <a:off x="457200" y="1552574"/>
            <a:ext cx="8229600" cy="1626055"/>
          </a:xfrm>
        </p:spPr>
        <p:txBody>
          <a:bodyPr/>
          <a:lstStyle/>
          <a:p>
            <a:pPr marL="432" indent="0">
              <a:buNone/>
            </a:pPr>
            <a:r>
              <a:rPr lang="en-IN" dirty="0"/>
              <a:t>When two operators with the same precedence are evaluated, the </a:t>
            </a:r>
            <a:r>
              <a:rPr lang="en-IN" b="1" dirty="0"/>
              <a:t>associativity</a:t>
            </a:r>
            <a:r>
              <a:rPr lang="en-IN" dirty="0"/>
              <a:t> of the operators determines the order of evaluation. All binary operators except assignment operators are</a:t>
            </a:r>
            <a:r>
              <a:rPr lang="en-IN" b="1" dirty="0"/>
              <a:t> left-associative</a:t>
            </a:r>
            <a:r>
              <a:rPr lang="en-IN" dirty="0"/>
              <a:t>.</a:t>
            </a:r>
          </a:p>
        </p:txBody>
      </p:sp>
      <p:graphicFrame>
        <p:nvGraphicFramePr>
          <p:cNvPr id="17" name="Object 16" descr="a minus b + c minus d">
            <a:extLst>
              <a:ext uri="{FF2B5EF4-FFF2-40B4-BE49-F238E27FC236}">
                <a16:creationId xmlns:a16="http://schemas.microsoft.com/office/drawing/2014/main" id="{E2DF7B26-4FBA-4025-BD48-83679C34863D}"/>
              </a:ext>
            </a:extLst>
          </p:cNvPr>
          <p:cNvGraphicFramePr>
            <a:graphicFrameLocks noChangeAspect="1"/>
          </p:cNvGraphicFramePr>
          <p:nvPr>
            <p:extLst>
              <p:ext uri="{D42A27DB-BD31-4B8C-83A1-F6EECF244321}">
                <p14:modId xmlns:p14="http://schemas.microsoft.com/office/powerpoint/2010/main" val="1446202125"/>
              </p:ext>
            </p:extLst>
          </p:nvPr>
        </p:nvGraphicFramePr>
        <p:xfrm>
          <a:off x="541565" y="3297464"/>
          <a:ext cx="1536700" cy="292100"/>
        </p:xfrm>
        <a:graphic>
          <a:graphicData uri="http://schemas.openxmlformats.org/presentationml/2006/ole">
            <mc:AlternateContent xmlns:mc="http://schemas.openxmlformats.org/markup-compatibility/2006">
              <mc:Choice xmlns:v="urn:schemas-microsoft-com:vml" Requires="v">
                <p:oleObj name="Equation" r:id="rId2" imgW="1536480" imgH="291960" progId="Equation.DSMT4">
                  <p:embed/>
                </p:oleObj>
              </mc:Choice>
              <mc:Fallback>
                <p:oleObj name="Equation" r:id="rId2" imgW="1536480" imgH="291960" progId="Equation.DSMT4">
                  <p:embed/>
                  <p:pic>
                    <p:nvPicPr>
                      <p:cNvPr id="0" name=""/>
                      <p:cNvPicPr/>
                      <p:nvPr/>
                    </p:nvPicPr>
                    <p:blipFill>
                      <a:blip r:embed="rId3"/>
                      <a:stretch>
                        <a:fillRect/>
                      </a:stretch>
                    </p:blipFill>
                    <p:spPr>
                      <a:xfrm>
                        <a:off x="541565" y="3297464"/>
                        <a:ext cx="1536700" cy="292100"/>
                      </a:xfrm>
                      <a:prstGeom prst="rect">
                        <a:avLst/>
                      </a:prstGeom>
                    </p:spPr>
                  </p:pic>
                </p:oleObj>
              </mc:Fallback>
            </mc:AlternateContent>
          </a:graphicData>
        </a:graphic>
      </p:graphicFrame>
      <p:sp>
        <p:nvSpPr>
          <p:cNvPr id="4" name="Content Placeholder 3">
            <a:extLst>
              <a:ext uri="{FF2B5EF4-FFF2-40B4-BE49-F238E27FC236}">
                <a16:creationId xmlns:a16="http://schemas.microsoft.com/office/drawing/2014/main" id="{4AACB146-4D78-4CB2-B4A3-4AC373CD76E9}"/>
              </a:ext>
            </a:extLst>
          </p:cNvPr>
          <p:cNvSpPr>
            <a:spLocks noGrp="1"/>
          </p:cNvSpPr>
          <p:nvPr>
            <p:ph sz="quarter" idx="14"/>
          </p:nvPr>
        </p:nvSpPr>
        <p:spPr>
          <a:xfrm>
            <a:off x="2165352" y="3257226"/>
            <a:ext cx="2217962" cy="414887"/>
          </a:xfrm>
        </p:spPr>
        <p:txBody>
          <a:bodyPr lIns="0" tIns="0" rIns="0"/>
          <a:lstStyle/>
          <a:p>
            <a:pPr marL="432" indent="0">
              <a:buNone/>
            </a:pPr>
            <a:r>
              <a:rPr lang="en-IN" dirty="0"/>
              <a:t>is equivalent to</a:t>
            </a:r>
          </a:p>
        </p:txBody>
      </p:sp>
      <p:graphicFrame>
        <p:nvGraphicFramePr>
          <p:cNvPr id="20" name="Object 19" descr="Left parenthesis, left parenthesis a minus b right parenthesis + c right parenthesis minus d">
            <a:extLst>
              <a:ext uri="{FF2B5EF4-FFF2-40B4-BE49-F238E27FC236}">
                <a16:creationId xmlns:a16="http://schemas.microsoft.com/office/drawing/2014/main" id="{475AA071-BE88-4E51-972C-85DD327457A1}"/>
              </a:ext>
            </a:extLst>
          </p:cNvPr>
          <p:cNvGraphicFramePr>
            <a:graphicFrameLocks noChangeAspect="1"/>
          </p:cNvGraphicFramePr>
          <p:nvPr>
            <p:extLst>
              <p:ext uri="{D42A27DB-BD31-4B8C-83A1-F6EECF244321}">
                <p14:modId xmlns:p14="http://schemas.microsoft.com/office/powerpoint/2010/main" val="100157884"/>
              </p:ext>
            </p:extLst>
          </p:nvPr>
        </p:nvGraphicFramePr>
        <p:xfrm>
          <a:off x="4470398" y="3275692"/>
          <a:ext cx="1905000" cy="342900"/>
        </p:xfrm>
        <a:graphic>
          <a:graphicData uri="http://schemas.openxmlformats.org/presentationml/2006/ole">
            <mc:AlternateContent xmlns:mc="http://schemas.openxmlformats.org/markup-compatibility/2006">
              <mc:Choice xmlns:v="urn:schemas-microsoft-com:vml" Requires="v">
                <p:oleObj name="Equation" r:id="rId4" imgW="1904760" imgH="342720" progId="Equation.DSMT4">
                  <p:embed/>
                </p:oleObj>
              </mc:Choice>
              <mc:Fallback>
                <p:oleObj name="Equation" r:id="rId4" imgW="1904760" imgH="342720" progId="Equation.DSMT4">
                  <p:embed/>
                  <p:pic>
                    <p:nvPicPr>
                      <p:cNvPr id="0" name=""/>
                      <p:cNvPicPr/>
                      <p:nvPr/>
                    </p:nvPicPr>
                    <p:blipFill>
                      <a:blip r:embed="rId5"/>
                      <a:stretch>
                        <a:fillRect/>
                      </a:stretch>
                    </p:blipFill>
                    <p:spPr>
                      <a:xfrm>
                        <a:off x="4470398" y="3275692"/>
                        <a:ext cx="1905000" cy="3429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98D0995F-9F56-4B60-902B-BB7C5EACA9CD}"/>
              </a:ext>
            </a:extLst>
          </p:cNvPr>
          <p:cNvSpPr>
            <a:spLocks noGrp="1"/>
          </p:cNvSpPr>
          <p:nvPr>
            <p:ph sz="quarter" idx="15"/>
          </p:nvPr>
        </p:nvSpPr>
        <p:spPr>
          <a:xfrm>
            <a:off x="541565" y="3754987"/>
            <a:ext cx="8145235" cy="889584"/>
          </a:xfrm>
        </p:spPr>
        <p:txBody>
          <a:bodyPr/>
          <a:lstStyle/>
          <a:p>
            <a:pPr marL="432" indent="0">
              <a:buNone/>
            </a:pPr>
            <a:r>
              <a:rPr lang="en-IN" dirty="0"/>
              <a:t>Assignment operators are </a:t>
            </a:r>
            <a:r>
              <a:rPr lang="en-IN" b="1" dirty="0"/>
              <a:t>right-associative</a:t>
            </a:r>
            <a:r>
              <a:rPr lang="en-IN" dirty="0"/>
              <a:t>. Therefore, the expression</a:t>
            </a:r>
          </a:p>
        </p:txBody>
      </p:sp>
      <p:graphicFrame>
        <p:nvGraphicFramePr>
          <p:cNvPr id="21" name="Object 20" descr="a = b + = c = 5">
            <a:extLst>
              <a:ext uri="{FF2B5EF4-FFF2-40B4-BE49-F238E27FC236}">
                <a16:creationId xmlns:a16="http://schemas.microsoft.com/office/drawing/2014/main" id="{246E9BF1-9CED-4767-BB8F-080510C1AE29}"/>
              </a:ext>
            </a:extLst>
          </p:cNvPr>
          <p:cNvGraphicFramePr>
            <a:graphicFrameLocks noChangeAspect="1"/>
          </p:cNvGraphicFramePr>
          <p:nvPr>
            <p:extLst>
              <p:ext uri="{D42A27DB-BD31-4B8C-83A1-F6EECF244321}">
                <p14:modId xmlns:p14="http://schemas.microsoft.com/office/powerpoint/2010/main" val="313689680"/>
              </p:ext>
            </p:extLst>
          </p:nvPr>
        </p:nvGraphicFramePr>
        <p:xfrm>
          <a:off x="541565" y="4864100"/>
          <a:ext cx="1892300" cy="292100"/>
        </p:xfrm>
        <a:graphic>
          <a:graphicData uri="http://schemas.openxmlformats.org/presentationml/2006/ole">
            <mc:AlternateContent xmlns:mc="http://schemas.openxmlformats.org/markup-compatibility/2006">
              <mc:Choice xmlns:v="urn:schemas-microsoft-com:vml" Requires="v">
                <p:oleObj name="Equation" r:id="rId6" imgW="1892160" imgH="291960" progId="Equation.DSMT4">
                  <p:embed/>
                </p:oleObj>
              </mc:Choice>
              <mc:Fallback>
                <p:oleObj name="Equation" r:id="rId6" imgW="1892160" imgH="291960" progId="Equation.DSMT4">
                  <p:embed/>
                  <p:pic>
                    <p:nvPicPr>
                      <p:cNvPr id="17" name="Object 16">
                        <a:extLst>
                          <a:ext uri="{FF2B5EF4-FFF2-40B4-BE49-F238E27FC236}">
                            <a16:creationId xmlns:a16="http://schemas.microsoft.com/office/drawing/2014/main" id="{E2DF7B26-4FBA-4025-BD48-83679C34863D}"/>
                          </a:ext>
                        </a:extLst>
                      </p:cNvPr>
                      <p:cNvPicPr/>
                      <p:nvPr/>
                    </p:nvPicPr>
                    <p:blipFill>
                      <a:blip r:embed="rId7"/>
                      <a:stretch>
                        <a:fillRect/>
                      </a:stretch>
                    </p:blipFill>
                    <p:spPr>
                      <a:xfrm>
                        <a:off x="541565" y="4864100"/>
                        <a:ext cx="1892300" cy="292100"/>
                      </a:xfrm>
                      <a:prstGeom prst="rect">
                        <a:avLst/>
                      </a:prstGeom>
                    </p:spPr>
                  </p:pic>
                </p:oleObj>
              </mc:Fallback>
            </mc:AlternateContent>
          </a:graphicData>
        </a:graphic>
      </p:graphicFrame>
      <p:sp>
        <p:nvSpPr>
          <p:cNvPr id="6" name="Content Placeholder 5">
            <a:extLst>
              <a:ext uri="{FF2B5EF4-FFF2-40B4-BE49-F238E27FC236}">
                <a16:creationId xmlns:a16="http://schemas.microsoft.com/office/drawing/2014/main" id="{A43B1C43-76C6-4305-A561-D7CEC000860D}"/>
              </a:ext>
            </a:extLst>
          </p:cNvPr>
          <p:cNvSpPr>
            <a:spLocks noGrp="1"/>
          </p:cNvSpPr>
          <p:nvPr>
            <p:ph sz="quarter" idx="16"/>
          </p:nvPr>
        </p:nvSpPr>
        <p:spPr>
          <a:xfrm>
            <a:off x="2492186" y="4711081"/>
            <a:ext cx="2268502" cy="498995"/>
          </a:xfrm>
        </p:spPr>
        <p:txBody>
          <a:bodyPr/>
          <a:lstStyle/>
          <a:p>
            <a:pPr marL="432" indent="0">
              <a:buNone/>
            </a:pPr>
            <a:r>
              <a:rPr lang="en-IN" dirty="0"/>
              <a:t>is equivalent to</a:t>
            </a:r>
          </a:p>
        </p:txBody>
      </p:sp>
      <p:graphicFrame>
        <p:nvGraphicFramePr>
          <p:cNvPr id="22" name="Object 21" descr="a = left parenthesis b + = left parenthesis c = 5 right parenthesis">
            <a:extLst>
              <a:ext uri="{FF2B5EF4-FFF2-40B4-BE49-F238E27FC236}">
                <a16:creationId xmlns:a16="http://schemas.microsoft.com/office/drawing/2014/main" id="{28636DD6-7FCB-4C98-A836-E935B0945A5B}"/>
              </a:ext>
            </a:extLst>
          </p:cNvPr>
          <p:cNvGraphicFramePr>
            <a:graphicFrameLocks noChangeAspect="1"/>
          </p:cNvGraphicFramePr>
          <p:nvPr>
            <p:extLst>
              <p:ext uri="{D42A27DB-BD31-4B8C-83A1-F6EECF244321}">
                <p14:modId xmlns:p14="http://schemas.microsoft.com/office/powerpoint/2010/main" val="438181734"/>
              </p:ext>
            </p:extLst>
          </p:nvPr>
        </p:nvGraphicFramePr>
        <p:xfrm>
          <a:off x="4847772" y="4827003"/>
          <a:ext cx="2286000" cy="342900"/>
        </p:xfrm>
        <a:graphic>
          <a:graphicData uri="http://schemas.openxmlformats.org/presentationml/2006/ole">
            <mc:AlternateContent xmlns:mc="http://schemas.openxmlformats.org/markup-compatibility/2006">
              <mc:Choice xmlns:v="urn:schemas-microsoft-com:vml" Requires="v">
                <p:oleObj name="Equation" r:id="rId8" imgW="2286000" imgH="342720" progId="Equation.DSMT4">
                  <p:embed/>
                </p:oleObj>
              </mc:Choice>
              <mc:Fallback>
                <p:oleObj name="Equation" r:id="rId8" imgW="2286000" imgH="342720" progId="Equation.DSMT4">
                  <p:embed/>
                  <p:pic>
                    <p:nvPicPr>
                      <p:cNvPr id="21" name="Object 20">
                        <a:extLst>
                          <a:ext uri="{FF2B5EF4-FFF2-40B4-BE49-F238E27FC236}">
                            <a16:creationId xmlns:a16="http://schemas.microsoft.com/office/drawing/2014/main" id="{246E9BF1-9CED-4767-BB8F-080510C1AE29}"/>
                          </a:ext>
                        </a:extLst>
                      </p:cNvPr>
                      <p:cNvPicPr/>
                      <p:nvPr/>
                    </p:nvPicPr>
                    <p:blipFill>
                      <a:blip r:embed="rId9"/>
                      <a:stretch>
                        <a:fillRect/>
                      </a:stretch>
                    </p:blipFill>
                    <p:spPr>
                      <a:xfrm>
                        <a:off x="4847772" y="4827003"/>
                        <a:ext cx="2286000" cy="342900"/>
                      </a:xfrm>
                      <a:prstGeom prst="rect">
                        <a:avLst/>
                      </a:prstGeom>
                    </p:spPr>
                  </p:pic>
                </p:oleObj>
              </mc:Fallback>
            </mc:AlternateContent>
          </a:graphicData>
        </a:graphic>
      </p:graphicFrame>
    </p:spTree>
    <p:extLst>
      <p:ext uri="{BB962C8B-B14F-4D97-AF65-F5344CB8AC3E}">
        <p14:creationId xmlns:p14="http://schemas.microsoft.com/office/powerpoint/2010/main" val="18660568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2DA97-CA9B-48AD-B006-017FDD6C50E9}"/>
              </a:ext>
            </a:extLst>
          </p:cNvPr>
          <p:cNvSpPr>
            <a:spLocks noGrp="1"/>
          </p:cNvSpPr>
          <p:nvPr>
            <p:ph type="title"/>
          </p:nvPr>
        </p:nvSpPr>
        <p:spPr/>
        <p:txBody>
          <a:bodyPr/>
          <a:lstStyle/>
          <a:p>
            <a:r>
              <a:rPr lang="en-IN" dirty="0"/>
              <a:t>Example</a:t>
            </a:r>
          </a:p>
        </p:txBody>
      </p:sp>
      <p:sp>
        <p:nvSpPr>
          <p:cNvPr id="3" name="Content Placeholder 2">
            <a:extLst>
              <a:ext uri="{FF2B5EF4-FFF2-40B4-BE49-F238E27FC236}">
                <a16:creationId xmlns:a16="http://schemas.microsoft.com/office/drawing/2014/main" id="{C8B734FD-6499-4BEC-BFC4-05D9078DF619}"/>
              </a:ext>
            </a:extLst>
          </p:cNvPr>
          <p:cNvSpPr>
            <a:spLocks noGrp="1"/>
          </p:cNvSpPr>
          <p:nvPr>
            <p:ph sz="quarter" idx="13"/>
          </p:nvPr>
        </p:nvSpPr>
        <p:spPr>
          <a:xfrm>
            <a:off x="457200" y="1552575"/>
            <a:ext cx="8229600" cy="469408"/>
          </a:xfrm>
        </p:spPr>
        <p:txBody>
          <a:bodyPr lIns="90000" tIns="90000" rIns="90000" bIns="0"/>
          <a:lstStyle/>
          <a:p>
            <a:pPr marL="432" indent="0">
              <a:buNone/>
            </a:pPr>
            <a:r>
              <a:rPr lang="en-IN" dirty="0"/>
              <a:t>Applying the operator precedence and associativity rule,</a:t>
            </a:r>
          </a:p>
        </p:txBody>
      </p:sp>
      <p:sp>
        <p:nvSpPr>
          <p:cNvPr id="4" name="Content Placeholder 3">
            <a:extLst>
              <a:ext uri="{FF2B5EF4-FFF2-40B4-BE49-F238E27FC236}">
                <a16:creationId xmlns:a16="http://schemas.microsoft.com/office/drawing/2014/main" id="{181B7E10-5BB3-43DB-B676-A4E04967A0D5}"/>
              </a:ext>
            </a:extLst>
          </p:cNvPr>
          <p:cNvSpPr>
            <a:spLocks noGrp="1"/>
          </p:cNvSpPr>
          <p:nvPr>
            <p:ph sz="quarter" idx="14"/>
          </p:nvPr>
        </p:nvSpPr>
        <p:spPr>
          <a:xfrm>
            <a:off x="457200" y="2071009"/>
            <a:ext cx="2242457" cy="425450"/>
          </a:xfrm>
        </p:spPr>
        <p:txBody>
          <a:bodyPr tIns="0" rIns="0" bIns="0"/>
          <a:lstStyle/>
          <a:p>
            <a:pPr marL="432" indent="0">
              <a:buNone/>
            </a:pPr>
            <a:r>
              <a:rPr lang="en-IN" dirty="0"/>
              <a:t>the expression</a:t>
            </a:r>
          </a:p>
        </p:txBody>
      </p:sp>
      <p:graphicFrame>
        <p:nvGraphicFramePr>
          <p:cNvPr id="17" name="Object 16" descr="3 + 4 times 4 is greater than 5 times left parenthesis 4 + 3 right parenthesis minus ">
            <a:extLst>
              <a:ext uri="{FF2B5EF4-FFF2-40B4-BE49-F238E27FC236}">
                <a16:creationId xmlns:a16="http://schemas.microsoft.com/office/drawing/2014/main" id="{A90700CB-D8A6-4351-B9B5-54A6BF30E723}"/>
              </a:ext>
            </a:extLst>
          </p:cNvPr>
          <p:cNvGraphicFramePr>
            <a:graphicFrameLocks noChangeAspect="1"/>
          </p:cNvGraphicFramePr>
          <p:nvPr>
            <p:extLst>
              <p:ext uri="{D42A27DB-BD31-4B8C-83A1-F6EECF244321}">
                <p14:modId xmlns:p14="http://schemas.microsoft.com/office/powerpoint/2010/main" val="4264217104"/>
              </p:ext>
            </p:extLst>
          </p:nvPr>
        </p:nvGraphicFramePr>
        <p:xfrm>
          <a:off x="2772227" y="2110019"/>
          <a:ext cx="2997200" cy="342900"/>
        </p:xfrm>
        <a:graphic>
          <a:graphicData uri="http://schemas.openxmlformats.org/presentationml/2006/ole">
            <mc:AlternateContent xmlns:mc="http://schemas.openxmlformats.org/markup-compatibility/2006">
              <mc:Choice xmlns:v="urn:schemas-microsoft-com:vml" Requires="v">
                <p:oleObj name="Equation" r:id="rId3" imgW="2997000" imgH="342720" progId="Equation.DSMT4">
                  <p:embed/>
                </p:oleObj>
              </mc:Choice>
              <mc:Fallback>
                <p:oleObj name="Equation" r:id="rId3" imgW="2997000" imgH="342720" progId="Equation.DSMT4">
                  <p:embed/>
                  <p:pic>
                    <p:nvPicPr>
                      <p:cNvPr id="0" name=""/>
                      <p:cNvPicPr/>
                      <p:nvPr/>
                    </p:nvPicPr>
                    <p:blipFill>
                      <a:blip r:embed="rId4"/>
                      <a:stretch>
                        <a:fillRect/>
                      </a:stretch>
                    </p:blipFill>
                    <p:spPr>
                      <a:xfrm>
                        <a:off x="2772227" y="2110019"/>
                        <a:ext cx="2997200" cy="3429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BA14F944-6E18-4CA6-9F11-89FF0C70E4E9}"/>
              </a:ext>
            </a:extLst>
          </p:cNvPr>
          <p:cNvSpPr>
            <a:spLocks noGrp="1"/>
          </p:cNvSpPr>
          <p:nvPr>
            <p:ph sz="quarter" idx="15"/>
          </p:nvPr>
        </p:nvSpPr>
        <p:spPr>
          <a:xfrm>
            <a:off x="5856511" y="2071014"/>
            <a:ext cx="2685143" cy="457380"/>
          </a:xfrm>
        </p:spPr>
        <p:txBody>
          <a:bodyPr tIns="0" bIns="0"/>
          <a:lstStyle/>
          <a:p>
            <a:pPr marL="432" indent="0">
              <a:buNone/>
            </a:pPr>
            <a:r>
              <a:rPr lang="en-IN" dirty="0"/>
              <a:t>is evaluated as</a:t>
            </a:r>
          </a:p>
        </p:txBody>
      </p:sp>
      <p:sp>
        <p:nvSpPr>
          <p:cNvPr id="6" name="Content Placeholder 5">
            <a:extLst>
              <a:ext uri="{FF2B5EF4-FFF2-40B4-BE49-F238E27FC236}">
                <a16:creationId xmlns:a16="http://schemas.microsoft.com/office/drawing/2014/main" id="{461568D0-78B8-408E-82E1-6EE200B01F25}"/>
              </a:ext>
            </a:extLst>
          </p:cNvPr>
          <p:cNvSpPr>
            <a:spLocks noGrp="1"/>
          </p:cNvSpPr>
          <p:nvPr>
            <p:ph sz="quarter" idx="16"/>
          </p:nvPr>
        </p:nvSpPr>
        <p:spPr>
          <a:xfrm>
            <a:off x="457201" y="2555467"/>
            <a:ext cx="1270000" cy="419962"/>
          </a:xfrm>
        </p:spPr>
        <p:txBody>
          <a:bodyPr lIns="90000" tIns="0" bIns="0"/>
          <a:lstStyle/>
          <a:p>
            <a:pPr marL="432" indent="0">
              <a:buNone/>
            </a:pPr>
            <a:r>
              <a:rPr lang="en-IN" dirty="0"/>
              <a:t>follows:</a:t>
            </a:r>
          </a:p>
        </p:txBody>
      </p:sp>
      <p:pic>
        <p:nvPicPr>
          <p:cNvPr id="21" name="Content Placeholder 20" descr="An example shows the application of operator precedence and associativity rule. For long description in Notes pane, press F6.">
            <a:extLst>
              <a:ext uri="{FF2B5EF4-FFF2-40B4-BE49-F238E27FC236}">
                <a16:creationId xmlns:a16="http://schemas.microsoft.com/office/drawing/2014/main" id="{8D798D30-1B1E-4B5C-9AA4-3E848E71DECA}"/>
              </a:ext>
            </a:extLst>
          </p:cNvPr>
          <p:cNvPicPr>
            <a:picLocks noGrp="1" noChangeAspect="1"/>
          </p:cNvPicPr>
          <p:nvPr>
            <p:ph sz="quarter" idx="17"/>
          </p:nvPr>
        </p:nvPicPr>
        <p:blipFill>
          <a:blip r:embed="rId5"/>
          <a:stretch>
            <a:fillRect/>
          </a:stretch>
        </p:blipFill>
        <p:spPr>
          <a:xfrm>
            <a:off x="1329550" y="3110917"/>
            <a:ext cx="6484898" cy="3061496"/>
          </a:xfrm>
          <a:prstGeom prst="rect">
            <a:avLst/>
          </a:prstGeom>
        </p:spPr>
      </p:pic>
    </p:spTree>
    <p:extLst>
      <p:ext uri="{BB962C8B-B14F-4D97-AF65-F5344CB8AC3E}">
        <p14:creationId xmlns:p14="http://schemas.microsoft.com/office/powerpoint/2010/main" val="25971274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A73E73E-49E4-4845-8371-1BA709EE5139}"/>
              </a:ext>
            </a:extLst>
          </p:cNvPr>
          <p:cNvSpPr>
            <a:spLocks noGrp="1"/>
          </p:cNvSpPr>
          <p:nvPr>
            <p:ph type="title"/>
          </p:nvPr>
        </p:nvSpPr>
        <p:spPr/>
        <p:txBody>
          <a:bodyPr/>
          <a:lstStyle/>
          <a:p>
            <a:r>
              <a:rPr lang="en-IN" dirty="0"/>
              <a:t>Operand Evaluation Order</a:t>
            </a:r>
          </a:p>
        </p:txBody>
      </p:sp>
      <p:sp>
        <p:nvSpPr>
          <p:cNvPr id="13" name="Content Placeholder 12">
            <a:extLst>
              <a:ext uri="{FF2B5EF4-FFF2-40B4-BE49-F238E27FC236}">
                <a16:creationId xmlns:a16="http://schemas.microsoft.com/office/drawing/2014/main" id="{2537E8E5-54FA-4882-8677-0615E187D56C}"/>
              </a:ext>
            </a:extLst>
          </p:cNvPr>
          <p:cNvSpPr>
            <a:spLocks noGrp="1"/>
          </p:cNvSpPr>
          <p:nvPr>
            <p:ph sz="quarter" idx="13"/>
          </p:nvPr>
        </p:nvSpPr>
        <p:spPr/>
        <p:txBody>
          <a:bodyPr/>
          <a:lstStyle/>
          <a:p>
            <a:pPr marL="432" indent="0">
              <a:buNone/>
            </a:pPr>
            <a:r>
              <a:rPr lang="en-US" altLang="en-US" dirty="0">
                <a:cs typeface="Times New Roman" panose="02020603050405020304" pitchFamily="18" charset="0"/>
              </a:rPr>
              <a:t>Supplement III.A, “Advanced discussions on how an expression is evaluated in the J</a:t>
            </a:r>
            <a:r>
              <a:rPr lang="en-US" altLang="en-US" sz="100" dirty="0">
                <a:cs typeface="Times New Roman" panose="02020603050405020304" pitchFamily="18" charset="0"/>
              </a:rPr>
              <a:t> </a:t>
            </a:r>
            <a:r>
              <a:rPr lang="en-US" altLang="en-US" dirty="0">
                <a:cs typeface="Times New Roman" panose="02020603050405020304" pitchFamily="18" charset="0"/>
              </a:rPr>
              <a:t>V</a:t>
            </a:r>
            <a:r>
              <a:rPr lang="en-US" altLang="en-US" sz="100" dirty="0">
                <a:cs typeface="Times New Roman" panose="02020603050405020304" pitchFamily="18" charset="0"/>
              </a:rPr>
              <a:t> </a:t>
            </a:r>
            <a:r>
              <a:rPr lang="en-US" altLang="en-US" dirty="0">
                <a:cs typeface="Times New Roman" panose="02020603050405020304" pitchFamily="18" charset="0"/>
              </a:rPr>
              <a:t>M.”</a:t>
            </a:r>
          </a:p>
        </p:txBody>
      </p:sp>
    </p:spTree>
    <p:extLst>
      <p:ext uri="{BB962C8B-B14F-4D97-AF65-F5344CB8AC3E}">
        <p14:creationId xmlns:p14="http://schemas.microsoft.com/office/powerpoint/2010/main" val="4559064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D4BEA-DC03-4033-8604-2B67828CB3D0}"/>
              </a:ext>
            </a:extLst>
          </p:cNvPr>
          <p:cNvSpPr>
            <a:spLocks noGrp="1"/>
          </p:cNvSpPr>
          <p:nvPr>
            <p:ph type="title"/>
          </p:nvPr>
        </p:nvSpPr>
        <p:spPr>
          <a:xfrm>
            <a:off x="457200" y="179546"/>
            <a:ext cx="8229600" cy="1097279"/>
          </a:xfrm>
        </p:spPr>
        <p:txBody>
          <a:bodyPr/>
          <a:lstStyle/>
          <a:p>
            <a:r>
              <a:rPr lang="en-IN" dirty="0"/>
              <a:t>Relational Operators</a:t>
            </a:r>
          </a:p>
        </p:txBody>
      </p:sp>
      <p:graphicFrame>
        <p:nvGraphicFramePr>
          <p:cNvPr id="4" name="Table 4">
            <a:extLst>
              <a:ext uri="{FF2B5EF4-FFF2-40B4-BE49-F238E27FC236}">
                <a16:creationId xmlns:a16="http://schemas.microsoft.com/office/drawing/2014/main" id="{15EBA435-0949-42F2-BE4B-6C552505D4D0}"/>
              </a:ext>
            </a:extLst>
          </p:cNvPr>
          <p:cNvGraphicFramePr>
            <a:graphicFrameLocks noGrp="1"/>
          </p:cNvGraphicFramePr>
          <p:nvPr>
            <p:ph sz="quarter" idx="13"/>
            <p:extLst>
              <p:ext uri="{D42A27DB-BD31-4B8C-83A1-F6EECF244321}">
                <p14:modId xmlns:p14="http://schemas.microsoft.com/office/powerpoint/2010/main" val="2903568767"/>
              </p:ext>
            </p:extLst>
          </p:nvPr>
        </p:nvGraphicFramePr>
        <p:xfrm>
          <a:off x="457201" y="1554162"/>
          <a:ext cx="8031479" cy="3236220"/>
        </p:xfrm>
        <a:graphic>
          <a:graphicData uri="http://schemas.openxmlformats.org/drawingml/2006/table">
            <a:tbl>
              <a:tblPr firstRow="1" bandRow="1">
                <a:tableStyleId>{2D5ABB26-0587-4C30-8999-92F81FD0307C}</a:tableStyleId>
              </a:tblPr>
              <a:tblGrid>
                <a:gridCol w="1249679">
                  <a:extLst>
                    <a:ext uri="{9D8B030D-6E8A-4147-A177-3AD203B41FA5}">
                      <a16:colId xmlns:a16="http://schemas.microsoft.com/office/drawing/2014/main" val="315877960"/>
                    </a:ext>
                  </a:extLst>
                </a:gridCol>
                <a:gridCol w="1569720">
                  <a:extLst>
                    <a:ext uri="{9D8B030D-6E8A-4147-A177-3AD203B41FA5}">
                      <a16:colId xmlns:a16="http://schemas.microsoft.com/office/drawing/2014/main" val="1667782776"/>
                    </a:ext>
                  </a:extLst>
                </a:gridCol>
                <a:gridCol w="2558143">
                  <a:extLst>
                    <a:ext uri="{9D8B030D-6E8A-4147-A177-3AD203B41FA5}">
                      <a16:colId xmlns:a16="http://schemas.microsoft.com/office/drawing/2014/main" val="2377650926"/>
                    </a:ext>
                  </a:extLst>
                </a:gridCol>
                <a:gridCol w="1678577">
                  <a:extLst>
                    <a:ext uri="{9D8B030D-6E8A-4147-A177-3AD203B41FA5}">
                      <a16:colId xmlns:a16="http://schemas.microsoft.com/office/drawing/2014/main" val="3837021978"/>
                    </a:ext>
                  </a:extLst>
                </a:gridCol>
                <a:gridCol w="975360">
                  <a:extLst>
                    <a:ext uri="{9D8B030D-6E8A-4147-A177-3AD203B41FA5}">
                      <a16:colId xmlns:a16="http://schemas.microsoft.com/office/drawing/2014/main" val="3765906153"/>
                    </a:ext>
                  </a:extLst>
                </a:gridCol>
              </a:tblGrid>
              <a:tr h="604580">
                <a:tc>
                  <a:txBody>
                    <a:bodyPr/>
                    <a:lstStyle/>
                    <a:p>
                      <a:r>
                        <a:rPr lang="en-IN" sz="1800" b="1" dirty="0"/>
                        <a:t>Java Operator</a:t>
                      </a:r>
                    </a:p>
                  </a:txBody>
                  <a:tcPr>
                    <a:lnB w="12700" cap="flat" cmpd="sng" algn="ctr">
                      <a:solidFill>
                        <a:schemeClr val="tx1"/>
                      </a:solidFill>
                      <a:prstDash val="solid"/>
                      <a:round/>
                      <a:headEnd type="none" w="med" len="med"/>
                      <a:tailEnd type="none" w="med" len="med"/>
                    </a:lnB>
                  </a:tcPr>
                </a:tc>
                <a:tc>
                  <a:txBody>
                    <a:bodyPr/>
                    <a:lstStyle/>
                    <a:p>
                      <a:r>
                        <a:rPr lang="en-IN" sz="1800" b="1" dirty="0"/>
                        <a:t>Mathematics Symbol</a:t>
                      </a:r>
                    </a:p>
                  </a:txBody>
                  <a:tcPr>
                    <a:lnB w="12700" cap="flat" cmpd="sng" algn="ctr">
                      <a:solidFill>
                        <a:schemeClr val="tx1"/>
                      </a:solidFill>
                      <a:prstDash val="solid"/>
                      <a:round/>
                      <a:headEnd type="none" w="med" len="med"/>
                      <a:tailEnd type="none" w="med" len="med"/>
                    </a:lnB>
                  </a:tcPr>
                </a:tc>
                <a:tc>
                  <a:txBody>
                    <a:bodyPr/>
                    <a:lstStyle/>
                    <a:p>
                      <a:r>
                        <a:rPr lang="en-IN" sz="1800" b="1" dirty="0"/>
                        <a:t>Name</a:t>
                      </a:r>
                    </a:p>
                  </a:txBody>
                  <a:tcPr>
                    <a:lnB w="12700" cap="flat" cmpd="sng" algn="ctr">
                      <a:solidFill>
                        <a:schemeClr val="tx1"/>
                      </a:solidFill>
                      <a:prstDash val="solid"/>
                      <a:round/>
                      <a:headEnd type="none" w="med" len="med"/>
                      <a:tailEnd type="none" w="med" len="med"/>
                    </a:lnB>
                  </a:tcPr>
                </a:tc>
                <a:tc>
                  <a:txBody>
                    <a:bodyPr/>
                    <a:lstStyle/>
                    <a:p>
                      <a:r>
                        <a:rPr lang="en-IN" sz="1800" b="1" dirty="0"/>
                        <a:t>Example </a:t>
                      </a:r>
                      <a:r>
                        <a:rPr lang="en-IN" sz="1800" b="0" dirty="0"/>
                        <a:t>(radius is 5)</a:t>
                      </a:r>
                    </a:p>
                  </a:txBody>
                  <a:tcPr>
                    <a:lnB w="12700" cap="flat" cmpd="sng" algn="ctr">
                      <a:solidFill>
                        <a:schemeClr val="tx1"/>
                      </a:solidFill>
                      <a:prstDash val="solid"/>
                      <a:round/>
                      <a:headEnd type="none" w="med" len="med"/>
                      <a:tailEnd type="none" w="med" len="med"/>
                    </a:lnB>
                  </a:tcPr>
                </a:tc>
                <a:tc>
                  <a:txBody>
                    <a:bodyPr/>
                    <a:lstStyle/>
                    <a:p>
                      <a:r>
                        <a:rPr lang="en-IN" sz="1800" b="1" dirty="0"/>
                        <a:t>Result</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12708155"/>
                  </a:ext>
                </a:extLst>
              </a:tr>
              <a:tr h="432690">
                <a:tc>
                  <a:txBody>
                    <a:bodyPr/>
                    <a:lstStyle/>
                    <a:p>
                      <a:r>
                        <a:rPr lang="en-IN" sz="1800" dirty="0"/>
                        <a:t>&lt;</a:t>
                      </a:r>
                    </a:p>
                  </a:txBody>
                  <a:tcPr>
                    <a:lnT w="12700" cap="flat" cmpd="sng" algn="ctr">
                      <a:solidFill>
                        <a:schemeClr val="tx1"/>
                      </a:solidFill>
                      <a:prstDash val="solid"/>
                      <a:round/>
                      <a:headEnd type="none" w="med" len="med"/>
                      <a:tailEnd type="none" w="med" len="med"/>
                    </a:lnT>
                  </a:tcPr>
                </a:tc>
                <a:tc>
                  <a:txBody>
                    <a:bodyPr/>
                    <a:lstStyle/>
                    <a:p>
                      <a:r>
                        <a:rPr lang="en-IN" sz="1800" dirty="0"/>
                        <a:t>&lt;</a:t>
                      </a:r>
                    </a:p>
                  </a:txBody>
                  <a:tcPr>
                    <a:lnT w="12700" cap="flat" cmpd="sng" algn="ctr">
                      <a:solidFill>
                        <a:schemeClr val="tx1"/>
                      </a:solidFill>
                      <a:prstDash val="solid"/>
                      <a:round/>
                      <a:headEnd type="none" w="med" len="med"/>
                      <a:tailEnd type="none" w="med" len="med"/>
                    </a:lnT>
                  </a:tcPr>
                </a:tc>
                <a:tc>
                  <a:txBody>
                    <a:bodyPr/>
                    <a:lstStyle/>
                    <a:p>
                      <a:r>
                        <a:rPr lang="en-IN" sz="1800" dirty="0"/>
                        <a:t>less than</a:t>
                      </a:r>
                    </a:p>
                  </a:txBody>
                  <a:tcPr>
                    <a:lnT w="12700" cap="flat" cmpd="sng" algn="ctr">
                      <a:solidFill>
                        <a:schemeClr val="tx1"/>
                      </a:solidFill>
                      <a:prstDash val="solid"/>
                      <a:round/>
                      <a:headEnd type="none" w="med" len="med"/>
                      <a:tailEnd type="none" w="med" len="med"/>
                    </a:lnT>
                  </a:tcPr>
                </a:tc>
                <a:tc>
                  <a:txBody>
                    <a:bodyPr/>
                    <a:lstStyle/>
                    <a:p>
                      <a:r>
                        <a:rPr lang="en-IN" sz="1800" dirty="0"/>
                        <a:t>radius &lt; 0</a:t>
                      </a:r>
                    </a:p>
                  </a:txBody>
                  <a:tcPr>
                    <a:lnT w="12700" cap="flat" cmpd="sng" algn="ctr">
                      <a:solidFill>
                        <a:schemeClr val="tx1"/>
                      </a:solidFill>
                      <a:prstDash val="solid"/>
                      <a:round/>
                      <a:headEnd type="none" w="med" len="med"/>
                      <a:tailEnd type="none" w="med" len="med"/>
                    </a:lnT>
                  </a:tcPr>
                </a:tc>
                <a:tc>
                  <a:txBody>
                    <a:bodyPr/>
                    <a:lstStyle/>
                    <a:p>
                      <a:r>
                        <a:rPr lang="en-IN" sz="1800" dirty="0"/>
                        <a:t>false</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566074752"/>
                  </a:ext>
                </a:extLst>
              </a:tr>
              <a:tr h="432690">
                <a:tc>
                  <a:txBody>
                    <a:bodyPr/>
                    <a:lstStyle/>
                    <a:p>
                      <a:r>
                        <a:rPr lang="en-IN" sz="1800" dirty="0"/>
                        <a:t>&lt;=</a:t>
                      </a:r>
                    </a:p>
                  </a:txBody>
                  <a:tcPr/>
                </a:tc>
                <a:tc>
                  <a:txBody>
                    <a:bodyPr/>
                    <a:lstStyle/>
                    <a:p>
                      <a:r>
                        <a:rPr lang="en-IN" sz="100" dirty="0"/>
                        <a:t>Less than or equal to</a:t>
                      </a:r>
                    </a:p>
                  </a:txBody>
                  <a:tcPr/>
                </a:tc>
                <a:tc>
                  <a:txBody>
                    <a:bodyPr/>
                    <a:lstStyle/>
                    <a:p>
                      <a:r>
                        <a:rPr lang="en-IN" sz="1800" dirty="0"/>
                        <a:t>less than or equal to</a:t>
                      </a:r>
                    </a:p>
                  </a:txBody>
                  <a:tcPr/>
                </a:tc>
                <a:tc>
                  <a:txBody>
                    <a:bodyPr/>
                    <a:lstStyle/>
                    <a:p>
                      <a:r>
                        <a:rPr lang="en-IN" sz="1800" dirty="0"/>
                        <a:t>radius &lt;= 0</a:t>
                      </a:r>
                    </a:p>
                  </a:txBody>
                  <a:tcPr/>
                </a:tc>
                <a:tc>
                  <a:txBody>
                    <a:bodyPr/>
                    <a:lstStyle/>
                    <a:p>
                      <a:r>
                        <a:rPr lang="en-IN" sz="1800" dirty="0"/>
                        <a:t>false</a:t>
                      </a:r>
                    </a:p>
                  </a:txBody>
                  <a:tcPr/>
                </a:tc>
                <a:extLst>
                  <a:ext uri="{0D108BD9-81ED-4DB2-BD59-A6C34878D82A}">
                    <a16:rowId xmlns:a16="http://schemas.microsoft.com/office/drawing/2014/main" val="2699690424"/>
                  </a:ext>
                </a:extLst>
              </a:tr>
              <a:tr h="432690">
                <a:tc>
                  <a:txBody>
                    <a:bodyPr/>
                    <a:lstStyle/>
                    <a:p>
                      <a:r>
                        <a:rPr lang="en-IN" sz="1800" dirty="0"/>
                        <a:t>&gt;</a:t>
                      </a:r>
                    </a:p>
                  </a:txBody>
                  <a:tcPr/>
                </a:tc>
                <a:tc>
                  <a:txBody>
                    <a:bodyPr/>
                    <a:lstStyle/>
                    <a:p>
                      <a:r>
                        <a:rPr lang="en-IN" sz="1800" dirty="0"/>
                        <a:t>&gt;</a:t>
                      </a:r>
                    </a:p>
                  </a:txBody>
                  <a:tcPr/>
                </a:tc>
                <a:tc>
                  <a:txBody>
                    <a:bodyPr/>
                    <a:lstStyle/>
                    <a:p>
                      <a:r>
                        <a:rPr lang="en-IN" sz="1800" dirty="0"/>
                        <a:t>greater than</a:t>
                      </a:r>
                    </a:p>
                  </a:txBody>
                  <a:tcPr/>
                </a:tc>
                <a:tc>
                  <a:txBody>
                    <a:bodyPr/>
                    <a:lstStyle/>
                    <a:p>
                      <a:r>
                        <a:rPr lang="en-IN" sz="1800" dirty="0"/>
                        <a:t>radius &gt; 0</a:t>
                      </a:r>
                    </a:p>
                  </a:txBody>
                  <a:tcPr/>
                </a:tc>
                <a:tc>
                  <a:txBody>
                    <a:bodyPr/>
                    <a:lstStyle/>
                    <a:p>
                      <a:r>
                        <a:rPr lang="en-IN" sz="1800" dirty="0"/>
                        <a:t>true</a:t>
                      </a:r>
                    </a:p>
                  </a:txBody>
                  <a:tcPr/>
                </a:tc>
                <a:extLst>
                  <a:ext uri="{0D108BD9-81ED-4DB2-BD59-A6C34878D82A}">
                    <a16:rowId xmlns:a16="http://schemas.microsoft.com/office/drawing/2014/main" val="1407053698"/>
                  </a:ext>
                </a:extLst>
              </a:tr>
              <a:tr h="432690">
                <a:tc>
                  <a:txBody>
                    <a:bodyPr/>
                    <a:lstStyle/>
                    <a:p>
                      <a:r>
                        <a:rPr lang="en-IN" sz="1800" dirty="0"/>
                        <a:t>&gt;=</a:t>
                      </a:r>
                    </a:p>
                  </a:txBody>
                  <a:tcPr/>
                </a:tc>
                <a:tc>
                  <a:txBody>
                    <a:bodyPr/>
                    <a:lstStyle/>
                    <a:p>
                      <a:r>
                        <a:rPr lang="en-IN" sz="100" dirty="0"/>
                        <a:t>Greater than or equal to</a:t>
                      </a:r>
                    </a:p>
                  </a:txBody>
                  <a:tcPr/>
                </a:tc>
                <a:tc>
                  <a:txBody>
                    <a:bodyPr/>
                    <a:lstStyle/>
                    <a:p>
                      <a:r>
                        <a:rPr lang="en-IN" sz="1800" dirty="0"/>
                        <a:t>greater than or equal to</a:t>
                      </a:r>
                    </a:p>
                  </a:txBody>
                  <a:tcPr/>
                </a:tc>
                <a:tc>
                  <a:txBody>
                    <a:bodyPr/>
                    <a:lstStyle/>
                    <a:p>
                      <a:r>
                        <a:rPr lang="en-IN" sz="1800" dirty="0"/>
                        <a:t>radius &gt;= 0</a:t>
                      </a:r>
                    </a:p>
                  </a:txBody>
                  <a:tcPr/>
                </a:tc>
                <a:tc>
                  <a:txBody>
                    <a:bodyPr/>
                    <a:lstStyle/>
                    <a:p>
                      <a:r>
                        <a:rPr lang="en-IN" sz="1800" dirty="0"/>
                        <a:t>true</a:t>
                      </a:r>
                    </a:p>
                  </a:txBody>
                  <a:tcPr/>
                </a:tc>
                <a:extLst>
                  <a:ext uri="{0D108BD9-81ED-4DB2-BD59-A6C34878D82A}">
                    <a16:rowId xmlns:a16="http://schemas.microsoft.com/office/drawing/2014/main" val="2379540900"/>
                  </a:ext>
                </a:extLst>
              </a:tr>
              <a:tr h="432690">
                <a:tc>
                  <a:txBody>
                    <a:bodyPr/>
                    <a:lstStyle/>
                    <a:p>
                      <a:r>
                        <a:rPr lang="en-IN" sz="1800" dirty="0"/>
                        <a:t>==</a:t>
                      </a:r>
                    </a:p>
                  </a:txBody>
                  <a:tcPr/>
                </a:tc>
                <a:tc>
                  <a:txBody>
                    <a:bodyPr/>
                    <a:lstStyle/>
                    <a:p>
                      <a:r>
                        <a:rPr lang="en-IN" sz="1800" dirty="0"/>
                        <a:t>=</a:t>
                      </a:r>
                    </a:p>
                  </a:txBody>
                  <a:tcPr/>
                </a:tc>
                <a:tc>
                  <a:txBody>
                    <a:bodyPr/>
                    <a:lstStyle/>
                    <a:p>
                      <a:r>
                        <a:rPr lang="en-IN" sz="1800" dirty="0"/>
                        <a:t>equal to</a:t>
                      </a:r>
                    </a:p>
                  </a:txBody>
                  <a:tcPr/>
                </a:tc>
                <a:tc>
                  <a:txBody>
                    <a:bodyPr/>
                    <a:lstStyle/>
                    <a:p>
                      <a:r>
                        <a:rPr lang="en-IN" sz="1800" dirty="0"/>
                        <a:t>radius == 0</a:t>
                      </a:r>
                    </a:p>
                  </a:txBody>
                  <a:tcPr/>
                </a:tc>
                <a:tc>
                  <a:txBody>
                    <a:bodyPr/>
                    <a:lstStyle/>
                    <a:p>
                      <a:r>
                        <a:rPr lang="en-IN" sz="1800" dirty="0"/>
                        <a:t>false</a:t>
                      </a:r>
                    </a:p>
                  </a:txBody>
                  <a:tcPr/>
                </a:tc>
                <a:extLst>
                  <a:ext uri="{0D108BD9-81ED-4DB2-BD59-A6C34878D82A}">
                    <a16:rowId xmlns:a16="http://schemas.microsoft.com/office/drawing/2014/main" val="665998575"/>
                  </a:ext>
                </a:extLst>
              </a:tr>
              <a:tr h="432690">
                <a:tc>
                  <a:txBody>
                    <a:bodyPr/>
                    <a:lstStyle/>
                    <a:p>
                      <a:r>
                        <a:rPr lang="en-IN" sz="1800" dirty="0"/>
                        <a:t>!=</a:t>
                      </a:r>
                    </a:p>
                  </a:txBody>
                  <a:tcPr/>
                </a:tc>
                <a:tc>
                  <a:txBody>
                    <a:bodyPr/>
                    <a:lstStyle/>
                    <a:p>
                      <a:r>
                        <a:rPr lang="en-IN" sz="100" dirty="0"/>
                        <a:t>Not equal to</a:t>
                      </a:r>
                    </a:p>
                  </a:txBody>
                  <a:tcPr/>
                </a:tc>
                <a:tc>
                  <a:txBody>
                    <a:bodyPr/>
                    <a:lstStyle/>
                    <a:p>
                      <a:r>
                        <a:rPr lang="en-IN" sz="1800" dirty="0"/>
                        <a:t>not equal to</a:t>
                      </a:r>
                    </a:p>
                  </a:txBody>
                  <a:tcPr/>
                </a:tc>
                <a:tc>
                  <a:txBody>
                    <a:bodyPr/>
                    <a:lstStyle/>
                    <a:p>
                      <a:r>
                        <a:rPr lang="en-IN" sz="1800" dirty="0"/>
                        <a:t>radius != 0</a:t>
                      </a:r>
                    </a:p>
                  </a:txBody>
                  <a:tcPr/>
                </a:tc>
                <a:tc>
                  <a:txBody>
                    <a:bodyPr/>
                    <a:lstStyle/>
                    <a:p>
                      <a:r>
                        <a:rPr lang="en-IN" sz="1800" dirty="0"/>
                        <a:t>true</a:t>
                      </a:r>
                    </a:p>
                  </a:txBody>
                  <a:tcPr/>
                </a:tc>
                <a:extLst>
                  <a:ext uri="{0D108BD9-81ED-4DB2-BD59-A6C34878D82A}">
                    <a16:rowId xmlns:a16="http://schemas.microsoft.com/office/drawing/2014/main" val="4022178150"/>
                  </a:ext>
                </a:extLst>
              </a:tr>
            </a:tbl>
          </a:graphicData>
        </a:graphic>
      </p:graphicFrame>
      <p:graphicFrame>
        <p:nvGraphicFramePr>
          <p:cNvPr id="5" name="Object 4">
            <a:extLst>
              <a:ext uri="{FF2B5EF4-FFF2-40B4-BE49-F238E27FC236}">
                <a16:creationId xmlns:a16="http://schemas.microsoft.com/office/drawing/2014/main" id="{260C289E-2471-405D-98D6-37D981FA5BA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392782448"/>
              </p:ext>
            </p:extLst>
          </p:nvPr>
        </p:nvGraphicFramePr>
        <p:xfrm>
          <a:off x="1800680" y="2650778"/>
          <a:ext cx="165100" cy="190500"/>
        </p:xfrm>
        <a:graphic>
          <a:graphicData uri="http://schemas.openxmlformats.org/presentationml/2006/ole">
            <mc:AlternateContent xmlns:mc="http://schemas.openxmlformats.org/markup-compatibility/2006">
              <mc:Choice xmlns:v="urn:schemas-microsoft-com:vml" Requires="v">
                <p:oleObj name="Equation" r:id="rId2" imgW="164880" imgH="190440" progId="Equation.DSMT4">
                  <p:embed/>
                </p:oleObj>
              </mc:Choice>
              <mc:Fallback>
                <p:oleObj name="Equation" r:id="rId2" imgW="164880" imgH="190440" progId="Equation.DSMT4">
                  <p:embed/>
                  <p:pic>
                    <p:nvPicPr>
                      <p:cNvPr id="0" name=""/>
                      <p:cNvPicPr/>
                      <p:nvPr/>
                    </p:nvPicPr>
                    <p:blipFill>
                      <a:blip r:embed="rId3"/>
                      <a:stretch>
                        <a:fillRect/>
                      </a:stretch>
                    </p:blipFill>
                    <p:spPr>
                      <a:xfrm>
                        <a:off x="1800680" y="2650778"/>
                        <a:ext cx="165100" cy="190500"/>
                      </a:xfrm>
                      <a:prstGeom prst="rect">
                        <a:avLst/>
                      </a:prstGeom>
                      <a:solidFill>
                        <a:schemeClr val="bg1"/>
                      </a:solidFill>
                    </p:spPr>
                  </p:pic>
                </p:oleObj>
              </mc:Fallback>
            </mc:AlternateContent>
          </a:graphicData>
        </a:graphic>
      </p:graphicFrame>
      <p:graphicFrame>
        <p:nvGraphicFramePr>
          <p:cNvPr id="6" name="Object 5">
            <a:extLst>
              <a:ext uri="{FF2B5EF4-FFF2-40B4-BE49-F238E27FC236}">
                <a16:creationId xmlns:a16="http://schemas.microsoft.com/office/drawing/2014/main" id="{833F3039-FD46-48DB-AB18-B7836E48D50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53696267"/>
              </p:ext>
            </p:extLst>
          </p:nvPr>
        </p:nvGraphicFramePr>
        <p:xfrm>
          <a:off x="1811083" y="3533342"/>
          <a:ext cx="165100" cy="190500"/>
        </p:xfrm>
        <a:graphic>
          <a:graphicData uri="http://schemas.openxmlformats.org/presentationml/2006/ole">
            <mc:AlternateContent xmlns:mc="http://schemas.openxmlformats.org/markup-compatibility/2006">
              <mc:Choice xmlns:v="urn:schemas-microsoft-com:vml" Requires="v">
                <p:oleObj name="Equation" r:id="rId4" imgW="164880" imgH="190440" progId="Equation.DSMT4">
                  <p:embed/>
                </p:oleObj>
              </mc:Choice>
              <mc:Fallback>
                <p:oleObj name="Equation" r:id="rId4" imgW="164880" imgH="190440" progId="Equation.DSMT4">
                  <p:embed/>
                  <p:pic>
                    <p:nvPicPr>
                      <p:cNvPr id="0" name=""/>
                      <p:cNvPicPr/>
                      <p:nvPr/>
                    </p:nvPicPr>
                    <p:blipFill>
                      <a:blip r:embed="rId5"/>
                      <a:stretch>
                        <a:fillRect/>
                      </a:stretch>
                    </p:blipFill>
                    <p:spPr>
                      <a:xfrm>
                        <a:off x="1811083" y="3533342"/>
                        <a:ext cx="165100" cy="190500"/>
                      </a:xfrm>
                      <a:prstGeom prst="rect">
                        <a:avLst/>
                      </a:prstGeom>
                      <a:solidFill>
                        <a:schemeClr val="bg1"/>
                      </a:solidFill>
                    </p:spPr>
                  </p:pic>
                </p:oleObj>
              </mc:Fallback>
            </mc:AlternateContent>
          </a:graphicData>
        </a:graphic>
      </p:graphicFrame>
      <p:graphicFrame>
        <p:nvGraphicFramePr>
          <p:cNvPr id="7" name="Object 6">
            <a:extLst>
              <a:ext uri="{FF2B5EF4-FFF2-40B4-BE49-F238E27FC236}">
                <a16:creationId xmlns:a16="http://schemas.microsoft.com/office/drawing/2014/main" id="{F2793586-7601-450C-B3DD-47187126642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715788928"/>
              </p:ext>
            </p:extLst>
          </p:nvPr>
        </p:nvGraphicFramePr>
        <p:xfrm>
          <a:off x="1744291" y="4385195"/>
          <a:ext cx="177800" cy="177800"/>
        </p:xfrm>
        <a:graphic>
          <a:graphicData uri="http://schemas.openxmlformats.org/presentationml/2006/ole">
            <mc:AlternateContent xmlns:mc="http://schemas.openxmlformats.org/markup-compatibility/2006">
              <mc:Choice xmlns:v="urn:schemas-microsoft-com:vml" Requires="v">
                <p:oleObj name="Equation" r:id="rId6" imgW="177480" imgH="177480" progId="Equation.DSMT4">
                  <p:embed/>
                </p:oleObj>
              </mc:Choice>
              <mc:Fallback>
                <p:oleObj name="Equation" r:id="rId6" imgW="177480" imgH="177480" progId="Equation.DSMT4">
                  <p:embed/>
                  <p:pic>
                    <p:nvPicPr>
                      <p:cNvPr id="0" name=""/>
                      <p:cNvPicPr/>
                      <p:nvPr/>
                    </p:nvPicPr>
                    <p:blipFill>
                      <a:blip r:embed="rId7"/>
                      <a:stretch>
                        <a:fillRect/>
                      </a:stretch>
                    </p:blipFill>
                    <p:spPr>
                      <a:xfrm>
                        <a:off x="1744291" y="4385195"/>
                        <a:ext cx="177800" cy="177800"/>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6426558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A1D0B-0277-4C43-A57B-C7C5FF1B32CA}"/>
              </a:ext>
            </a:extLst>
          </p:cNvPr>
          <p:cNvSpPr>
            <a:spLocks noGrp="1"/>
          </p:cNvSpPr>
          <p:nvPr>
            <p:ph type="title"/>
          </p:nvPr>
        </p:nvSpPr>
        <p:spPr/>
        <p:txBody>
          <a:bodyPr/>
          <a:lstStyle/>
          <a:p>
            <a:r>
              <a:rPr lang="en-IN" dirty="0"/>
              <a:t>Debugging</a:t>
            </a:r>
          </a:p>
        </p:txBody>
      </p:sp>
      <p:sp>
        <p:nvSpPr>
          <p:cNvPr id="3" name="Content Placeholder 2">
            <a:extLst>
              <a:ext uri="{FF2B5EF4-FFF2-40B4-BE49-F238E27FC236}">
                <a16:creationId xmlns:a16="http://schemas.microsoft.com/office/drawing/2014/main" id="{39AEB16D-19B8-46AB-8DFC-186D9DFEDED3}"/>
              </a:ext>
            </a:extLst>
          </p:cNvPr>
          <p:cNvSpPr>
            <a:spLocks noGrp="1"/>
          </p:cNvSpPr>
          <p:nvPr>
            <p:ph sz="quarter" idx="13"/>
          </p:nvPr>
        </p:nvSpPr>
        <p:spPr/>
        <p:txBody>
          <a:bodyPr/>
          <a:lstStyle/>
          <a:p>
            <a:pPr marL="432" indent="0">
              <a:buNone/>
            </a:pPr>
            <a:r>
              <a:rPr lang="en-IN" dirty="0"/>
              <a:t>Logic errors are called </a:t>
            </a:r>
            <a:r>
              <a:rPr lang="en-IN" b="1" dirty="0"/>
              <a:t>bugs</a:t>
            </a:r>
            <a:r>
              <a:rPr lang="en-IN" dirty="0"/>
              <a:t>. The process of finding and correcting errors is called debugging. A common approach to debugging is to use a combination of methods to narrow down to the part of the program where the bug is located. You can hand-trace the program (i.e., catch errors by reading the program), or you can insert print statements in order to show the values of the variables or the execution flow of the program. This approach might work for a short, simple program. But for a large, complex program, the most effective approach for debugging is to use a debugger utility.</a:t>
            </a:r>
          </a:p>
        </p:txBody>
      </p:sp>
    </p:spTree>
    <p:extLst>
      <p:ext uri="{BB962C8B-B14F-4D97-AF65-F5344CB8AC3E}">
        <p14:creationId xmlns:p14="http://schemas.microsoft.com/office/powerpoint/2010/main" val="17600853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448E1-5E04-41DC-BDD2-B852C6A79C14}"/>
              </a:ext>
            </a:extLst>
          </p:cNvPr>
          <p:cNvSpPr>
            <a:spLocks noGrp="1"/>
          </p:cNvSpPr>
          <p:nvPr>
            <p:ph type="title"/>
          </p:nvPr>
        </p:nvSpPr>
        <p:spPr/>
        <p:txBody>
          <a:bodyPr/>
          <a:lstStyle/>
          <a:p>
            <a:r>
              <a:rPr lang="en-IN" dirty="0"/>
              <a:t>Debugger</a:t>
            </a:r>
          </a:p>
        </p:txBody>
      </p:sp>
      <p:sp>
        <p:nvSpPr>
          <p:cNvPr id="3" name="Content Placeholder 2">
            <a:extLst>
              <a:ext uri="{FF2B5EF4-FFF2-40B4-BE49-F238E27FC236}">
                <a16:creationId xmlns:a16="http://schemas.microsoft.com/office/drawing/2014/main" id="{331CAC8C-115C-43B6-BCB4-CA72CD94CDA4}"/>
              </a:ext>
            </a:extLst>
          </p:cNvPr>
          <p:cNvSpPr>
            <a:spLocks noGrp="1"/>
          </p:cNvSpPr>
          <p:nvPr>
            <p:ph sz="quarter" idx="13"/>
          </p:nvPr>
        </p:nvSpPr>
        <p:spPr/>
        <p:txBody>
          <a:bodyPr/>
          <a:lstStyle/>
          <a:p>
            <a:pPr marL="432" indent="0">
              <a:buNone/>
            </a:pPr>
            <a:r>
              <a:rPr lang="en-IN" dirty="0"/>
              <a:t>Debugger is a program that facilitates debugging. You can use a debugger to</a:t>
            </a:r>
          </a:p>
          <a:p>
            <a:r>
              <a:rPr lang="en-IN" dirty="0"/>
              <a:t>Execute a single statement at a time.</a:t>
            </a:r>
          </a:p>
          <a:p>
            <a:r>
              <a:rPr lang="en-IN" dirty="0"/>
              <a:t>Trace into or stepping over a method.</a:t>
            </a:r>
          </a:p>
          <a:p>
            <a:r>
              <a:rPr lang="en-IN" dirty="0"/>
              <a:t>Set breakpoints.</a:t>
            </a:r>
          </a:p>
          <a:p>
            <a:r>
              <a:rPr lang="en-IN" dirty="0"/>
              <a:t>Display variables.</a:t>
            </a:r>
          </a:p>
          <a:p>
            <a:r>
              <a:rPr lang="en-IN" dirty="0"/>
              <a:t>Display call stack.</a:t>
            </a:r>
          </a:p>
          <a:p>
            <a:r>
              <a:rPr lang="en-IN" dirty="0"/>
              <a:t>Modify variables.</a:t>
            </a:r>
          </a:p>
        </p:txBody>
      </p:sp>
    </p:spTree>
    <p:extLst>
      <p:ext uri="{BB962C8B-B14F-4D97-AF65-F5344CB8AC3E}">
        <p14:creationId xmlns:p14="http://schemas.microsoft.com/office/powerpoint/2010/main" val="37294250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A73E73E-49E4-4845-8371-1BA709EE5139}"/>
              </a:ext>
            </a:extLst>
          </p:cNvPr>
          <p:cNvSpPr>
            <a:spLocks noGrp="1"/>
          </p:cNvSpPr>
          <p:nvPr>
            <p:ph type="title"/>
          </p:nvPr>
        </p:nvSpPr>
        <p:spPr/>
        <p:txBody>
          <a:bodyPr/>
          <a:lstStyle/>
          <a:p>
            <a:r>
              <a:rPr lang="en-IN" dirty="0"/>
              <a:t>Debugging in NetBeans</a:t>
            </a:r>
          </a:p>
        </p:txBody>
      </p:sp>
      <p:sp>
        <p:nvSpPr>
          <p:cNvPr id="10" name="Content Placeholder 9">
            <a:extLst>
              <a:ext uri="{FF2B5EF4-FFF2-40B4-BE49-F238E27FC236}">
                <a16:creationId xmlns:a16="http://schemas.microsoft.com/office/drawing/2014/main" id="{E9555A00-D111-4D9A-B4FE-7A9129B44179}"/>
              </a:ext>
            </a:extLst>
          </p:cNvPr>
          <p:cNvSpPr>
            <a:spLocks noGrp="1"/>
          </p:cNvSpPr>
          <p:nvPr>
            <p:ph sz="quarter" idx="13"/>
          </p:nvPr>
        </p:nvSpPr>
        <p:spPr>
          <a:xfrm>
            <a:off x="457200" y="1554920"/>
            <a:ext cx="8232775" cy="651251"/>
          </a:xfrm>
        </p:spPr>
        <p:txBody>
          <a:bodyPr/>
          <a:lstStyle/>
          <a:p>
            <a:pPr marL="432" indent="0">
              <a:buNone/>
            </a:pPr>
            <a:r>
              <a:rPr lang="en-US" altLang="en-US" dirty="0">
                <a:cs typeface="Times New Roman" panose="02020603050405020304" pitchFamily="18" charset="0"/>
              </a:rPr>
              <a:t>Supplement II.E, Learning Java Effectively with NetBeans</a:t>
            </a:r>
          </a:p>
        </p:txBody>
      </p:sp>
    </p:spTree>
    <p:extLst>
      <p:ext uri="{BB962C8B-B14F-4D97-AF65-F5344CB8AC3E}">
        <p14:creationId xmlns:p14="http://schemas.microsoft.com/office/powerpoint/2010/main" val="2978122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A73E73E-49E4-4845-8371-1BA709EE5139}"/>
              </a:ext>
            </a:extLst>
          </p:cNvPr>
          <p:cNvSpPr>
            <a:spLocks noGrp="1"/>
          </p:cNvSpPr>
          <p:nvPr>
            <p:ph type="title"/>
          </p:nvPr>
        </p:nvSpPr>
        <p:spPr/>
        <p:txBody>
          <a:bodyPr/>
          <a:lstStyle/>
          <a:p>
            <a:r>
              <a:rPr lang="en-IN" dirty="0"/>
              <a:t>Debugging in Eclipse</a:t>
            </a:r>
          </a:p>
        </p:txBody>
      </p:sp>
      <p:sp>
        <p:nvSpPr>
          <p:cNvPr id="10" name="Content Placeholder 9">
            <a:extLst>
              <a:ext uri="{FF2B5EF4-FFF2-40B4-BE49-F238E27FC236}">
                <a16:creationId xmlns:a16="http://schemas.microsoft.com/office/drawing/2014/main" id="{B4822556-21D6-44C0-AF1C-E539980621D2}"/>
              </a:ext>
            </a:extLst>
          </p:cNvPr>
          <p:cNvSpPr>
            <a:spLocks noGrp="1"/>
          </p:cNvSpPr>
          <p:nvPr>
            <p:ph sz="quarter" idx="13"/>
          </p:nvPr>
        </p:nvSpPr>
        <p:spPr>
          <a:xfrm>
            <a:off x="457200" y="1554921"/>
            <a:ext cx="8232775" cy="897994"/>
          </a:xfrm>
        </p:spPr>
        <p:txBody>
          <a:bodyPr/>
          <a:lstStyle/>
          <a:p>
            <a:pPr marL="432" indent="0">
              <a:buNone/>
            </a:pPr>
            <a:r>
              <a:rPr lang="en-US" altLang="en-US" dirty="0">
                <a:cs typeface="Times New Roman" panose="02020603050405020304" pitchFamily="18" charset="0"/>
              </a:rPr>
              <a:t>Supplement II.G, Learning Java Effectively with Eclipse</a:t>
            </a:r>
          </a:p>
        </p:txBody>
      </p:sp>
    </p:spTree>
    <p:extLst>
      <p:ext uri="{BB962C8B-B14F-4D97-AF65-F5344CB8AC3E}">
        <p14:creationId xmlns:p14="http://schemas.microsoft.com/office/powerpoint/2010/main" val="4952898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5" name="Title 4">
            <a:extLst>
              <a:ext uri="{FF2B5EF4-FFF2-40B4-BE49-F238E27FC236}">
                <a16:creationId xmlns:a16="http://schemas.microsoft.com/office/drawing/2014/main" id="{E47FF819-0D5D-491A-BF8F-B42813E7390C}"/>
              </a:ext>
            </a:extLst>
          </p:cNvPr>
          <p:cNvSpPr>
            <a:spLocks noGrp="1"/>
          </p:cNvSpPr>
          <p:nvPr>
            <p:ph type="title"/>
          </p:nvPr>
        </p:nvSpPr>
        <p:spPr/>
        <p:txBody>
          <a:bodyPr/>
          <a:lstStyle/>
          <a:p>
            <a:r>
              <a:rPr lang="en-US" dirty="0"/>
              <a:t>Copyright</a:t>
            </a:r>
          </a:p>
        </p:txBody>
      </p:sp>
      <p:pic>
        <p:nvPicPr>
          <p:cNvPr id="7" name="Graphic 6" descr="Warning">
            <a:extLst>
              <a:ext uri="{FF2B5EF4-FFF2-40B4-BE49-F238E27FC236}">
                <a16:creationId xmlns:a16="http://schemas.microsoft.com/office/drawing/2014/main" id="{C06FB2D2-3F36-42C9-A5A6-B6234DC54C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84" y="2317359"/>
            <a:ext cx="1277815" cy="1434026"/>
          </a:xfrm>
          <a:prstGeom prst="rect">
            <a:avLst/>
          </a:prstGeom>
        </p:spPr>
      </p:pic>
      <p:sp>
        <p:nvSpPr>
          <p:cNvPr id="2" name="Text Placeholder 1">
            <a:extLst>
              <a:ext uri="{FF2B5EF4-FFF2-40B4-BE49-F238E27FC236}">
                <a16:creationId xmlns:a16="http://schemas.microsoft.com/office/drawing/2014/main" id="{AD5FAE7B-F718-4307-B112-AD6256157E8F}"/>
              </a:ext>
            </a:extLst>
          </p:cNvPr>
          <p:cNvSpPr>
            <a:spLocks noGrp="1"/>
          </p:cNvSpPr>
          <p:nvPr>
            <p:ph type="body" idx="4294967295"/>
          </p:nvPr>
        </p:nvSpPr>
        <p:spPr>
          <a:xfrm>
            <a:off x="1606061" y="1852246"/>
            <a:ext cx="6858001" cy="2854836"/>
          </a:xfrm>
          <a:ln/>
        </p:spPr>
        <p:style>
          <a:lnRef idx="2">
            <a:schemeClr val="dk1"/>
          </a:lnRef>
          <a:fillRef idx="1">
            <a:schemeClr val="lt1"/>
          </a:fillRef>
          <a:effectRef idx="0">
            <a:schemeClr val="dk1"/>
          </a:effectRef>
          <a:fontRef idx="minor">
            <a:schemeClr val="dk1"/>
          </a:fontRef>
        </p:style>
        <p:txBody>
          <a:bodyPr lIns="182880" tIns="182880" rIns="182880" bIns="182880" anchor="ctr"/>
          <a:lstStyle/>
          <a:p>
            <a:pPr marL="101600" indent="0">
              <a:buNone/>
            </a:pPr>
            <a:r>
              <a:rPr lang="en-US" b="1" dirty="0"/>
              <a:t>This work is protected by United States copyright laws and is</a:t>
            </a:r>
            <a:r>
              <a:rPr lang="en-US" b="1" baseline="0" dirty="0"/>
              <a:t> </a:t>
            </a:r>
            <a:r>
              <a:rPr lang="en-US" b="1" dirty="0"/>
              <a:t>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064B4-902A-42C8-B344-71ADCFAD1F82}"/>
              </a:ext>
            </a:extLst>
          </p:cNvPr>
          <p:cNvSpPr>
            <a:spLocks noGrp="1"/>
          </p:cNvSpPr>
          <p:nvPr>
            <p:ph type="title"/>
          </p:nvPr>
        </p:nvSpPr>
        <p:spPr/>
        <p:txBody>
          <a:bodyPr/>
          <a:lstStyle/>
          <a:p>
            <a:r>
              <a:rPr lang="en-IN" sz="3200" dirty="0"/>
              <a:t>Problem: A Simple Math Learning Tool</a:t>
            </a:r>
          </a:p>
        </p:txBody>
      </p:sp>
      <p:sp>
        <p:nvSpPr>
          <p:cNvPr id="3" name="Content Placeholder 2">
            <a:extLst>
              <a:ext uri="{FF2B5EF4-FFF2-40B4-BE49-F238E27FC236}">
                <a16:creationId xmlns:a16="http://schemas.microsoft.com/office/drawing/2014/main" id="{A80EA79A-65D0-49BD-B04A-15A98A333A67}"/>
              </a:ext>
            </a:extLst>
          </p:cNvPr>
          <p:cNvSpPr>
            <a:spLocks noGrp="1"/>
          </p:cNvSpPr>
          <p:nvPr>
            <p:ph sz="quarter" idx="13"/>
          </p:nvPr>
        </p:nvSpPr>
        <p:spPr>
          <a:xfrm>
            <a:off x="457200" y="1552575"/>
            <a:ext cx="8229600" cy="2395311"/>
          </a:xfrm>
        </p:spPr>
        <p:txBody>
          <a:bodyPr/>
          <a:lstStyle/>
          <a:p>
            <a:pPr marL="432" indent="0">
              <a:buNone/>
            </a:pPr>
            <a:r>
              <a:rPr lang="en-IN" dirty="0"/>
              <a:t>This example creates a program to let a first grader practice additions. The program randomly generates two single-digit integers number1 and number2 and displays a question such as “What is 7 + 9?” to the student. After the student types the answer, the program displays a message to indicate whether the answer is true or false.</a:t>
            </a:r>
          </a:p>
        </p:txBody>
      </p:sp>
      <p:sp>
        <p:nvSpPr>
          <p:cNvPr id="10" name="Text Placeholder 9">
            <a:extLst>
              <a:ext uri="{FF2B5EF4-FFF2-40B4-BE49-F238E27FC236}">
                <a16:creationId xmlns:a16="http://schemas.microsoft.com/office/drawing/2014/main" id="{715BA18A-D67C-4D92-8988-A62F9BF4750A}"/>
              </a:ext>
            </a:extLst>
          </p:cNvPr>
          <p:cNvSpPr>
            <a:spLocks noGrp="1"/>
          </p:cNvSpPr>
          <p:nvPr>
            <p:ph type="body" sz="quarter" idx="20"/>
          </p:nvPr>
        </p:nvSpPr>
        <p:spPr>
          <a:xfrm>
            <a:off x="6734629" y="5284107"/>
            <a:ext cx="1952171" cy="543832"/>
          </a:xfrm>
        </p:spPr>
        <p:txBody>
          <a:bodyPr/>
          <a:lstStyle/>
          <a:p>
            <a:pPr marL="432" indent="0">
              <a:buNone/>
            </a:pPr>
            <a:r>
              <a:rPr lang="en-IN" dirty="0">
                <a:hlinkClick r:id="rId3" tooltip="https://liveexample.pearsoncmg.com/html/AdditionQuiz.html"/>
              </a:rPr>
              <a:t>AdditionQuiz</a:t>
            </a:r>
          </a:p>
        </p:txBody>
      </p:sp>
    </p:spTree>
    <p:extLst>
      <p:ext uri="{BB962C8B-B14F-4D97-AF65-F5344CB8AC3E}">
        <p14:creationId xmlns:p14="http://schemas.microsoft.com/office/powerpoint/2010/main" val="3234250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8D447-E2B9-4348-A7D3-5DB3906E71A2}"/>
              </a:ext>
            </a:extLst>
          </p:cNvPr>
          <p:cNvSpPr>
            <a:spLocks noGrp="1"/>
          </p:cNvSpPr>
          <p:nvPr>
            <p:ph type="title"/>
          </p:nvPr>
        </p:nvSpPr>
        <p:spPr/>
        <p:txBody>
          <a:bodyPr/>
          <a:lstStyle/>
          <a:p>
            <a:r>
              <a:rPr lang="en-IN" dirty="0"/>
              <a:t>One-Way </a:t>
            </a:r>
            <a:r>
              <a:rPr lang="en-IN" dirty="0">
                <a:latin typeface="Courier New" panose="02070309020205020404" pitchFamily="49" charset="0"/>
                <a:cs typeface="Courier New" panose="02070309020205020404" pitchFamily="49" charset="0"/>
              </a:rPr>
              <a:t>if</a:t>
            </a:r>
            <a:r>
              <a:rPr lang="en-IN" dirty="0"/>
              <a:t> Statements</a:t>
            </a:r>
          </a:p>
        </p:txBody>
      </p:sp>
      <p:pic>
        <p:nvPicPr>
          <p:cNvPr id="7" name="Content Placeholder 6" descr="A flow chart shows a decision box and a compute box. The decision box is labeled as Boolean expression. If true, go to Statement(s). If false, go to the step after Statement(s).">
            <a:extLst>
              <a:ext uri="{FF2B5EF4-FFF2-40B4-BE49-F238E27FC236}">
                <a16:creationId xmlns:a16="http://schemas.microsoft.com/office/drawing/2014/main" id="{789A857C-4954-4156-B898-35E6F7C2CB93}"/>
              </a:ext>
            </a:extLst>
          </p:cNvPr>
          <p:cNvPicPr>
            <a:picLocks noGrp="1" noChangeAspect="1"/>
          </p:cNvPicPr>
          <p:nvPr>
            <p:ph sz="quarter" idx="13"/>
          </p:nvPr>
        </p:nvPicPr>
        <p:blipFill>
          <a:blip r:embed="rId3"/>
          <a:stretch>
            <a:fillRect/>
          </a:stretch>
        </p:blipFill>
        <p:spPr>
          <a:xfrm>
            <a:off x="608645" y="1706235"/>
            <a:ext cx="3576548" cy="4351191"/>
          </a:xfrm>
          <a:prstGeom prst="rect">
            <a:avLst/>
          </a:prstGeom>
        </p:spPr>
      </p:pic>
      <p:pic>
        <p:nvPicPr>
          <p:cNvPr id="8" name="Content Placeholder 7" descr="A flow chart shows a decision box and a compute box. For long description in Notes pane, press F6.">
            <a:extLst>
              <a:ext uri="{FF2B5EF4-FFF2-40B4-BE49-F238E27FC236}">
                <a16:creationId xmlns:a16="http://schemas.microsoft.com/office/drawing/2014/main" id="{EDCA4529-57EE-4920-B5E1-F40962E2D5EF}"/>
              </a:ext>
            </a:extLst>
          </p:cNvPr>
          <p:cNvPicPr>
            <a:picLocks noGrp="1" noChangeAspect="1"/>
          </p:cNvPicPr>
          <p:nvPr>
            <p:ph sz="quarter" idx="14"/>
          </p:nvPr>
        </p:nvPicPr>
        <p:blipFill>
          <a:blip r:embed="rId4"/>
          <a:stretch>
            <a:fillRect/>
          </a:stretch>
        </p:blipFill>
        <p:spPr>
          <a:xfrm>
            <a:off x="4399406" y="1725152"/>
            <a:ext cx="4280567" cy="4256995"/>
          </a:xfrm>
          <a:prstGeom prst="rect">
            <a:avLst/>
          </a:prstGeom>
        </p:spPr>
      </p:pic>
    </p:spTree>
    <p:extLst>
      <p:ext uri="{BB962C8B-B14F-4D97-AF65-F5344CB8AC3E}">
        <p14:creationId xmlns:p14="http://schemas.microsoft.com/office/powerpoint/2010/main" val="15677651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61A9D-55FB-4307-BB03-AB68F853B297}"/>
              </a:ext>
            </a:extLst>
          </p:cNvPr>
          <p:cNvSpPr>
            <a:spLocks noGrp="1"/>
          </p:cNvSpPr>
          <p:nvPr>
            <p:ph type="title"/>
          </p:nvPr>
        </p:nvSpPr>
        <p:spPr/>
        <p:txBody>
          <a:bodyPr/>
          <a:lstStyle/>
          <a:p>
            <a:r>
              <a:rPr lang="en-IN" dirty="0"/>
              <a:t>Note</a:t>
            </a:r>
          </a:p>
        </p:txBody>
      </p:sp>
      <p:pic>
        <p:nvPicPr>
          <p:cNvPr id="6" name="Content Placeholder 5" descr="The parts a and b are equivalent to each other. For long description in Notes pane, press F6.">
            <a:extLst>
              <a:ext uri="{FF2B5EF4-FFF2-40B4-BE49-F238E27FC236}">
                <a16:creationId xmlns:a16="http://schemas.microsoft.com/office/drawing/2014/main" id="{ABEA1347-2150-4FF1-B56A-8E8E9ABAAC82}"/>
              </a:ext>
            </a:extLst>
          </p:cNvPr>
          <p:cNvPicPr>
            <a:picLocks noGrp="1" noChangeAspect="1"/>
          </p:cNvPicPr>
          <p:nvPr>
            <p:ph sz="quarter" idx="13"/>
          </p:nvPr>
        </p:nvPicPr>
        <p:blipFill>
          <a:blip r:embed="rId3"/>
          <a:stretch>
            <a:fillRect/>
          </a:stretch>
        </p:blipFill>
        <p:spPr>
          <a:xfrm>
            <a:off x="457200" y="2159547"/>
            <a:ext cx="8229600" cy="1060943"/>
          </a:xfrm>
          <a:prstGeom prst="rect">
            <a:avLst/>
          </a:prstGeom>
        </p:spPr>
      </p:pic>
      <p:pic>
        <p:nvPicPr>
          <p:cNvPr id="7" name="Content Placeholder 6" descr="The parts a and b are equivalent to each other. For long description in Notes pane, press F6.">
            <a:extLst>
              <a:ext uri="{FF2B5EF4-FFF2-40B4-BE49-F238E27FC236}">
                <a16:creationId xmlns:a16="http://schemas.microsoft.com/office/drawing/2014/main" id="{4B758557-851B-4049-B859-5E2D2C2CF60D}"/>
              </a:ext>
            </a:extLst>
          </p:cNvPr>
          <p:cNvPicPr>
            <a:picLocks noGrp="1" noChangeAspect="1"/>
          </p:cNvPicPr>
          <p:nvPr>
            <p:ph sz="quarter" idx="14"/>
          </p:nvPr>
        </p:nvPicPr>
        <p:blipFill>
          <a:blip r:embed="rId4"/>
          <a:stretch>
            <a:fillRect/>
          </a:stretch>
        </p:blipFill>
        <p:spPr>
          <a:xfrm>
            <a:off x="457200" y="4523901"/>
            <a:ext cx="8229600" cy="1001072"/>
          </a:xfrm>
          <a:prstGeom prst="rect">
            <a:avLst/>
          </a:prstGeom>
        </p:spPr>
      </p:pic>
    </p:spTree>
    <p:extLst>
      <p:ext uri="{BB962C8B-B14F-4D97-AF65-F5344CB8AC3E}">
        <p14:creationId xmlns:p14="http://schemas.microsoft.com/office/powerpoint/2010/main" val="923672626"/>
      </p:ext>
    </p:extLst>
  </p:cSld>
  <p:clrMapOvr>
    <a:masterClrMapping/>
  </p:clrMapOvr>
</p:sld>
</file>

<file path=ppt/theme/theme1.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D90B95B22DD945BDFF45EB84A5E21C" ma:contentTypeVersion="11" ma:contentTypeDescription="Create a new document." ma:contentTypeScope="" ma:versionID="d64c759ff087fb2f361248d72b503ae0">
  <xsd:schema xmlns:xsd="http://www.w3.org/2001/XMLSchema" xmlns:xs="http://www.w3.org/2001/XMLSchema" xmlns:p="http://schemas.microsoft.com/office/2006/metadata/properties" xmlns:ns2="7c1bd8dc-4e40-424f-a15f-9ffcd522197f" xmlns:ns3="6125ffc9-2c56-435e-8267-1393444907b2" targetNamespace="http://schemas.microsoft.com/office/2006/metadata/properties" ma:root="true" ma:fieldsID="7322cfddf5e3a731f65b591fdc9947f5" ns2:_="" ns3:_="">
    <xsd:import namespace="7c1bd8dc-4e40-424f-a15f-9ffcd522197f"/>
    <xsd:import namespace="6125ffc9-2c56-435e-8267-1393444907b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1bd8dc-4e40-424f-a15f-9ffcd52219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25ffc9-2c56-435e-8267-1393444907b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4403E25-504A-46E9-8620-8954EBE59A70}"/>
</file>

<file path=customXml/itemProps2.xml><?xml version="1.0" encoding="utf-8"?>
<ds:datastoreItem xmlns:ds="http://schemas.openxmlformats.org/officeDocument/2006/customXml" ds:itemID="{D3C25696-744A-42BE-9CAD-E37A6B432F61}"/>
</file>

<file path=customXml/itemProps3.xml><?xml version="1.0" encoding="utf-8"?>
<ds:datastoreItem xmlns:ds="http://schemas.openxmlformats.org/officeDocument/2006/customXml" ds:itemID="{36985D8D-5E6C-4B0E-8B5E-1D162B94079C}"/>
</file>

<file path=docProps/app.xml><?xml version="1.0" encoding="utf-8"?>
<Properties xmlns="http://schemas.openxmlformats.org/officeDocument/2006/extended-properties" xmlns:vt="http://schemas.openxmlformats.org/officeDocument/2006/docPropsVTypes">
  <TotalTime>146763</TotalTime>
  <Words>4781</Words>
  <Application>Microsoft Office PowerPoint</Application>
  <PresentationFormat>On-screen Show (4:3)</PresentationFormat>
  <Paragraphs>530</Paragraphs>
  <Slides>64</Slides>
  <Notes>23</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64</vt:i4>
      </vt:variant>
    </vt:vector>
  </HeadingPairs>
  <TitlesOfParts>
    <vt:vector size="72" baseType="lpstr">
      <vt:lpstr>Arial</vt:lpstr>
      <vt:lpstr>Verdana</vt:lpstr>
      <vt:lpstr>Times New Roman</vt:lpstr>
      <vt:lpstr>Noto Sans Symbols</vt:lpstr>
      <vt:lpstr>Courier New</vt:lpstr>
      <vt:lpstr>USHE</vt:lpstr>
      <vt:lpstr>USHE_slide options</vt:lpstr>
      <vt:lpstr>Equation</vt:lpstr>
      <vt:lpstr>Introduction to Java Programming and Data Structures</vt:lpstr>
      <vt:lpstr>Motivations</vt:lpstr>
      <vt:lpstr>Objectives (1 of 2)</vt:lpstr>
      <vt:lpstr>Objectives (2 of 2)</vt:lpstr>
      <vt:lpstr>The boolean Type and Operators</vt:lpstr>
      <vt:lpstr>Relational Operators</vt:lpstr>
      <vt:lpstr>Problem: A Simple Math Learning Tool</vt:lpstr>
      <vt:lpstr>One-Way if Statements</vt:lpstr>
      <vt:lpstr>Note</vt:lpstr>
      <vt:lpstr>Simple if Demo</vt:lpstr>
      <vt:lpstr>The Two-Way if Statement</vt:lpstr>
      <vt:lpstr>if-else Example</vt:lpstr>
      <vt:lpstr>Multiple Alternative if Statements</vt:lpstr>
      <vt:lpstr>Multi-Way if-else Statements</vt:lpstr>
      <vt:lpstr>Trace if-else Statement (1 of 5)</vt:lpstr>
      <vt:lpstr>Trace if-else Statement (2 of 5)</vt:lpstr>
      <vt:lpstr>Trace if-else Statement (3 of 5)</vt:lpstr>
      <vt:lpstr>Trace if-else Statement (4 of 5)</vt:lpstr>
      <vt:lpstr>Trace if-else Statement (5 of 5)</vt:lpstr>
      <vt:lpstr>Note (1 of 2)</vt:lpstr>
      <vt:lpstr>Note (2 of 2)</vt:lpstr>
      <vt:lpstr>Common Errors</vt:lpstr>
      <vt:lpstr>TIP</vt:lpstr>
      <vt:lpstr>CAUTION</vt:lpstr>
      <vt:lpstr>Problem: An Improved Math Learning Tool</vt:lpstr>
      <vt:lpstr>Problem: Body Mass Index</vt:lpstr>
      <vt:lpstr>Problem: Computing Taxes (1 of 2)</vt:lpstr>
      <vt:lpstr>Problem: Computing Taxes (2 of 2)</vt:lpstr>
      <vt:lpstr>Logical Operators</vt:lpstr>
      <vt:lpstr>Truth Table for Operator !</vt:lpstr>
      <vt:lpstr>Truth Table for Operator &amp;&amp;</vt:lpstr>
      <vt:lpstr>Truth Table for Operator ||</vt:lpstr>
      <vt:lpstr>Truth Table for Operator ^</vt:lpstr>
      <vt:lpstr>Examples (1 of 2)</vt:lpstr>
      <vt:lpstr>Examples (2 of 2)</vt:lpstr>
      <vt:lpstr>The &amp; and | Operators (1 of 2)</vt:lpstr>
      <vt:lpstr>The &amp; and | Operators (2 of 2)</vt:lpstr>
      <vt:lpstr>Problem: Determining Leap Year?</vt:lpstr>
      <vt:lpstr>Problem: Lottery</vt:lpstr>
      <vt:lpstr>switch Statements</vt:lpstr>
      <vt:lpstr>switch Statement Flow Chart</vt:lpstr>
      <vt:lpstr>switch Statement Rules (1 of 2)</vt:lpstr>
      <vt:lpstr>switch Statement Rules (2 of 2)</vt:lpstr>
      <vt:lpstr>Trace switch Statement (1 of 7)</vt:lpstr>
      <vt:lpstr>Trace switch Statement (2 of 7)</vt:lpstr>
      <vt:lpstr>Trace switch Statement (3 of 7)</vt:lpstr>
      <vt:lpstr>Trace switch Statement (4 of 7)</vt:lpstr>
      <vt:lpstr>Trace switch Statement (5 of 7)</vt:lpstr>
      <vt:lpstr>Trace switch Statement (6 of 7)</vt:lpstr>
      <vt:lpstr>Trace switch Statement (7 of 7)</vt:lpstr>
      <vt:lpstr>Problem: Chinese Zodiac</vt:lpstr>
      <vt:lpstr>Conditional Operators</vt:lpstr>
      <vt:lpstr>Conditional Operator (1 of 2)</vt:lpstr>
      <vt:lpstr>Conditional Operator (2 of 2)</vt:lpstr>
      <vt:lpstr>Operator Precedence</vt:lpstr>
      <vt:lpstr>Operator Precedence and Associativity</vt:lpstr>
      <vt:lpstr>Operator Associativity</vt:lpstr>
      <vt:lpstr>Example</vt:lpstr>
      <vt:lpstr>Operand Evaluation Order</vt:lpstr>
      <vt:lpstr>Debugging</vt:lpstr>
      <vt:lpstr>Debugger</vt:lpstr>
      <vt:lpstr>Debugging in NetBeans</vt:lpstr>
      <vt:lpstr>Debugging in Eclipse</vt:lpstr>
      <vt:lpstr>Copyright</vt:lpstr>
    </vt:vector>
  </TitlesOfParts>
  <Company>Pearson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Java Programming and Data Structures, Twelfth Edition, Chapter 3, Selections</dc:title>
  <dc:subject>IT</dc:subject>
  <dc:creator>Liang</dc:creator>
  <cp:keywords>Introduction to Java Programming and Data Structures</cp:keywords>
  <dc:description>This deck contains code snippets and symbols, screen reader users may need to increase verbosity levels; Long description alt-text is inserted in the notes pane; This presentation contains the hyperlinks located in Notes Pane.</dc:description>
  <cp:lastModifiedBy>AnnMarie Short</cp:lastModifiedBy>
  <cp:revision>844</cp:revision>
  <dcterms:modified xsi:type="dcterms:W3CDTF">2021-03-23T16:02:30Z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0x01010086D90B95B22DD945BDFF45EB84A5E21C</vt:lpwstr>
  </property>
</Properties>
</file>