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77"/>
  </p:notesMasterIdLst>
  <p:handoutMasterIdLst>
    <p:handoutMasterId r:id="rId78"/>
  </p:handoutMasterIdLst>
  <p:sldIdLst>
    <p:sldId id="330" r:id="rId3"/>
    <p:sldId id="408" r:id="rId4"/>
    <p:sldId id="410" r:id="rId5"/>
    <p:sldId id="414" r:id="rId6"/>
    <p:sldId id="415" r:id="rId7"/>
    <p:sldId id="416" r:id="rId8"/>
    <p:sldId id="417" r:id="rId9"/>
    <p:sldId id="418" r:id="rId10"/>
    <p:sldId id="419" r:id="rId11"/>
    <p:sldId id="420" r:id="rId12"/>
    <p:sldId id="421" r:id="rId13"/>
    <p:sldId id="422" r:id="rId14"/>
    <p:sldId id="459" r:id="rId15"/>
    <p:sldId id="460"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86" r:id="rId40"/>
    <p:sldId id="449" r:id="rId41"/>
    <p:sldId id="450" r:id="rId42"/>
    <p:sldId id="451" r:id="rId43"/>
    <p:sldId id="452" r:id="rId44"/>
    <p:sldId id="453" r:id="rId45"/>
    <p:sldId id="454" r:id="rId46"/>
    <p:sldId id="455" r:id="rId47"/>
    <p:sldId id="456" r:id="rId48"/>
    <p:sldId id="457" r:id="rId49"/>
    <p:sldId id="458" r:id="rId50"/>
    <p:sldId id="461" r:id="rId51"/>
    <p:sldId id="462" r:id="rId52"/>
    <p:sldId id="463" r:id="rId53"/>
    <p:sldId id="464" r:id="rId54"/>
    <p:sldId id="465" r:id="rId55"/>
    <p:sldId id="466" r:id="rId56"/>
    <p:sldId id="467" r:id="rId57"/>
    <p:sldId id="468" r:id="rId58"/>
    <p:sldId id="469" r:id="rId59"/>
    <p:sldId id="470" r:id="rId60"/>
    <p:sldId id="471" r:id="rId61"/>
    <p:sldId id="472" r:id="rId62"/>
    <p:sldId id="473" r:id="rId63"/>
    <p:sldId id="474" r:id="rId64"/>
    <p:sldId id="475" r:id="rId65"/>
    <p:sldId id="476" r:id="rId66"/>
    <p:sldId id="477" r:id="rId67"/>
    <p:sldId id="478" r:id="rId68"/>
    <p:sldId id="479" r:id="rId69"/>
    <p:sldId id="480" r:id="rId70"/>
    <p:sldId id="481" r:id="rId71"/>
    <p:sldId id="482" r:id="rId72"/>
    <p:sldId id="483" r:id="rId73"/>
    <p:sldId id="484" r:id="rId74"/>
    <p:sldId id="485" r:id="rId75"/>
    <p:sldId id="298" r:id="rId76"/>
  </p:sldIdLst>
  <p:sldSz cx="9144000" cy="6858000" type="screen4x3"/>
  <p:notesSz cx="6858000" cy="9144000"/>
  <p:embeddedFontLst>
    <p:embeddedFont>
      <p:font typeface="Noto Sans Symbols" panose="020B0604020202020204" charset="0"/>
      <p:regular r:id="rId79"/>
    </p:embeddedFont>
    <p:embeddedFont>
      <p:font typeface="Verdana" panose="020B0604030504040204" pitchFamily="34" charset="0"/>
      <p:regular r:id="rId80"/>
      <p:bold r:id="rId81"/>
      <p:italic r:id="rId82"/>
      <p:bold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1" autoAdjust="0"/>
    <p:restoredTop sz="86432" autoAdjust="0"/>
  </p:normalViewPr>
  <p:slideViewPr>
    <p:cSldViewPr snapToGrid="0" snapToObjects="1">
      <p:cViewPr varScale="1">
        <p:scale>
          <a:sx n="70" d="100"/>
          <a:sy n="70" d="100"/>
        </p:scale>
        <p:origin x="1157" y="62"/>
      </p:cViewPr>
      <p:guideLst>
        <p:guide orient="horz" pos="4042"/>
        <p:guide pos="295"/>
        <p:guide orient="horz" pos="4178"/>
        <p:guide orient="horz" pos="119"/>
        <p:guide orient="horz" pos="709"/>
        <p:guide orient="horz" pos="1071"/>
        <p:guide pos="6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ommentAuthors" Target="commentAuthors.xml"/><Relationship Id="rId89" Type="http://schemas.openxmlformats.org/officeDocument/2006/relationships/customXml" Target="../customXml/item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font" Target="fonts/font1.fntdata"/><Relationship Id="rId5" Type="http://schemas.openxmlformats.org/officeDocument/2006/relationships/slide" Target="slides/slide3.xml"/><Relationship Id="rId90" Type="http://schemas.openxmlformats.org/officeDocument/2006/relationships/customXml" Target="../customXml/item2.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2.fntdata"/><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5.fntdata"/><Relationship Id="rId88" Type="http://schemas.openxmlformats.org/officeDocument/2006/relationships/tableStyles" Target="tableStyles.xml"/><Relationship Id="rId9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font" Target="fonts/font3.fntdata"/><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font" Target="fonts/font4.fntdata"/><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Welcome.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iveexample.pearsoncmg.com/html/WelcomeWithThreeMessages.html"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liveexample.pearsoncmg.com/html/ComputeExpression.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iveexample.pearsoncmg.com/html/ShowSyntaxErrors.html"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liveexample.pearsoncmg.com/html/ShowRuntimeErrors.html"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IN" sz="1200" b="0" i="0" u="none" strike="noStrike" kern="1200" cap="none" dirty="0">
                <a:solidFill>
                  <a:schemeClr val="dk1"/>
                </a:solidFill>
                <a:effectLst/>
                <a:latin typeface="Arial"/>
                <a:ea typeface="Arial"/>
                <a:cs typeface="Arial"/>
                <a:sym typeface="Arial"/>
              </a:rPr>
              <a:t>Slides in this presentation contain hyperlinks. JAWS users should be able to get a list of links by using INSERT+F7</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https://liveexample.pearsoncmg.com/html/Welcome.html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73701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231235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WelcomeWith</a:t>
            </a:r>
            <a:r>
              <a:rPr lang="en-US" baseline="0" dirty="0" err="1"/>
              <a:t>ThreeMessages</a:t>
            </a:r>
            <a:r>
              <a:rPr lang="en-US" baseline="0" dirty="0"/>
              <a:t>: </a:t>
            </a:r>
            <a:r>
              <a:rPr lang="en-US" dirty="0">
                <a:hlinkClick r:id="rId3"/>
              </a:rPr>
              <a:t>https://liveexample.pearsoncmg.com/html/WelcomeWithThreeMessages.html</a:t>
            </a:r>
            <a:endParaRPr lang="en-US" dirty="0"/>
          </a:p>
          <a:p>
            <a:endParaRPr lang="en-US" dirty="0"/>
          </a:p>
          <a:p>
            <a:r>
              <a:rPr lang="en-US" dirty="0" err="1"/>
              <a:t>ComputeExpression</a:t>
            </a:r>
            <a:r>
              <a:rPr lang="en-US" dirty="0"/>
              <a:t>: </a:t>
            </a:r>
            <a:r>
              <a:rPr lang="en-US" dirty="0">
                <a:hlinkClick r:id="rId4"/>
              </a:rPr>
              <a:t>https://liveexample.pearsoncmg.com/html/ComputeExpression.html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77329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62594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05253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Forward slash, forward slash. This application program prints Welcome to Java mark of exclamation.</a:t>
            </a:r>
          </a:p>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a:p>
            <a:endParaRPr lang="en-IN" dirty="0"/>
          </a:p>
          <a:p>
            <a:r>
              <a:rPr lang="en-IN" dirty="0"/>
              <a:t>The flow chart time sets with Create or Modify source code followed by Source Code, Compile Source Code, for example, java welcome dot java, Bytecode, Run Bytecode, for example, java welcome, and result. Source Code is connected to programming developed by the programmer, Bytecode is connected to a panel reads generated by the compiler for J V M to read and interpret, and the result is connected to a panel, reads welcome to java is displayed on the console.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9628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chart from left to right timests with Welcome dot java (Java source-code file) connected to Java compiler by an arrow labeled complied by which further connected to Welcome class (Java bytecode executable file) by an arrow reads generates which further connected to JVM by an arrow reads executed. Library Code is separately connected to JVM. (b) Three concentric circles labeled Any Computer, Java Virtual Machine, and Java Bytecode from innermost to outermost part.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75876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06161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76594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7086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a double sided arrow.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40805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29822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 (Welcome in this row is highlighted)</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83983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 (Entire line except left brace is highlighted)</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0010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 (Entire line is highlighted)</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76229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 (Semi colon is highlighted)</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38181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 (Public class is highlighted)</a:t>
            </a:r>
          </a:p>
          <a:p>
            <a:r>
              <a:rPr lang="en-IN" dirty="0"/>
              <a:t>public static void main left parenthesis String left bracket right bracket args right parenthesis left brace (public static void is highlighted)</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95254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a:p>
            <a:r>
              <a:rPr lang="en-IN" dirty="0"/>
              <a:t>Left braces and right braces in entire code block are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41084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a:p>
            <a:r>
              <a:rPr lang="en-IN" dirty="0"/>
              <a:t>Left parentheses and right parentheses in entire code block are highlighted.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33955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 (Semi colon is highlighted)</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71968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 (Forward slashes are highlighted)</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95127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the double sided arrow. C P U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52934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class welcome left brace</a:t>
            </a:r>
          </a:p>
          <a:p>
            <a:r>
              <a:rPr lang="en-IN" dirty="0"/>
              <a:t>public static void main left parenthesis String left bracket right bracket args right parenthesis left brace</a:t>
            </a:r>
          </a:p>
          <a:p>
            <a:r>
              <a:rPr lang="en-IN" dirty="0"/>
              <a:t>System.out.println left parenthesis start quotation mark Welcome to Java mark of exclamation end double quotation mark right parenthesis semi colon (Quotation marks are highlighted)</a:t>
            </a:r>
          </a:p>
          <a:p>
            <a:r>
              <a:rPr lang="en-IN" dirty="0"/>
              <a:t>right brace</a:t>
            </a:r>
          </a:p>
          <a:p>
            <a:r>
              <a:rPr lang="en-IN" dirty="0"/>
              <a:t>right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21284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ShowSyntaxErrors</a:t>
            </a:r>
            <a:r>
              <a:rPr lang="en-US" dirty="0"/>
              <a:t>: </a:t>
            </a:r>
            <a:r>
              <a:rPr lang="en-US" dirty="0">
                <a:hlinkClick r:id="rId3"/>
              </a:rPr>
              <a:t>https://liveexample.pearsoncmg.com/html/ShowSyntaxErrors.html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624359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ShowRunTimeErros</a:t>
            </a:r>
            <a:r>
              <a:rPr lang="en-US" dirty="0"/>
              <a:t>: </a:t>
            </a:r>
            <a:r>
              <a:rPr lang="en-US" dirty="0">
                <a:hlinkClick r:id="rId3"/>
              </a:rPr>
              <a:t>https://liveexample.pearsoncmg.com/html/ShowRuntimeErrors.html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974715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52031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015819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a double sided arrow. Memory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69485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first column shows Memory address, the second column shows Memory content, and the third column shows characters. The first three rows are blank. Row 4, Memory address, 2000, Memory content, 01001010, Encoding for the character, J. Row 5, Memory address, 2001, Memory content, 01100001, Encoding for character a. Row 6, Memory address, 2002, Memory content, 01110110, Encoding for the character, v. Row 7, Memory address, 2003, Memory content, 01100001, Encoding for the character, a. Row 8, Memory address, 2004, Memory content, 00000011, Encoding for the character, 3.</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49343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the double sided arrow. Storage Devices are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07202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the double sided arrow. Output Devices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82070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bus consists of Storage Devices, for example, Disk, C D, and Tape. Memory, C P U, Communication Devices, for example, Modem, and N I C. Input Devices, for example, Keyboard, and Mouse. and Output Devices, for example, Monitor, Printer, all of these are connected with Bus by the double sided arrow. Communication Devices is highlighted.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10059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Activities from top to bottom are connected by a double sided arrow. The chart timesets from User, which is connected to Application Programs which is further connected to Operating System, and Hardware. User and Operating System is further connected by two sided arrow.</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232757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3 Content_1 link">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6" name="Text Placeholder 5"/>
          <p:cNvSpPr>
            <a:spLocks noGrp="1"/>
          </p:cNvSpPr>
          <p:nvPr>
            <p:ph type="body" sz="quarter" idx="15"/>
          </p:nvPr>
        </p:nvSpPr>
        <p:spPr>
          <a:xfrm>
            <a:off x="457200" y="2279650"/>
            <a:ext cx="8229600" cy="4889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1" name="Content Placeholder 10"/>
          <p:cNvSpPr>
            <a:spLocks noGrp="1"/>
          </p:cNvSpPr>
          <p:nvPr>
            <p:ph sz="quarter" idx="16"/>
          </p:nvPr>
        </p:nvSpPr>
        <p:spPr>
          <a:xfrm>
            <a:off x="457200" y="2871788"/>
            <a:ext cx="8132763" cy="72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44625630"/>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1.jpg"/><Relationship Id="rId2" Type="http://schemas.openxmlformats.org/officeDocument/2006/relationships/slideLayout" Target="../slideLayouts/slideLayout3.xml"/><Relationship Id="rId16"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7"/>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82" r:id="rId10"/>
    <p:sldLayoutId id="2147483671" r:id="rId11"/>
    <p:sldLayoutId id="2147483673" r:id="rId12"/>
    <p:sldLayoutId id="2147483670" r:id="rId13"/>
    <p:sldLayoutId id="2147483669" r:id="rId14"/>
    <p:sldLayoutId id="2147483655"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www.java.com/en/javahistory/index.jsp" TargetMode="Externa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hyperlink" Target="https://liveexample.pearsoncmg.com/etc/JavaCharacteristics.pdf" TargetMode="Externa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liveexample.pearsoncmg.com/html/Welcome.html"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liveexample.pearsoncmg.com/html/WelcomeWithThreeMessages.html"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hyperlink" Target="https://liveexample.pearsoncmg.com/html/ComputeExpression.html"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pearsonhighered.com/liang"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hyperlink" Target="https://liveexample.pearsoncmg.com/html/ShowSyntaxErrors.html" TargetMode="External"/><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s://liveexample.pearsoncmg.com/html/ShowRuntimeErrors.html" TargetMode="External"/><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hyperlink" Target="https://liveexample.pearsoncmg.com/html/ShowLogicErrors.html" TargetMode="Externa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8.svg"/></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7889967"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1</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Introduction to Computers, Programs, and Java</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BE864-A966-4E90-9DEF-AF4C60D80631}"/>
              </a:ext>
            </a:extLst>
          </p:cNvPr>
          <p:cNvSpPr>
            <a:spLocks noGrp="1"/>
          </p:cNvSpPr>
          <p:nvPr>
            <p:ph type="title"/>
          </p:nvPr>
        </p:nvSpPr>
        <p:spPr/>
        <p:txBody>
          <a:bodyPr/>
          <a:lstStyle/>
          <a:p>
            <a:r>
              <a:rPr lang="en-IN" dirty="0"/>
              <a:t>Communication Devices</a:t>
            </a:r>
          </a:p>
        </p:txBody>
      </p:sp>
      <p:sp>
        <p:nvSpPr>
          <p:cNvPr id="3" name="Content Placeholder 2">
            <a:extLst>
              <a:ext uri="{FF2B5EF4-FFF2-40B4-BE49-F238E27FC236}">
                <a16:creationId xmlns:a16="http://schemas.microsoft.com/office/drawing/2014/main" id="{FE685061-853F-45A7-A649-2ECCC1E95057}"/>
              </a:ext>
            </a:extLst>
          </p:cNvPr>
          <p:cNvSpPr>
            <a:spLocks noGrp="1"/>
          </p:cNvSpPr>
          <p:nvPr>
            <p:ph sz="quarter" idx="13"/>
          </p:nvPr>
        </p:nvSpPr>
        <p:spPr>
          <a:xfrm>
            <a:off x="457200" y="1556327"/>
            <a:ext cx="8418786" cy="2889549"/>
          </a:xfrm>
        </p:spPr>
        <p:txBody>
          <a:bodyPr/>
          <a:lstStyle/>
          <a:p>
            <a:pPr marL="432" indent="0">
              <a:buNone/>
            </a:pPr>
            <a:r>
              <a:rPr lang="en-IN" sz="2000" dirty="0"/>
              <a:t>A </a:t>
            </a:r>
            <a:r>
              <a:rPr lang="en-IN" sz="2000" b="1" dirty="0"/>
              <a:t>regular modem </a:t>
            </a:r>
            <a:r>
              <a:rPr lang="en-IN" sz="2000" dirty="0"/>
              <a:t>uses a phone line and can transfer data in a speed up to 56,000 b</a:t>
            </a:r>
            <a:r>
              <a:rPr lang="en-IN" sz="100" dirty="0"/>
              <a:t> </a:t>
            </a:r>
            <a:r>
              <a:rPr lang="en-IN" sz="2000" dirty="0"/>
              <a:t>p</a:t>
            </a:r>
            <a:r>
              <a:rPr lang="en-IN" sz="100" dirty="0"/>
              <a:t> </a:t>
            </a:r>
            <a:r>
              <a:rPr lang="en-IN" sz="2000" dirty="0"/>
              <a:t>s (bits per second). A </a:t>
            </a:r>
            <a:r>
              <a:rPr lang="en-IN" sz="2000" b="1" dirty="0"/>
              <a:t>D</a:t>
            </a:r>
            <a:r>
              <a:rPr lang="en-IN" sz="100" b="1" dirty="0"/>
              <a:t> </a:t>
            </a:r>
            <a:r>
              <a:rPr lang="en-IN" sz="2000" b="1" dirty="0"/>
              <a:t>S</a:t>
            </a:r>
            <a:r>
              <a:rPr lang="en-IN" sz="100" b="1" dirty="0"/>
              <a:t> </a:t>
            </a:r>
            <a:r>
              <a:rPr lang="en-IN" sz="2000" b="1" dirty="0"/>
              <a:t>L</a:t>
            </a:r>
            <a:r>
              <a:rPr lang="en-IN" sz="2000" dirty="0"/>
              <a:t> (digital subscriber line) also uses a phone line and can transfer data in a speed 20 times faster than a regular modem. A </a:t>
            </a:r>
            <a:r>
              <a:rPr lang="en-IN" sz="2000" b="1" dirty="0"/>
              <a:t>cable modem </a:t>
            </a:r>
            <a:r>
              <a:rPr lang="en-IN" sz="2000" dirty="0"/>
              <a:t>uses the T</a:t>
            </a:r>
            <a:r>
              <a:rPr lang="en-IN" sz="100" dirty="0"/>
              <a:t> </a:t>
            </a:r>
            <a:r>
              <a:rPr lang="en-IN" sz="2000" dirty="0"/>
              <a:t>V cable line maintained by the cable company. A cable modem is as fast as a D</a:t>
            </a:r>
            <a:r>
              <a:rPr lang="en-IN" sz="100" dirty="0"/>
              <a:t> </a:t>
            </a:r>
            <a:r>
              <a:rPr lang="en-IN" sz="2000" dirty="0"/>
              <a:t>S</a:t>
            </a:r>
            <a:r>
              <a:rPr lang="en-IN" sz="100" dirty="0"/>
              <a:t> </a:t>
            </a:r>
            <a:r>
              <a:rPr lang="en-IN" sz="2000" dirty="0"/>
              <a:t>L. Network interface card (</a:t>
            </a:r>
            <a:r>
              <a:rPr lang="en-IN" sz="2000" b="1" dirty="0"/>
              <a:t>N</a:t>
            </a:r>
            <a:r>
              <a:rPr lang="en-IN" sz="100" b="1" dirty="0"/>
              <a:t> </a:t>
            </a:r>
            <a:r>
              <a:rPr lang="en-IN" sz="2000" b="1" dirty="0"/>
              <a:t>I</a:t>
            </a:r>
            <a:r>
              <a:rPr lang="en-IN" sz="100" b="1" dirty="0"/>
              <a:t> </a:t>
            </a:r>
            <a:r>
              <a:rPr lang="en-IN" sz="2000" b="1" dirty="0"/>
              <a:t>C</a:t>
            </a:r>
            <a:r>
              <a:rPr lang="en-IN" sz="2000" dirty="0"/>
              <a:t>) is a device to connect a computer to a local area network (LAN). The LAN is commonly used in business, universities, and government organizations. A high-speed N</a:t>
            </a:r>
            <a:r>
              <a:rPr lang="en-IN" sz="100" dirty="0"/>
              <a:t> </a:t>
            </a:r>
            <a:r>
              <a:rPr lang="en-IN" sz="2000" dirty="0"/>
              <a:t>I</a:t>
            </a:r>
            <a:r>
              <a:rPr lang="en-IN" sz="100" dirty="0"/>
              <a:t> </a:t>
            </a:r>
            <a:r>
              <a:rPr lang="en-IN" sz="2000" dirty="0"/>
              <a:t>C, called </a:t>
            </a:r>
            <a:r>
              <a:rPr lang="en-IN" sz="2000" b="1" dirty="0"/>
              <a:t>1000BaseT</a:t>
            </a:r>
            <a:r>
              <a:rPr lang="en-IN" sz="2000" dirty="0"/>
              <a:t>, can transfer data at 1000 m</a:t>
            </a:r>
            <a:r>
              <a:rPr lang="en-IN" sz="100" dirty="0"/>
              <a:t> </a:t>
            </a:r>
            <a:r>
              <a:rPr lang="en-IN" sz="2000" dirty="0"/>
              <a:t>b</a:t>
            </a:r>
            <a:r>
              <a:rPr lang="en-IN" sz="100" dirty="0"/>
              <a:t> </a:t>
            </a:r>
            <a:r>
              <a:rPr lang="en-IN" sz="2000" dirty="0"/>
              <a:t>p</a:t>
            </a:r>
            <a:r>
              <a:rPr lang="en-IN" sz="100" dirty="0"/>
              <a:t> </a:t>
            </a:r>
            <a:r>
              <a:rPr lang="en-IN" sz="2000" dirty="0"/>
              <a:t>s (million bits per second).</a:t>
            </a:r>
          </a:p>
        </p:txBody>
      </p:sp>
      <p:pic>
        <p:nvPicPr>
          <p:cNvPr id="5" name="Content Placeholder 4" descr="An illustration shows parts of the computer. For long description in Notes pane, press F6. ">
            <a:extLst>
              <a:ext uri="{FF2B5EF4-FFF2-40B4-BE49-F238E27FC236}">
                <a16:creationId xmlns:a16="http://schemas.microsoft.com/office/drawing/2014/main" id="{530A2178-0BD3-4B72-A99E-6626B6411D47}"/>
              </a:ext>
            </a:extLst>
          </p:cNvPr>
          <p:cNvPicPr>
            <a:picLocks noGrp="1" noChangeAspect="1"/>
          </p:cNvPicPr>
          <p:nvPr>
            <p:ph sz="quarter" idx="14"/>
          </p:nvPr>
        </p:nvPicPr>
        <p:blipFill>
          <a:blip r:embed="rId3"/>
          <a:stretch>
            <a:fillRect/>
          </a:stretch>
        </p:blipFill>
        <p:spPr>
          <a:xfrm>
            <a:off x="978758" y="4549765"/>
            <a:ext cx="7189532" cy="1786061"/>
          </a:xfrm>
          <a:prstGeom prst="rect">
            <a:avLst/>
          </a:prstGeom>
        </p:spPr>
      </p:pic>
    </p:spTree>
    <p:extLst>
      <p:ext uri="{BB962C8B-B14F-4D97-AF65-F5344CB8AC3E}">
        <p14:creationId xmlns:p14="http://schemas.microsoft.com/office/powerpoint/2010/main" val="1245324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57AFD-3EAC-4C44-8223-A4DA67A33F74}"/>
              </a:ext>
            </a:extLst>
          </p:cNvPr>
          <p:cNvSpPr>
            <a:spLocks noGrp="1"/>
          </p:cNvSpPr>
          <p:nvPr>
            <p:ph type="title"/>
          </p:nvPr>
        </p:nvSpPr>
        <p:spPr/>
        <p:txBody>
          <a:bodyPr/>
          <a:lstStyle/>
          <a:p>
            <a:r>
              <a:rPr lang="en-IN" dirty="0"/>
              <a:t>Programs</a:t>
            </a:r>
          </a:p>
        </p:txBody>
      </p:sp>
      <p:sp>
        <p:nvSpPr>
          <p:cNvPr id="3" name="Content Placeholder 2">
            <a:extLst>
              <a:ext uri="{FF2B5EF4-FFF2-40B4-BE49-F238E27FC236}">
                <a16:creationId xmlns:a16="http://schemas.microsoft.com/office/drawing/2014/main" id="{7939C741-2F82-4654-8570-25F535DC3755}"/>
              </a:ext>
            </a:extLst>
          </p:cNvPr>
          <p:cNvSpPr>
            <a:spLocks noGrp="1"/>
          </p:cNvSpPr>
          <p:nvPr>
            <p:ph sz="quarter" idx="13"/>
          </p:nvPr>
        </p:nvSpPr>
        <p:spPr>
          <a:xfrm>
            <a:off x="457200" y="1554920"/>
            <a:ext cx="8292662" cy="4663335"/>
          </a:xfrm>
        </p:spPr>
        <p:txBody>
          <a:bodyPr/>
          <a:lstStyle/>
          <a:p>
            <a:pPr marL="432" indent="0">
              <a:buNone/>
            </a:pPr>
            <a:r>
              <a:rPr lang="en-IN" dirty="0"/>
              <a:t>Computer </a:t>
            </a:r>
            <a:r>
              <a:rPr lang="en-IN" b="1" dirty="0"/>
              <a:t>programs</a:t>
            </a:r>
            <a:r>
              <a:rPr lang="en-IN" dirty="0"/>
              <a:t>, known as </a:t>
            </a:r>
            <a:r>
              <a:rPr lang="en-IN" b="1" dirty="0"/>
              <a:t>software</a:t>
            </a:r>
            <a:r>
              <a:rPr lang="en-IN" dirty="0"/>
              <a:t>, are instructions to the computer.</a:t>
            </a:r>
          </a:p>
          <a:p>
            <a:pPr marL="432" indent="0">
              <a:buNone/>
            </a:pPr>
            <a:r>
              <a:rPr lang="en-IN" dirty="0"/>
              <a:t>You tell a computer what to do through programs. Without programs, a computer is an empty machine. Computers do not understand human languages, so you need to use computer languages to communicate with them.</a:t>
            </a:r>
          </a:p>
          <a:p>
            <a:pPr marL="432" indent="0">
              <a:buNone/>
            </a:pPr>
            <a:r>
              <a:rPr lang="en-IN" dirty="0"/>
              <a:t>Programs are written using programming languages.</a:t>
            </a:r>
          </a:p>
        </p:txBody>
      </p:sp>
    </p:spTree>
    <p:extLst>
      <p:ext uri="{BB962C8B-B14F-4D97-AF65-F5344CB8AC3E}">
        <p14:creationId xmlns:p14="http://schemas.microsoft.com/office/powerpoint/2010/main" val="218370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4378F-6002-4135-BC7E-35A91C84793E}"/>
              </a:ext>
            </a:extLst>
          </p:cNvPr>
          <p:cNvSpPr>
            <a:spLocks noGrp="1"/>
          </p:cNvSpPr>
          <p:nvPr>
            <p:ph type="title"/>
          </p:nvPr>
        </p:nvSpPr>
        <p:spPr/>
        <p:txBody>
          <a:bodyPr/>
          <a:lstStyle/>
          <a:p>
            <a:r>
              <a:rPr lang="en-IN" dirty="0"/>
              <a:t>Programming Languages </a:t>
            </a:r>
            <a:r>
              <a:rPr lang="en-IN" sz="2000" b="0" dirty="0"/>
              <a:t>(1 of 3)</a:t>
            </a:r>
            <a:endParaRPr lang="en-IN" b="0" dirty="0"/>
          </a:p>
        </p:txBody>
      </p:sp>
      <p:sp>
        <p:nvSpPr>
          <p:cNvPr id="4" name="Content Placeholder 3">
            <a:extLst>
              <a:ext uri="{FF2B5EF4-FFF2-40B4-BE49-F238E27FC236}">
                <a16:creationId xmlns:a16="http://schemas.microsoft.com/office/drawing/2014/main" id="{A37C90F6-CE4A-496E-B1CC-401496F2DF4D}"/>
              </a:ext>
            </a:extLst>
          </p:cNvPr>
          <p:cNvSpPr>
            <a:spLocks noGrp="1"/>
          </p:cNvSpPr>
          <p:nvPr>
            <p:ph sz="quarter" idx="13"/>
          </p:nvPr>
        </p:nvSpPr>
        <p:spPr>
          <a:xfrm>
            <a:off x="457201" y="1552574"/>
            <a:ext cx="2617076" cy="495301"/>
          </a:xfrm>
        </p:spPr>
        <p:txBody>
          <a:bodyPr/>
          <a:lstStyle/>
          <a:p>
            <a:pPr marL="432" indent="0">
              <a:buNone/>
            </a:pPr>
            <a:r>
              <a:rPr lang="en-IN" sz="2200" dirty="0">
                <a:solidFill>
                  <a:srgbClr val="C00000"/>
                </a:solidFill>
              </a:rPr>
              <a:t>Machine Language</a:t>
            </a:r>
          </a:p>
        </p:txBody>
      </p:sp>
      <p:sp>
        <p:nvSpPr>
          <p:cNvPr id="5" name="Content Placeholder 4">
            <a:extLst>
              <a:ext uri="{FF2B5EF4-FFF2-40B4-BE49-F238E27FC236}">
                <a16:creationId xmlns:a16="http://schemas.microsoft.com/office/drawing/2014/main" id="{5F4B3D51-D5D2-4C15-BA29-5F8DC7D61803}"/>
              </a:ext>
            </a:extLst>
          </p:cNvPr>
          <p:cNvSpPr>
            <a:spLocks noGrp="1"/>
          </p:cNvSpPr>
          <p:nvPr>
            <p:ph sz="quarter" idx="14"/>
          </p:nvPr>
        </p:nvSpPr>
        <p:spPr>
          <a:xfrm>
            <a:off x="3160983" y="1568335"/>
            <a:ext cx="2766849" cy="512713"/>
          </a:xfrm>
        </p:spPr>
        <p:txBody>
          <a:bodyPr/>
          <a:lstStyle/>
          <a:p>
            <a:pPr marL="432" indent="0">
              <a:buNone/>
            </a:pPr>
            <a:r>
              <a:rPr lang="en-IN" sz="2200" dirty="0"/>
              <a:t>Assembly Language</a:t>
            </a:r>
          </a:p>
        </p:txBody>
      </p:sp>
      <p:sp>
        <p:nvSpPr>
          <p:cNvPr id="6" name="Content Placeholder 5">
            <a:extLst>
              <a:ext uri="{FF2B5EF4-FFF2-40B4-BE49-F238E27FC236}">
                <a16:creationId xmlns:a16="http://schemas.microsoft.com/office/drawing/2014/main" id="{C4BB0B92-5135-43CA-A4CE-A30403EF0FE8}"/>
              </a:ext>
            </a:extLst>
          </p:cNvPr>
          <p:cNvSpPr>
            <a:spLocks noGrp="1"/>
          </p:cNvSpPr>
          <p:nvPr>
            <p:ph sz="quarter" idx="15"/>
          </p:nvPr>
        </p:nvSpPr>
        <p:spPr>
          <a:xfrm>
            <a:off x="6014538" y="1584100"/>
            <a:ext cx="2940276" cy="496947"/>
          </a:xfrm>
        </p:spPr>
        <p:txBody>
          <a:bodyPr/>
          <a:lstStyle/>
          <a:p>
            <a:pPr marL="432" indent="0">
              <a:buNone/>
            </a:pPr>
            <a:r>
              <a:rPr lang="en-IN" sz="2200" dirty="0"/>
              <a:t>High-Level Language</a:t>
            </a:r>
          </a:p>
        </p:txBody>
      </p:sp>
      <p:sp>
        <p:nvSpPr>
          <p:cNvPr id="7" name="Content Placeholder 6">
            <a:extLst>
              <a:ext uri="{FF2B5EF4-FFF2-40B4-BE49-F238E27FC236}">
                <a16:creationId xmlns:a16="http://schemas.microsoft.com/office/drawing/2014/main" id="{D7A35E7D-2EEF-4905-9A88-59E6FE742017}"/>
              </a:ext>
            </a:extLst>
          </p:cNvPr>
          <p:cNvSpPr>
            <a:spLocks noGrp="1"/>
          </p:cNvSpPr>
          <p:nvPr>
            <p:ph sz="quarter" idx="16"/>
          </p:nvPr>
        </p:nvSpPr>
        <p:spPr>
          <a:xfrm>
            <a:off x="457199" y="2168132"/>
            <a:ext cx="8387255" cy="3984313"/>
          </a:xfrm>
        </p:spPr>
        <p:txBody>
          <a:bodyPr/>
          <a:lstStyle/>
          <a:p>
            <a:pPr marL="432" indent="0">
              <a:buNone/>
            </a:pPr>
            <a:r>
              <a:rPr lang="en-IN" dirty="0"/>
              <a:t>Machine language is a set of primitive instructions built into every computer. The instructions are in the form of binary code, so you have to enter binary codes for various instructions. Program with native machine language is a tedious process. Moreover the programs are highly difficult to read and modify. For example, to add two numbers, you might write an instruction in binary like this:</a:t>
            </a:r>
          </a:p>
          <a:p>
            <a:pPr marL="432" indent="0">
              <a:buNone/>
            </a:pPr>
            <a:r>
              <a:rPr lang="en-IN" dirty="0">
                <a:latin typeface="Courier New" panose="02070309020205020404" pitchFamily="49" charset="0"/>
                <a:cs typeface="Courier New" panose="02070309020205020404" pitchFamily="49" charset="0"/>
              </a:rPr>
              <a:t>1101101010011010</a:t>
            </a:r>
          </a:p>
        </p:txBody>
      </p:sp>
    </p:spTree>
    <p:extLst>
      <p:ext uri="{BB962C8B-B14F-4D97-AF65-F5344CB8AC3E}">
        <p14:creationId xmlns:p14="http://schemas.microsoft.com/office/powerpoint/2010/main" val="846721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4378F-6002-4135-BC7E-35A91C84793E}"/>
              </a:ext>
            </a:extLst>
          </p:cNvPr>
          <p:cNvSpPr>
            <a:spLocks noGrp="1"/>
          </p:cNvSpPr>
          <p:nvPr>
            <p:ph type="title"/>
          </p:nvPr>
        </p:nvSpPr>
        <p:spPr/>
        <p:txBody>
          <a:bodyPr/>
          <a:lstStyle/>
          <a:p>
            <a:r>
              <a:rPr lang="en-IN" dirty="0"/>
              <a:t>Programming Languages </a:t>
            </a:r>
            <a:r>
              <a:rPr lang="en-IN" sz="2000" b="0" dirty="0"/>
              <a:t>(2 of 3)</a:t>
            </a:r>
            <a:endParaRPr lang="en-IN" b="0" dirty="0"/>
          </a:p>
        </p:txBody>
      </p:sp>
      <p:sp>
        <p:nvSpPr>
          <p:cNvPr id="4" name="Content Placeholder 3">
            <a:extLst>
              <a:ext uri="{FF2B5EF4-FFF2-40B4-BE49-F238E27FC236}">
                <a16:creationId xmlns:a16="http://schemas.microsoft.com/office/drawing/2014/main" id="{A37C90F6-CE4A-496E-B1CC-401496F2DF4D}"/>
              </a:ext>
            </a:extLst>
          </p:cNvPr>
          <p:cNvSpPr>
            <a:spLocks noGrp="1"/>
          </p:cNvSpPr>
          <p:nvPr>
            <p:ph sz="quarter" idx="13"/>
          </p:nvPr>
        </p:nvSpPr>
        <p:spPr>
          <a:xfrm>
            <a:off x="457200" y="1552575"/>
            <a:ext cx="2617200" cy="485775"/>
          </a:xfrm>
        </p:spPr>
        <p:txBody>
          <a:bodyPr/>
          <a:lstStyle/>
          <a:p>
            <a:pPr marL="432" indent="0">
              <a:buNone/>
            </a:pPr>
            <a:r>
              <a:rPr lang="en-IN" sz="2200" dirty="0">
                <a:solidFill>
                  <a:schemeClr val="tx1"/>
                </a:solidFill>
              </a:rPr>
              <a:t>Machine Language</a:t>
            </a:r>
          </a:p>
        </p:txBody>
      </p:sp>
      <p:sp>
        <p:nvSpPr>
          <p:cNvPr id="5" name="Content Placeholder 4">
            <a:extLst>
              <a:ext uri="{FF2B5EF4-FFF2-40B4-BE49-F238E27FC236}">
                <a16:creationId xmlns:a16="http://schemas.microsoft.com/office/drawing/2014/main" id="{5F4B3D51-D5D2-4C15-BA29-5F8DC7D61803}"/>
              </a:ext>
            </a:extLst>
          </p:cNvPr>
          <p:cNvSpPr>
            <a:spLocks noGrp="1"/>
          </p:cNvSpPr>
          <p:nvPr>
            <p:ph sz="quarter" idx="14"/>
          </p:nvPr>
        </p:nvSpPr>
        <p:spPr>
          <a:xfrm>
            <a:off x="3160800" y="1569600"/>
            <a:ext cx="2768400" cy="511200"/>
          </a:xfrm>
        </p:spPr>
        <p:txBody>
          <a:bodyPr/>
          <a:lstStyle/>
          <a:p>
            <a:pPr marL="432" indent="0">
              <a:buNone/>
            </a:pPr>
            <a:r>
              <a:rPr lang="en-IN" sz="2200" dirty="0">
                <a:solidFill>
                  <a:srgbClr val="C00000"/>
                </a:solidFill>
              </a:rPr>
              <a:t>Assembly Language</a:t>
            </a:r>
          </a:p>
        </p:txBody>
      </p:sp>
      <p:sp>
        <p:nvSpPr>
          <p:cNvPr id="6" name="Content Placeholder 5">
            <a:extLst>
              <a:ext uri="{FF2B5EF4-FFF2-40B4-BE49-F238E27FC236}">
                <a16:creationId xmlns:a16="http://schemas.microsoft.com/office/drawing/2014/main" id="{C4BB0B92-5135-43CA-A4CE-A30403EF0FE8}"/>
              </a:ext>
            </a:extLst>
          </p:cNvPr>
          <p:cNvSpPr>
            <a:spLocks noGrp="1"/>
          </p:cNvSpPr>
          <p:nvPr>
            <p:ph sz="quarter" idx="15"/>
          </p:nvPr>
        </p:nvSpPr>
        <p:spPr>
          <a:xfrm>
            <a:off x="6015600" y="1584000"/>
            <a:ext cx="2941200" cy="496800"/>
          </a:xfrm>
        </p:spPr>
        <p:txBody>
          <a:bodyPr/>
          <a:lstStyle/>
          <a:p>
            <a:pPr marL="432" indent="0">
              <a:buNone/>
            </a:pPr>
            <a:r>
              <a:rPr lang="en-IN" sz="2200" dirty="0"/>
              <a:t>High-Level Language</a:t>
            </a:r>
          </a:p>
        </p:txBody>
      </p:sp>
      <p:sp>
        <p:nvSpPr>
          <p:cNvPr id="7" name="Content Placeholder 6">
            <a:extLst>
              <a:ext uri="{FF2B5EF4-FFF2-40B4-BE49-F238E27FC236}">
                <a16:creationId xmlns:a16="http://schemas.microsoft.com/office/drawing/2014/main" id="{D7A35E7D-2EEF-4905-9A88-59E6FE742017}"/>
              </a:ext>
            </a:extLst>
          </p:cNvPr>
          <p:cNvSpPr>
            <a:spLocks noGrp="1"/>
          </p:cNvSpPr>
          <p:nvPr>
            <p:ph sz="quarter" idx="16"/>
          </p:nvPr>
        </p:nvSpPr>
        <p:spPr>
          <a:xfrm>
            <a:off x="457200" y="2158356"/>
            <a:ext cx="8371490" cy="2898514"/>
          </a:xfrm>
        </p:spPr>
        <p:txBody>
          <a:bodyPr/>
          <a:lstStyle/>
          <a:p>
            <a:pPr marL="432" indent="0">
              <a:buNone/>
            </a:pPr>
            <a:r>
              <a:rPr lang="en-IN" dirty="0">
                <a:cs typeface="Courier New" panose="02070309020205020404" pitchFamily="49" charset="0"/>
              </a:rPr>
              <a:t>Assembly languages were developed to make programming easy. Since the computer cannot understand assembly language, however, a program called assembler is used to convert assembly language programs into machine code. For example, to add two numbers, you might write an instruction in assembly code like this:</a:t>
            </a:r>
          </a:p>
          <a:p>
            <a:pPr marL="432" indent="0">
              <a:buNone/>
            </a:pPr>
            <a:r>
              <a:rPr lang="en-IN" dirty="0">
                <a:cs typeface="Courier New" panose="02070309020205020404" pitchFamily="49" charset="0"/>
              </a:rPr>
              <a:t>A</a:t>
            </a:r>
            <a:r>
              <a:rPr lang="en-IN" sz="100" dirty="0">
                <a:cs typeface="Courier New" panose="02070309020205020404" pitchFamily="49" charset="0"/>
              </a:rPr>
              <a:t> </a:t>
            </a:r>
            <a:r>
              <a:rPr lang="en-IN" dirty="0">
                <a:cs typeface="Courier New" panose="02070309020205020404" pitchFamily="49" charset="0"/>
              </a:rPr>
              <a:t>D</a:t>
            </a:r>
            <a:r>
              <a:rPr lang="en-IN" sz="100" dirty="0">
                <a:cs typeface="Courier New" panose="02070309020205020404" pitchFamily="49" charset="0"/>
              </a:rPr>
              <a:t> </a:t>
            </a:r>
            <a:r>
              <a:rPr lang="en-IN" dirty="0">
                <a:cs typeface="Courier New" panose="02070309020205020404" pitchFamily="49" charset="0"/>
              </a:rPr>
              <a:t>D</a:t>
            </a:r>
            <a:r>
              <a:rPr lang="en-IN" sz="100" dirty="0">
                <a:cs typeface="Courier New" panose="02070309020205020404" pitchFamily="49" charset="0"/>
              </a:rPr>
              <a:t> </a:t>
            </a:r>
            <a:r>
              <a:rPr lang="en-IN" dirty="0">
                <a:cs typeface="Courier New" panose="02070309020205020404" pitchFamily="49" charset="0"/>
              </a:rPr>
              <a:t>F3 R1, R2, R3</a:t>
            </a:r>
          </a:p>
        </p:txBody>
      </p:sp>
      <p:pic>
        <p:nvPicPr>
          <p:cNvPr id="17" name="Content Placeholder 16" descr="A flow chart shows programming language and machine coding. Assembly source file on the left reads ellipsis add 2, 3 result ellipsis connected to Assembler which is further connected to Machine-code File reads ellipsis 1101101010011010 ellipsis.">
            <a:extLst>
              <a:ext uri="{FF2B5EF4-FFF2-40B4-BE49-F238E27FC236}">
                <a16:creationId xmlns:a16="http://schemas.microsoft.com/office/drawing/2014/main" id="{1E0B01DA-019C-44D2-8694-DA5DD5203A96}"/>
              </a:ext>
            </a:extLst>
          </p:cNvPr>
          <p:cNvPicPr>
            <a:picLocks noGrp="1" noChangeAspect="1"/>
          </p:cNvPicPr>
          <p:nvPr>
            <p:ph sz="quarter" idx="17"/>
          </p:nvPr>
        </p:nvPicPr>
        <p:blipFill>
          <a:blip r:embed="rId2"/>
          <a:stretch>
            <a:fillRect/>
          </a:stretch>
        </p:blipFill>
        <p:spPr>
          <a:xfrm>
            <a:off x="2192858" y="5134411"/>
            <a:ext cx="4899572" cy="1208222"/>
          </a:xfrm>
          <a:prstGeom prst="rect">
            <a:avLst/>
          </a:prstGeom>
        </p:spPr>
      </p:pic>
    </p:spTree>
    <p:extLst>
      <p:ext uri="{BB962C8B-B14F-4D97-AF65-F5344CB8AC3E}">
        <p14:creationId xmlns:p14="http://schemas.microsoft.com/office/powerpoint/2010/main" val="987477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4378F-6002-4135-BC7E-35A91C84793E}"/>
              </a:ext>
            </a:extLst>
          </p:cNvPr>
          <p:cNvSpPr>
            <a:spLocks noGrp="1"/>
          </p:cNvSpPr>
          <p:nvPr>
            <p:ph type="title"/>
          </p:nvPr>
        </p:nvSpPr>
        <p:spPr/>
        <p:txBody>
          <a:bodyPr/>
          <a:lstStyle/>
          <a:p>
            <a:r>
              <a:rPr lang="en-IN" dirty="0"/>
              <a:t>Programming Languages </a:t>
            </a:r>
            <a:r>
              <a:rPr lang="en-IN" sz="2000" b="0" dirty="0"/>
              <a:t>(3 of 3)</a:t>
            </a:r>
            <a:endParaRPr lang="en-IN" b="0" dirty="0"/>
          </a:p>
        </p:txBody>
      </p:sp>
      <p:sp>
        <p:nvSpPr>
          <p:cNvPr id="4" name="Content Placeholder 3">
            <a:extLst>
              <a:ext uri="{FF2B5EF4-FFF2-40B4-BE49-F238E27FC236}">
                <a16:creationId xmlns:a16="http://schemas.microsoft.com/office/drawing/2014/main" id="{A37C90F6-CE4A-496E-B1CC-401496F2DF4D}"/>
              </a:ext>
            </a:extLst>
          </p:cNvPr>
          <p:cNvSpPr>
            <a:spLocks noGrp="1"/>
          </p:cNvSpPr>
          <p:nvPr>
            <p:ph sz="quarter" idx="13"/>
          </p:nvPr>
        </p:nvSpPr>
        <p:spPr>
          <a:xfrm>
            <a:off x="457200" y="1552575"/>
            <a:ext cx="2617200" cy="485775"/>
          </a:xfrm>
        </p:spPr>
        <p:txBody>
          <a:bodyPr/>
          <a:lstStyle/>
          <a:p>
            <a:pPr marL="432" indent="0">
              <a:buNone/>
            </a:pPr>
            <a:r>
              <a:rPr lang="en-IN" sz="2200" dirty="0">
                <a:solidFill>
                  <a:schemeClr val="tx1"/>
                </a:solidFill>
              </a:rPr>
              <a:t>Machine Language</a:t>
            </a:r>
          </a:p>
        </p:txBody>
      </p:sp>
      <p:sp>
        <p:nvSpPr>
          <p:cNvPr id="5" name="Content Placeholder 4">
            <a:extLst>
              <a:ext uri="{FF2B5EF4-FFF2-40B4-BE49-F238E27FC236}">
                <a16:creationId xmlns:a16="http://schemas.microsoft.com/office/drawing/2014/main" id="{5F4B3D51-D5D2-4C15-BA29-5F8DC7D61803}"/>
              </a:ext>
            </a:extLst>
          </p:cNvPr>
          <p:cNvSpPr>
            <a:spLocks noGrp="1"/>
          </p:cNvSpPr>
          <p:nvPr>
            <p:ph sz="quarter" idx="14"/>
          </p:nvPr>
        </p:nvSpPr>
        <p:spPr>
          <a:xfrm>
            <a:off x="3160800" y="1569600"/>
            <a:ext cx="2768400" cy="511200"/>
          </a:xfrm>
        </p:spPr>
        <p:txBody>
          <a:bodyPr/>
          <a:lstStyle/>
          <a:p>
            <a:pPr marL="432" indent="0">
              <a:buNone/>
            </a:pPr>
            <a:r>
              <a:rPr lang="en-IN" sz="2200" dirty="0">
                <a:solidFill>
                  <a:schemeClr val="tx1"/>
                </a:solidFill>
              </a:rPr>
              <a:t>Assembly Language</a:t>
            </a:r>
          </a:p>
        </p:txBody>
      </p:sp>
      <p:sp>
        <p:nvSpPr>
          <p:cNvPr id="6" name="Content Placeholder 5">
            <a:extLst>
              <a:ext uri="{FF2B5EF4-FFF2-40B4-BE49-F238E27FC236}">
                <a16:creationId xmlns:a16="http://schemas.microsoft.com/office/drawing/2014/main" id="{C4BB0B92-5135-43CA-A4CE-A30403EF0FE8}"/>
              </a:ext>
            </a:extLst>
          </p:cNvPr>
          <p:cNvSpPr>
            <a:spLocks noGrp="1"/>
          </p:cNvSpPr>
          <p:nvPr>
            <p:ph sz="quarter" idx="15"/>
          </p:nvPr>
        </p:nvSpPr>
        <p:spPr>
          <a:xfrm>
            <a:off x="6015600" y="1584000"/>
            <a:ext cx="2941200" cy="496800"/>
          </a:xfrm>
        </p:spPr>
        <p:txBody>
          <a:bodyPr/>
          <a:lstStyle/>
          <a:p>
            <a:pPr marL="432" indent="0">
              <a:buNone/>
            </a:pPr>
            <a:r>
              <a:rPr lang="en-IN" sz="2200" dirty="0">
                <a:solidFill>
                  <a:srgbClr val="C00000"/>
                </a:solidFill>
              </a:rPr>
              <a:t>High-Level Language</a:t>
            </a:r>
          </a:p>
        </p:txBody>
      </p:sp>
      <p:sp>
        <p:nvSpPr>
          <p:cNvPr id="7" name="Content Placeholder 6">
            <a:extLst>
              <a:ext uri="{FF2B5EF4-FFF2-40B4-BE49-F238E27FC236}">
                <a16:creationId xmlns:a16="http://schemas.microsoft.com/office/drawing/2014/main" id="{D7A35E7D-2EEF-4905-9A88-59E6FE742017}"/>
              </a:ext>
            </a:extLst>
          </p:cNvPr>
          <p:cNvSpPr>
            <a:spLocks noGrp="1"/>
          </p:cNvSpPr>
          <p:nvPr>
            <p:ph sz="quarter" idx="16"/>
          </p:nvPr>
        </p:nvSpPr>
        <p:spPr>
          <a:xfrm>
            <a:off x="457200" y="2214801"/>
            <a:ext cx="8371490" cy="1638742"/>
          </a:xfrm>
        </p:spPr>
        <p:txBody>
          <a:bodyPr/>
          <a:lstStyle/>
          <a:p>
            <a:pPr marL="432" indent="0">
              <a:buNone/>
            </a:pPr>
            <a:r>
              <a:rPr lang="en-IN" dirty="0">
                <a:cs typeface="Courier New" panose="02070309020205020404" pitchFamily="49" charset="0"/>
              </a:rPr>
              <a:t>The high-level languages are English-like and easy to learn and program. For example, the following is a high-level language statement that computes the area of a circle with radius 5:</a:t>
            </a:r>
          </a:p>
        </p:txBody>
      </p:sp>
      <p:graphicFrame>
        <p:nvGraphicFramePr>
          <p:cNvPr id="8" name="Object 7" descr="area = 5 times 5 times 3.1415;">
            <a:extLst>
              <a:ext uri="{FF2B5EF4-FFF2-40B4-BE49-F238E27FC236}">
                <a16:creationId xmlns:a16="http://schemas.microsoft.com/office/drawing/2014/main" id="{4C95454A-B6D9-47EF-93F7-2720B44B5B4C}"/>
              </a:ext>
            </a:extLst>
          </p:cNvPr>
          <p:cNvGraphicFramePr>
            <a:graphicFrameLocks noChangeAspect="1"/>
          </p:cNvGraphicFramePr>
          <p:nvPr>
            <p:extLst>
              <p:ext uri="{D42A27DB-BD31-4B8C-83A1-F6EECF244321}">
                <p14:modId xmlns:p14="http://schemas.microsoft.com/office/powerpoint/2010/main" val="900291088"/>
              </p:ext>
            </p:extLst>
          </p:nvPr>
        </p:nvGraphicFramePr>
        <p:xfrm>
          <a:off x="526870" y="4025173"/>
          <a:ext cx="2986207" cy="388616"/>
        </p:xfrm>
        <a:graphic>
          <a:graphicData uri="http://schemas.openxmlformats.org/presentationml/2006/ole">
            <mc:AlternateContent xmlns:mc="http://schemas.openxmlformats.org/markup-compatibility/2006">
              <mc:Choice xmlns:v="urn:schemas-microsoft-com:vml" Requires="v">
                <p:oleObj name="Equation" r:id="rId2" imgW="1854000" imgH="241200" progId="Equation.DSMT4">
                  <p:embed/>
                </p:oleObj>
              </mc:Choice>
              <mc:Fallback>
                <p:oleObj name="Equation" r:id="rId2" imgW="1854000" imgH="241200" progId="Equation.DSMT4">
                  <p:embed/>
                  <p:pic>
                    <p:nvPicPr>
                      <p:cNvPr id="7" name="Object 6">
                        <a:extLst>
                          <a:ext uri="{FF2B5EF4-FFF2-40B4-BE49-F238E27FC236}">
                            <a16:creationId xmlns:a16="http://schemas.microsoft.com/office/drawing/2014/main" id="{4C95454A-B6D9-47EF-93F7-2720B44B5B4C}"/>
                          </a:ext>
                        </a:extLst>
                      </p:cNvPr>
                      <p:cNvPicPr/>
                      <p:nvPr/>
                    </p:nvPicPr>
                    <p:blipFill>
                      <a:blip r:embed="rId3"/>
                      <a:stretch>
                        <a:fillRect/>
                      </a:stretch>
                    </p:blipFill>
                    <p:spPr>
                      <a:xfrm>
                        <a:off x="526870" y="4025173"/>
                        <a:ext cx="2986207" cy="388616"/>
                      </a:xfrm>
                      <a:prstGeom prst="rect">
                        <a:avLst/>
                      </a:prstGeom>
                    </p:spPr>
                  </p:pic>
                </p:oleObj>
              </mc:Fallback>
            </mc:AlternateContent>
          </a:graphicData>
        </a:graphic>
      </p:graphicFrame>
    </p:spTree>
    <p:extLst>
      <p:ext uri="{BB962C8B-B14F-4D97-AF65-F5344CB8AC3E}">
        <p14:creationId xmlns:p14="http://schemas.microsoft.com/office/powerpoint/2010/main" val="1475608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F683D-927C-4F7A-BEC6-936727811E09}"/>
              </a:ext>
            </a:extLst>
          </p:cNvPr>
          <p:cNvSpPr>
            <a:spLocks noGrp="1"/>
          </p:cNvSpPr>
          <p:nvPr>
            <p:ph type="title"/>
          </p:nvPr>
        </p:nvSpPr>
        <p:spPr/>
        <p:txBody>
          <a:bodyPr/>
          <a:lstStyle/>
          <a:p>
            <a:r>
              <a:rPr lang="en-IN" dirty="0"/>
              <a:t>Popular High-Level Languages</a:t>
            </a:r>
          </a:p>
        </p:txBody>
      </p:sp>
      <p:graphicFrame>
        <p:nvGraphicFramePr>
          <p:cNvPr id="4" name="Table 4">
            <a:extLst>
              <a:ext uri="{FF2B5EF4-FFF2-40B4-BE49-F238E27FC236}">
                <a16:creationId xmlns:a16="http://schemas.microsoft.com/office/drawing/2014/main" id="{9DDDD9AF-D246-4CC0-91C8-5FC04BBA1627}"/>
              </a:ext>
            </a:extLst>
          </p:cNvPr>
          <p:cNvGraphicFramePr>
            <a:graphicFrameLocks noGrp="1"/>
          </p:cNvGraphicFramePr>
          <p:nvPr>
            <p:ph sz="quarter" idx="13"/>
            <p:extLst>
              <p:ext uri="{D42A27DB-BD31-4B8C-83A1-F6EECF244321}">
                <p14:modId xmlns:p14="http://schemas.microsoft.com/office/powerpoint/2010/main" val="3985171374"/>
              </p:ext>
            </p:extLst>
          </p:nvPr>
        </p:nvGraphicFramePr>
        <p:xfrm>
          <a:off x="457200" y="1697854"/>
          <a:ext cx="8232774" cy="4376699"/>
        </p:xfrm>
        <a:graphic>
          <a:graphicData uri="http://schemas.openxmlformats.org/drawingml/2006/table">
            <a:tbl>
              <a:tblPr firstRow="1" bandRow="1">
                <a:tableStyleId>{2D5ABB26-0587-4C30-8999-92F81FD0307C}</a:tableStyleId>
              </a:tblPr>
              <a:tblGrid>
                <a:gridCol w="1072055">
                  <a:extLst>
                    <a:ext uri="{9D8B030D-6E8A-4147-A177-3AD203B41FA5}">
                      <a16:colId xmlns:a16="http://schemas.microsoft.com/office/drawing/2014/main" val="3975141089"/>
                    </a:ext>
                  </a:extLst>
                </a:gridCol>
                <a:gridCol w="7160719">
                  <a:extLst>
                    <a:ext uri="{9D8B030D-6E8A-4147-A177-3AD203B41FA5}">
                      <a16:colId xmlns:a16="http://schemas.microsoft.com/office/drawing/2014/main" val="4212345330"/>
                    </a:ext>
                  </a:extLst>
                </a:gridCol>
              </a:tblGrid>
              <a:tr h="296688">
                <a:tc>
                  <a:txBody>
                    <a:bodyPr/>
                    <a:lstStyle/>
                    <a:p>
                      <a:r>
                        <a:rPr lang="en-US" sz="1200" b="1" i="0" u="none" strike="noStrike" cap="none" dirty="0">
                          <a:solidFill>
                            <a:schemeClr val="tx1"/>
                          </a:solidFill>
                          <a:effectLst/>
                          <a:latin typeface="+mn-lt"/>
                          <a:ea typeface="+mn-ea"/>
                          <a:cs typeface="+mn-cs"/>
                          <a:sym typeface="Arial"/>
                        </a:rPr>
                        <a:t>Language</a:t>
                      </a:r>
                      <a:endParaRPr lang="en-IN" sz="1200" b="1" dirty="0">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0" u="none" strike="noStrike" cap="none" dirty="0">
                          <a:solidFill>
                            <a:schemeClr val="tx1"/>
                          </a:solidFill>
                          <a:effectLst/>
                          <a:latin typeface="+mn-lt"/>
                          <a:ea typeface="+mn-ea"/>
                          <a:cs typeface="+mn-cs"/>
                          <a:sym typeface="Arial"/>
                        </a:rPr>
                        <a:t>Description</a:t>
                      </a:r>
                      <a:endParaRPr lang="en-IN" sz="1200" b="1" dirty="0">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5891846"/>
                  </a:ext>
                </a:extLst>
              </a:tr>
              <a:tr h="623044">
                <a:tc>
                  <a:txBody>
                    <a:bodyPr/>
                    <a:lstStyle/>
                    <a:p>
                      <a:pPr marL="0" marR="0">
                        <a:spcBef>
                          <a:spcPts val="0"/>
                        </a:spcBef>
                        <a:spcAft>
                          <a:spcPts val="0"/>
                        </a:spcAft>
                      </a:pPr>
                      <a:r>
                        <a:rPr lang="en-US" sz="1200" dirty="0">
                          <a:effectLst/>
                          <a:latin typeface="+mn-lt"/>
                          <a:ea typeface="Times New Roman" panose="02020603050405020304" pitchFamily="18" charset="0"/>
                        </a:rPr>
                        <a:t>Ada</a:t>
                      </a:r>
                      <a:endParaRPr lang="en-IN" sz="1200" dirty="0">
                        <a:effectLst/>
                        <a:latin typeface="+mn-lt"/>
                        <a:ea typeface="Calibri" panose="020F0502020204030204" pitchFamily="34" charset="0"/>
                      </a:endParaRPr>
                    </a:p>
                  </a:txBody>
                  <a:tcPr marL="68580" marR="68580" marT="0" marB="0">
                    <a:lnT w="12700" cap="flat" cmpd="sng" algn="ctr">
                      <a:solidFill>
                        <a:schemeClr val="tx1"/>
                      </a:solidFill>
                      <a:prstDash val="solid"/>
                      <a:round/>
                      <a:headEnd type="none" w="med" len="med"/>
                      <a:tailEnd type="none" w="med" len="med"/>
                    </a:lnT>
                  </a:tcPr>
                </a:tc>
                <a:tc>
                  <a:txBody>
                    <a:bodyPr/>
                    <a:lstStyle/>
                    <a:p>
                      <a:pPr marL="0" marR="0">
                        <a:spcBef>
                          <a:spcPts val="0"/>
                        </a:spcBef>
                        <a:spcAft>
                          <a:spcPts val="0"/>
                        </a:spcAft>
                      </a:pPr>
                      <a:r>
                        <a:rPr lang="en-US" sz="1200" dirty="0">
                          <a:effectLst/>
                          <a:latin typeface="+mn-lt"/>
                          <a:ea typeface="Times New Roman" panose="02020603050405020304" pitchFamily="18" charset="0"/>
                        </a:rPr>
                        <a:t>Named for Ada Lovelace, who worked on mechanical general-purpose computers. The Ada language was developed for the Department of Defense and is used mainly in defense projects.</a:t>
                      </a:r>
                      <a:endParaRPr lang="en-IN" sz="1200" dirty="0">
                        <a:effectLst/>
                        <a:latin typeface="+mn-lt"/>
                        <a:ea typeface="Calibri" panose="020F0502020204030204" pitchFamily="34" charset="0"/>
                      </a:endParaRPr>
                    </a:p>
                  </a:txBody>
                  <a:tcPr marL="68580" marR="6858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58269633"/>
                  </a:ext>
                </a:extLst>
              </a:tr>
              <a:tr h="415362">
                <a:tc>
                  <a:txBody>
                    <a:bodyPr/>
                    <a:lstStyle/>
                    <a:p>
                      <a:pPr marL="0" marR="0">
                        <a:spcBef>
                          <a:spcPts val="0"/>
                        </a:spcBef>
                        <a:spcAft>
                          <a:spcPts val="0"/>
                        </a:spcAft>
                      </a:pPr>
                      <a:r>
                        <a:rPr lang="en-US" sz="1200" dirty="0">
                          <a:effectLst/>
                          <a:latin typeface="+mn-lt"/>
                          <a:ea typeface="Times New Roman" panose="02020603050405020304" pitchFamily="18" charset="0"/>
                        </a:rPr>
                        <a:t>BASIC</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Beginner’s All-purpose Symbolic Instruction Code. It was designed to be learned and used easily by beginners.</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119611967"/>
                  </a:ext>
                </a:extLst>
              </a:tr>
              <a:tr h="415362">
                <a:tc>
                  <a:txBody>
                    <a:bodyPr/>
                    <a:lstStyle/>
                    <a:p>
                      <a:pPr marL="0" marR="0">
                        <a:spcBef>
                          <a:spcPts val="0"/>
                        </a:spcBef>
                        <a:spcAft>
                          <a:spcPts val="0"/>
                        </a:spcAft>
                      </a:pPr>
                      <a:r>
                        <a:rPr lang="en-US" sz="1200" dirty="0">
                          <a:effectLst/>
                          <a:latin typeface="+mn-lt"/>
                          <a:ea typeface="Times New Roman" panose="02020603050405020304" pitchFamily="18" charset="0"/>
                        </a:rPr>
                        <a:t>C</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Developed at Bell Laboratories. C combines the power of an assembly language with the ease of use and portability of a high-level language.</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907261409"/>
                  </a:ext>
                </a:extLst>
              </a:tr>
              <a:tr h="265781">
                <a:tc>
                  <a:txBody>
                    <a:bodyPr/>
                    <a:lstStyle/>
                    <a:p>
                      <a:pPr marL="0" marR="0">
                        <a:spcBef>
                          <a:spcPts val="0"/>
                        </a:spcBef>
                        <a:spcAft>
                          <a:spcPts val="0"/>
                        </a:spcAft>
                      </a:pPr>
                      <a:r>
                        <a:rPr lang="en-US" sz="1200" dirty="0">
                          <a:effectLst/>
                          <a:latin typeface="+mn-lt"/>
                          <a:ea typeface="Times New Roman" panose="02020603050405020304" pitchFamily="18" charset="0"/>
                        </a:rPr>
                        <a:t>C++</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C++ is an object-oriented language, based on C.</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315305901"/>
                  </a:ext>
                </a:extLst>
              </a:tr>
              <a:tr h="265781">
                <a:tc>
                  <a:txBody>
                    <a:bodyPr/>
                    <a:lstStyle/>
                    <a:p>
                      <a:pPr marL="0" marR="0">
                        <a:spcBef>
                          <a:spcPts val="0"/>
                        </a:spcBef>
                        <a:spcAft>
                          <a:spcPts val="0"/>
                        </a:spcAft>
                      </a:pPr>
                      <a:r>
                        <a:rPr lang="en-US" sz="1200" dirty="0">
                          <a:effectLst/>
                          <a:latin typeface="+mn-lt"/>
                          <a:ea typeface="Times New Roman" panose="02020603050405020304" pitchFamily="18" charset="0"/>
                        </a:rPr>
                        <a:t>C#</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Pronounced “C Sharp.” It is a hybrid of Java and C++ and was developed by Microsoft.</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2371201734"/>
                  </a:ext>
                </a:extLst>
              </a:tr>
              <a:tr h="265781">
                <a:tc>
                  <a:txBody>
                    <a:bodyPr/>
                    <a:lstStyle/>
                    <a:p>
                      <a:pPr marL="0" marR="0">
                        <a:spcBef>
                          <a:spcPts val="0"/>
                        </a:spcBef>
                        <a:spcAft>
                          <a:spcPts val="0"/>
                        </a:spcAft>
                      </a:pPr>
                      <a:r>
                        <a:rPr lang="en-US" sz="1200" dirty="0">
                          <a:effectLst/>
                          <a:latin typeface="+mn-lt"/>
                          <a:ea typeface="Times New Roman" panose="02020603050405020304" pitchFamily="18" charset="0"/>
                        </a:rPr>
                        <a:t>COBOL</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COmmon Business Oriented Language. Used for business applications. </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3097819797"/>
                  </a:ext>
                </a:extLst>
              </a:tr>
              <a:tr h="265781">
                <a:tc>
                  <a:txBody>
                    <a:bodyPr/>
                    <a:lstStyle/>
                    <a:p>
                      <a:pPr marL="0" marR="0">
                        <a:spcBef>
                          <a:spcPts val="0"/>
                        </a:spcBef>
                        <a:spcAft>
                          <a:spcPts val="0"/>
                        </a:spcAft>
                      </a:pPr>
                      <a:r>
                        <a:rPr lang="en-US" sz="1200" dirty="0">
                          <a:effectLst/>
                          <a:latin typeface="+mn-lt"/>
                          <a:ea typeface="Times New Roman" panose="02020603050405020304" pitchFamily="18" charset="0"/>
                        </a:rPr>
                        <a:t>FORTRAN</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FORmula TRANslation. Popular for scientific and mathematical applications.</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2428975830"/>
                  </a:ext>
                </a:extLst>
              </a:tr>
              <a:tr h="415362">
                <a:tc>
                  <a:txBody>
                    <a:bodyPr/>
                    <a:lstStyle/>
                    <a:p>
                      <a:pPr marL="0" marR="0">
                        <a:spcBef>
                          <a:spcPts val="0"/>
                        </a:spcBef>
                        <a:spcAft>
                          <a:spcPts val="0"/>
                        </a:spcAft>
                      </a:pPr>
                      <a:r>
                        <a:rPr lang="en-US" sz="1200" dirty="0">
                          <a:effectLst/>
                          <a:latin typeface="+mn-lt"/>
                          <a:ea typeface="Times New Roman" panose="02020603050405020304" pitchFamily="18" charset="0"/>
                        </a:rPr>
                        <a:t>Java</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Developed by Sun Microsystems, now part of Oracle. It is widely used for developing platform-independent Internet applications.</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2387386662"/>
                  </a:ext>
                </a:extLst>
              </a:tr>
              <a:tr h="466614">
                <a:tc>
                  <a:txBody>
                    <a:bodyPr/>
                    <a:lstStyle/>
                    <a:p>
                      <a:pPr marL="0" marR="0">
                        <a:spcBef>
                          <a:spcPts val="0"/>
                        </a:spcBef>
                        <a:spcAft>
                          <a:spcPts val="0"/>
                        </a:spcAft>
                      </a:pPr>
                      <a:r>
                        <a:rPr lang="en-US" sz="1200" dirty="0">
                          <a:effectLst/>
                          <a:latin typeface="+mn-lt"/>
                          <a:ea typeface="Times New Roman" panose="02020603050405020304" pitchFamily="18" charset="0"/>
                        </a:rPr>
                        <a:t>Pascal</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Named for Blaise Pascal, who pioneered calculating machines in the seventeenth century. It is a simple, structured, general-purpose language primarily for teaching programming.</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2085470261"/>
                  </a:ext>
                </a:extLst>
              </a:tr>
              <a:tr h="265781">
                <a:tc>
                  <a:txBody>
                    <a:bodyPr/>
                    <a:lstStyle/>
                    <a:p>
                      <a:pPr marL="0" marR="0">
                        <a:spcBef>
                          <a:spcPts val="0"/>
                        </a:spcBef>
                        <a:spcAft>
                          <a:spcPts val="0"/>
                        </a:spcAft>
                      </a:pPr>
                      <a:r>
                        <a:rPr lang="en-US" sz="1200" dirty="0">
                          <a:effectLst/>
                          <a:latin typeface="+mn-lt"/>
                          <a:ea typeface="Times New Roman" panose="02020603050405020304" pitchFamily="18" charset="0"/>
                        </a:rPr>
                        <a:t>Python</a:t>
                      </a:r>
                      <a:endParaRPr lang="en-IN" sz="1200" dirty="0">
                        <a:effectLst/>
                        <a:latin typeface="+mn-lt"/>
                        <a:ea typeface="Calibri" panose="020F0502020204030204" pitchFamily="34" charset="0"/>
                      </a:endParaRPr>
                    </a:p>
                  </a:txBody>
                  <a:tcPr marL="68580" marR="68580" marT="0" marB="0"/>
                </a:tc>
                <a:tc>
                  <a:txBody>
                    <a:bodyPr/>
                    <a:lstStyle/>
                    <a:p>
                      <a:pPr marL="0" marR="0">
                        <a:spcBef>
                          <a:spcPts val="0"/>
                        </a:spcBef>
                        <a:spcAft>
                          <a:spcPts val="0"/>
                        </a:spcAft>
                      </a:pPr>
                      <a:r>
                        <a:rPr lang="en-US" sz="1200" dirty="0">
                          <a:effectLst/>
                          <a:latin typeface="+mn-lt"/>
                          <a:ea typeface="Times New Roman" panose="02020603050405020304" pitchFamily="18" charset="0"/>
                        </a:rPr>
                        <a:t>A simple general-purpose scripting language good for writing short programs.</a:t>
                      </a:r>
                      <a:endParaRPr lang="en-IN" sz="1200" dirty="0">
                        <a:effectLst/>
                        <a:latin typeface="+mn-lt"/>
                        <a:ea typeface="Calibri" panose="020F0502020204030204" pitchFamily="34" charset="0"/>
                      </a:endParaRPr>
                    </a:p>
                  </a:txBody>
                  <a:tcPr marL="68580" marR="68580" marT="0" marB="0"/>
                </a:tc>
                <a:extLst>
                  <a:ext uri="{0D108BD9-81ED-4DB2-BD59-A6C34878D82A}">
                    <a16:rowId xmlns:a16="http://schemas.microsoft.com/office/drawing/2014/main" val="2204986450"/>
                  </a:ext>
                </a:extLst>
              </a:tr>
              <a:tr h="415362">
                <a:tc>
                  <a:txBody>
                    <a:bodyPr/>
                    <a:lstStyle/>
                    <a:p>
                      <a:pPr marL="0" marR="0">
                        <a:spcBef>
                          <a:spcPts val="0"/>
                        </a:spcBef>
                        <a:spcAft>
                          <a:spcPts val="0"/>
                        </a:spcAft>
                      </a:pPr>
                      <a:r>
                        <a:rPr lang="en-US" sz="1200" dirty="0">
                          <a:effectLst/>
                          <a:latin typeface="+mn-lt"/>
                          <a:ea typeface="Times New Roman" panose="02020603050405020304" pitchFamily="18" charset="0"/>
                        </a:rPr>
                        <a:t>Visual Basic</a:t>
                      </a:r>
                      <a:endParaRPr lang="en-IN" sz="1200" dirty="0">
                        <a:effectLst/>
                        <a:latin typeface="+mn-lt"/>
                        <a:ea typeface="Calibri" panose="020F0502020204030204" pitchFamily="34"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panose="02020603050405020304" pitchFamily="18" charset="0"/>
                        </a:rPr>
                        <a:t>Visual Basic was developed by Microsoft and it enables the programmers to rapidly develop graphical user interfaces.</a:t>
                      </a:r>
                      <a:endParaRPr lang="en-IN" sz="1200" dirty="0">
                        <a:effectLst/>
                        <a:latin typeface="+mn-lt"/>
                        <a:ea typeface="Calibri" panose="020F0502020204030204" pitchFamily="34"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3121860"/>
                  </a:ext>
                </a:extLst>
              </a:tr>
            </a:tbl>
          </a:graphicData>
        </a:graphic>
      </p:graphicFrame>
    </p:spTree>
    <p:extLst>
      <p:ext uri="{BB962C8B-B14F-4D97-AF65-F5344CB8AC3E}">
        <p14:creationId xmlns:p14="http://schemas.microsoft.com/office/powerpoint/2010/main" val="3457853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918C7-0FDC-4FB2-A737-E1634787CBF5}"/>
              </a:ext>
            </a:extLst>
          </p:cNvPr>
          <p:cNvSpPr>
            <a:spLocks noGrp="1"/>
          </p:cNvSpPr>
          <p:nvPr>
            <p:ph type="title"/>
          </p:nvPr>
        </p:nvSpPr>
        <p:spPr/>
        <p:txBody>
          <a:bodyPr/>
          <a:lstStyle/>
          <a:p>
            <a:r>
              <a:rPr lang="en-IN" dirty="0"/>
              <a:t>Interpreting/Compiling Source Code</a:t>
            </a:r>
          </a:p>
        </p:txBody>
      </p:sp>
      <p:sp>
        <p:nvSpPr>
          <p:cNvPr id="3" name="Content Placeholder 2">
            <a:extLst>
              <a:ext uri="{FF2B5EF4-FFF2-40B4-BE49-F238E27FC236}">
                <a16:creationId xmlns:a16="http://schemas.microsoft.com/office/drawing/2014/main" id="{5A5295E0-2AEA-4964-9524-C7B03CFFD800}"/>
              </a:ext>
            </a:extLst>
          </p:cNvPr>
          <p:cNvSpPr>
            <a:spLocks noGrp="1"/>
          </p:cNvSpPr>
          <p:nvPr>
            <p:ph sz="quarter" idx="13"/>
          </p:nvPr>
        </p:nvSpPr>
        <p:spPr/>
        <p:txBody>
          <a:bodyPr/>
          <a:lstStyle/>
          <a:p>
            <a:pPr marL="432" indent="0">
              <a:buNone/>
            </a:pPr>
            <a:r>
              <a:rPr lang="en-IN" dirty="0"/>
              <a:t>A program written in a high-level language is called a </a:t>
            </a:r>
            <a:r>
              <a:rPr lang="en-IN" b="1" dirty="0"/>
              <a:t>source program </a:t>
            </a:r>
            <a:r>
              <a:rPr lang="en-IN" dirty="0"/>
              <a:t>or </a:t>
            </a:r>
            <a:r>
              <a:rPr lang="en-IN" b="1" dirty="0"/>
              <a:t>source code</a:t>
            </a:r>
            <a:r>
              <a:rPr lang="en-IN" dirty="0"/>
              <a:t>. Because a computer cannot understand a source program, a source program must be translated into machine code for execution. The translation can be done using another programming tool called an </a:t>
            </a:r>
            <a:r>
              <a:rPr lang="en-IN" b="1" dirty="0"/>
              <a:t>interpreter</a:t>
            </a:r>
            <a:r>
              <a:rPr lang="en-IN" dirty="0"/>
              <a:t> or a </a:t>
            </a:r>
            <a:r>
              <a:rPr lang="en-IN" b="1" dirty="0"/>
              <a:t>compiler</a:t>
            </a:r>
            <a:r>
              <a:rPr lang="en-IN" dirty="0"/>
              <a:t>.</a:t>
            </a:r>
          </a:p>
        </p:txBody>
      </p:sp>
    </p:spTree>
    <p:extLst>
      <p:ext uri="{BB962C8B-B14F-4D97-AF65-F5344CB8AC3E}">
        <p14:creationId xmlns:p14="http://schemas.microsoft.com/office/powerpoint/2010/main" val="4079389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C7194-F045-4F67-8B8A-E6853C50343A}"/>
              </a:ext>
            </a:extLst>
          </p:cNvPr>
          <p:cNvSpPr>
            <a:spLocks noGrp="1"/>
          </p:cNvSpPr>
          <p:nvPr>
            <p:ph type="title"/>
          </p:nvPr>
        </p:nvSpPr>
        <p:spPr/>
        <p:txBody>
          <a:bodyPr/>
          <a:lstStyle/>
          <a:p>
            <a:r>
              <a:rPr lang="en-IN" dirty="0"/>
              <a:t>Interpreting Source Code</a:t>
            </a:r>
          </a:p>
        </p:txBody>
      </p:sp>
      <p:sp>
        <p:nvSpPr>
          <p:cNvPr id="3" name="Content Placeholder 2">
            <a:extLst>
              <a:ext uri="{FF2B5EF4-FFF2-40B4-BE49-F238E27FC236}">
                <a16:creationId xmlns:a16="http://schemas.microsoft.com/office/drawing/2014/main" id="{17E4F1A1-A377-41C0-BC3D-BEFDF07B5F20}"/>
              </a:ext>
            </a:extLst>
          </p:cNvPr>
          <p:cNvSpPr>
            <a:spLocks noGrp="1"/>
          </p:cNvSpPr>
          <p:nvPr>
            <p:ph sz="quarter" idx="13"/>
          </p:nvPr>
        </p:nvSpPr>
        <p:spPr>
          <a:xfrm>
            <a:off x="457200" y="1556327"/>
            <a:ext cx="8229600" cy="2105025"/>
          </a:xfrm>
        </p:spPr>
        <p:txBody>
          <a:bodyPr/>
          <a:lstStyle/>
          <a:p>
            <a:pPr marL="432" indent="0">
              <a:buNone/>
            </a:pPr>
            <a:r>
              <a:rPr lang="en-IN" dirty="0"/>
              <a:t>An interpreter reads one statement from the source code, translates it to the machine code or virtual machine code, and then executes it right away, as shown in the following figure. Note that a statement from the source code may be translated into several machine instructions.</a:t>
            </a:r>
          </a:p>
        </p:txBody>
      </p:sp>
      <p:pic>
        <p:nvPicPr>
          <p:cNvPr id="5" name="Content Placeholder 4" descr="A flow chart shows Interpreting Source Code. High-Level Source File reads ellipsis area = 5 times 5 times 3.1415. ellipsis connected to Interpreter which is further connected Output.">
            <a:extLst>
              <a:ext uri="{FF2B5EF4-FFF2-40B4-BE49-F238E27FC236}">
                <a16:creationId xmlns:a16="http://schemas.microsoft.com/office/drawing/2014/main" id="{F9976128-914A-4EF5-94DA-2F2C08712359}"/>
              </a:ext>
            </a:extLst>
          </p:cNvPr>
          <p:cNvPicPr>
            <a:picLocks noGrp="1" noChangeAspect="1"/>
          </p:cNvPicPr>
          <p:nvPr>
            <p:ph sz="quarter" idx="14"/>
          </p:nvPr>
        </p:nvPicPr>
        <p:blipFill>
          <a:blip r:embed="rId2"/>
          <a:stretch>
            <a:fillRect/>
          </a:stretch>
        </p:blipFill>
        <p:spPr>
          <a:xfrm>
            <a:off x="967773" y="3971925"/>
            <a:ext cx="7208454" cy="2105025"/>
          </a:xfrm>
          <a:prstGeom prst="rect">
            <a:avLst/>
          </a:prstGeom>
        </p:spPr>
      </p:pic>
    </p:spTree>
    <p:extLst>
      <p:ext uri="{BB962C8B-B14F-4D97-AF65-F5344CB8AC3E}">
        <p14:creationId xmlns:p14="http://schemas.microsoft.com/office/powerpoint/2010/main" val="2420137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AFFC9-8D9A-4858-9E41-B51368FA38DD}"/>
              </a:ext>
            </a:extLst>
          </p:cNvPr>
          <p:cNvSpPr>
            <a:spLocks noGrp="1"/>
          </p:cNvSpPr>
          <p:nvPr>
            <p:ph type="title"/>
          </p:nvPr>
        </p:nvSpPr>
        <p:spPr/>
        <p:txBody>
          <a:bodyPr/>
          <a:lstStyle/>
          <a:p>
            <a:r>
              <a:rPr lang="en-IN" dirty="0"/>
              <a:t>Compiling Source Code</a:t>
            </a:r>
          </a:p>
        </p:txBody>
      </p:sp>
      <p:sp>
        <p:nvSpPr>
          <p:cNvPr id="3" name="Content Placeholder 2">
            <a:extLst>
              <a:ext uri="{FF2B5EF4-FFF2-40B4-BE49-F238E27FC236}">
                <a16:creationId xmlns:a16="http://schemas.microsoft.com/office/drawing/2014/main" id="{3B327F3A-25FF-4FFB-A3A8-6B4E205B1BB4}"/>
              </a:ext>
            </a:extLst>
          </p:cNvPr>
          <p:cNvSpPr>
            <a:spLocks noGrp="1"/>
          </p:cNvSpPr>
          <p:nvPr>
            <p:ph sz="quarter" idx="13"/>
          </p:nvPr>
        </p:nvSpPr>
        <p:spPr>
          <a:xfrm>
            <a:off x="457200" y="1556327"/>
            <a:ext cx="8229600" cy="1329748"/>
          </a:xfrm>
        </p:spPr>
        <p:txBody>
          <a:bodyPr/>
          <a:lstStyle/>
          <a:p>
            <a:pPr marL="432" indent="0">
              <a:buNone/>
            </a:pPr>
            <a:r>
              <a:rPr lang="en-IN" dirty="0"/>
              <a:t>A compiler translates the entire source code into a machine-code file, and the machine-code file is then executed, as shown in the following figure.</a:t>
            </a:r>
          </a:p>
        </p:txBody>
      </p:sp>
      <p:pic>
        <p:nvPicPr>
          <p:cNvPr id="5" name="Content Placeholder 4" descr="A flow chart shows Compiling Source Code. High-Level Source File reads ellipsis area = 5 times 5 times 3.1415. ellipsis connected to Compiler which is further connected Machine-code File reads ellipsis 1101101010011010 ellipsis, Executor, and Output.">
            <a:extLst>
              <a:ext uri="{FF2B5EF4-FFF2-40B4-BE49-F238E27FC236}">
                <a16:creationId xmlns:a16="http://schemas.microsoft.com/office/drawing/2014/main" id="{DDA08E3F-D321-4057-8834-D401CCF54C3D}"/>
              </a:ext>
            </a:extLst>
          </p:cNvPr>
          <p:cNvPicPr>
            <a:picLocks noGrp="1" noChangeAspect="1"/>
          </p:cNvPicPr>
          <p:nvPr>
            <p:ph sz="quarter" idx="14"/>
          </p:nvPr>
        </p:nvPicPr>
        <p:blipFill>
          <a:blip r:embed="rId2"/>
          <a:stretch>
            <a:fillRect/>
          </a:stretch>
        </p:blipFill>
        <p:spPr>
          <a:xfrm>
            <a:off x="457200" y="3571772"/>
            <a:ext cx="8229600" cy="1448007"/>
          </a:xfrm>
          <a:prstGeom prst="rect">
            <a:avLst/>
          </a:prstGeom>
        </p:spPr>
      </p:pic>
    </p:spTree>
    <p:extLst>
      <p:ext uri="{BB962C8B-B14F-4D97-AF65-F5344CB8AC3E}">
        <p14:creationId xmlns:p14="http://schemas.microsoft.com/office/powerpoint/2010/main" val="7713115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09C3B-917C-4202-BD68-5F0A5220FBA6}"/>
              </a:ext>
            </a:extLst>
          </p:cNvPr>
          <p:cNvSpPr>
            <a:spLocks noGrp="1"/>
          </p:cNvSpPr>
          <p:nvPr>
            <p:ph type="title"/>
          </p:nvPr>
        </p:nvSpPr>
        <p:spPr/>
        <p:txBody>
          <a:bodyPr/>
          <a:lstStyle/>
          <a:p>
            <a:r>
              <a:rPr lang="en-IN" dirty="0"/>
              <a:t>Operating Systems</a:t>
            </a:r>
          </a:p>
        </p:txBody>
      </p:sp>
      <p:sp>
        <p:nvSpPr>
          <p:cNvPr id="3" name="Content Placeholder 2">
            <a:extLst>
              <a:ext uri="{FF2B5EF4-FFF2-40B4-BE49-F238E27FC236}">
                <a16:creationId xmlns:a16="http://schemas.microsoft.com/office/drawing/2014/main" id="{A0B50E0B-578F-4979-8192-112B40FDD0F9}"/>
              </a:ext>
            </a:extLst>
          </p:cNvPr>
          <p:cNvSpPr>
            <a:spLocks noGrp="1"/>
          </p:cNvSpPr>
          <p:nvPr>
            <p:ph sz="quarter" idx="13"/>
          </p:nvPr>
        </p:nvSpPr>
        <p:spPr>
          <a:xfrm>
            <a:off x="457200" y="1556327"/>
            <a:ext cx="4508938" cy="4718349"/>
          </a:xfrm>
        </p:spPr>
        <p:txBody>
          <a:bodyPr/>
          <a:lstStyle/>
          <a:p>
            <a:pPr marL="432" indent="0">
              <a:buNone/>
            </a:pPr>
            <a:r>
              <a:rPr lang="en-IN" dirty="0"/>
              <a:t>The </a:t>
            </a:r>
            <a:r>
              <a:rPr lang="en-IN" b="1" dirty="0"/>
              <a:t>operating system </a:t>
            </a:r>
            <a:r>
              <a:rPr lang="en-IN" dirty="0"/>
              <a:t>(O</a:t>
            </a:r>
            <a:r>
              <a:rPr lang="en-IN" sz="100" dirty="0"/>
              <a:t> </a:t>
            </a:r>
            <a:r>
              <a:rPr lang="en-IN" dirty="0"/>
              <a:t>S) is a program that manages and controls a computer’s activities. The popular operating systems for general-purpose computers are Microsoft Windows, Mac O</a:t>
            </a:r>
            <a:r>
              <a:rPr lang="en-IN" sz="100" dirty="0"/>
              <a:t> </a:t>
            </a:r>
            <a:r>
              <a:rPr lang="en-IN" dirty="0"/>
              <a:t>S, and Linux. Application programs, such as a Web browser or a word processor, cannot run unless an operating system is installed and running on the computer.</a:t>
            </a:r>
          </a:p>
        </p:txBody>
      </p:sp>
      <p:pic>
        <p:nvPicPr>
          <p:cNvPr id="5" name="Content Placeholder 4" descr="A flow chart shows Operating System. For long description in Notes pane, press F6.">
            <a:extLst>
              <a:ext uri="{FF2B5EF4-FFF2-40B4-BE49-F238E27FC236}">
                <a16:creationId xmlns:a16="http://schemas.microsoft.com/office/drawing/2014/main" id="{CD5B509A-A7F9-4BB8-A7C6-56435A3F4334}"/>
              </a:ext>
            </a:extLst>
          </p:cNvPr>
          <p:cNvPicPr>
            <a:picLocks noGrp="1" noChangeAspect="1"/>
          </p:cNvPicPr>
          <p:nvPr>
            <p:ph sz="quarter" idx="14"/>
          </p:nvPr>
        </p:nvPicPr>
        <p:blipFill>
          <a:blip r:embed="rId3"/>
          <a:stretch>
            <a:fillRect/>
          </a:stretch>
        </p:blipFill>
        <p:spPr>
          <a:xfrm>
            <a:off x="5290440" y="1714091"/>
            <a:ext cx="3524653" cy="4402821"/>
          </a:xfrm>
          <a:prstGeom prst="rect">
            <a:avLst/>
          </a:prstGeom>
        </p:spPr>
      </p:pic>
    </p:spTree>
    <p:extLst>
      <p:ext uri="{BB962C8B-B14F-4D97-AF65-F5344CB8AC3E}">
        <p14:creationId xmlns:p14="http://schemas.microsoft.com/office/powerpoint/2010/main" val="3432846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a:t>
            </a:r>
          </a:p>
        </p:txBody>
      </p:sp>
      <p:sp>
        <p:nvSpPr>
          <p:cNvPr id="3" name="Content Placeholder 2"/>
          <p:cNvSpPr>
            <a:spLocks noGrp="1"/>
          </p:cNvSpPr>
          <p:nvPr>
            <p:ph sz="quarter" idx="13"/>
          </p:nvPr>
        </p:nvSpPr>
        <p:spPr>
          <a:xfrm>
            <a:off x="457199" y="1554920"/>
            <a:ext cx="8582026" cy="4807780"/>
          </a:xfrm>
        </p:spPr>
        <p:txBody>
          <a:bodyPr/>
          <a:lstStyle/>
          <a:p>
            <a:pPr marL="432" indent="0">
              <a:spcBef>
                <a:spcPts val="600"/>
              </a:spcBef>
              <a:buNone/>
            </a:pPr>
            <a:r>
              <a:rPr lang="en-IN" sz="1800" b="1" dirty="0">
                <a:solidFill>
                  <a:srgbClr val="007FA3"/>
                </a:solidFill>
              </a:rPr>
              <a:t>1.1</a:t>
            </a:r>
            <a:r>
              <a:rPr lang="en-IN" sz="1800" dirty="0"/>
              <a:t> To understand computer basics, programs, and operating systems (§§1.2–1.4).</a:t>
            </a:r>
          </a:p>
          <a:p>
            <a:pPr marL="432" indent="0">
              <a:spcBef>
                <a:spcPts val="600"/>
              </a:spcBef>
              <a:buNone/>
            </a:pPr>
            <a:r>
              <a:rPr lang="en-IN" sz="1800" b="1" dirty="0">
                <a:solidFill>
                  <a:srgbClr val="007FA3"/>
                </a:solidFill>
              </a:rPr>
              <a:t>1.2 </a:t>
            </a:r>
            <a:r>
              <a:rPr lang="en-IN" sz="1800" dirty="0"/>
              <a:t>To describe the relationship between Java and the World Wide Web (§1.5).</a:t>
            </a:r>
          </a:p>
          <a:p>
            <a:pPr marL="432" indent="0">
              <a:spcBef>
                <a:spcPts val="600"/>
              </a:spcBef>
              <a:buNone/>
            </a:pPr>
            <a:r>
              <a:rPr lang="en-IN" sz="1800" b="1" dirty="0">
                <a:solidFill>
                  <a:srgbClr val="007FA3"/>
                </a:solidFill>
              </a:rPr>
              <a:t>1.3 </a:t>
            </a:r>
            <a:r>
              <a:rPr lang="en-IN" sz="1800" dirty="0"/>
              <a:t>To understand the meaning of Java language specification, A</a:t>
            </a:r>
            <a:r>
              <a:rPr lang="en-IN" sz="100" dirty="0"/>
              <a:t> </a:t>
            </a:r>
            <a:r>
              <a:rPr lang="en-IN" sz="1800" dirty="0"/>
              <a:t>P</a:t>
            </a:r>
            <a:r>
              <a:rPr lang="en-IN" sz="100" dirty="0"/>
              <a:t> </a:t>
            </a:r>
            <a:r>
              <a:rPr lang="en-IN" sz="1800" dirty="0"/>
              <a:t>I, J</a:t>
            </a:r>
            <a:r>
              <a:rPr lang="en-IN" sz="100" dirty="0"/>
              <a:t> </a:t>
            </a:r>
            <a:r>
              <a:rPr lang="en-IN" sz="1800" dirty="0"/>
              <a:t>D</a:t>
            </a:r>
            <a:r>
              <a:rPr lang="en-IN" sz="100" dirty="0"/>
              <a:t> </a:t>
            </a:r>
            <a:r>
              <a:rPr lang="en-IN" sz="1800" dirty="0"/>
              <a:t>K, and I</a:t>
            </a:r>
            <a:r>
              <a:rPr lang="en-IN" sz="100" dirty="0"/>
              <a:t> </a:t>
            </a:r>
            <a:r>
              <a:rPr lang="en-IN" sz="1800" dirty="0"/>
              <a:t>D</a:t>
            </a:r>
            <a:r>
              <a:rPr lang="en-IN" sz="100" dirty="0"/>
              <a:t> </a:t>
            </a:r>
            <a:r>
              <a:rPr lang="en-IN" sz="1800" dirty="0"/>
              <a:t>E (§1.6).</a:t>
            </a:r>
          </a:p>
          <a:p>
            <a:pPr marL="432" indent="0">
              <a:spcBef>
                <a:spcPts val="600"/>
              </a:spcBef>
              <a:buNone/>
            </a:pPr>
            <a:r>
              <a:rPr lang="en-IN" sz="1800" b="1" dirty="0">
                <a:solidFill>
                  <a:srgbClr val="007FA3"/>
                </a:solidFill>
              </a:rPr>
              <a:t>1.4 </a:t>
            </a:r>
            <a:r>
              <a:rPr lang="en-IN" sz="1800" dirty="0"/>
              <a:t>To write a simple Java program (§1.7).</a:t>
            </a:r>
          </a:p>
          <a:p>
            <a:pPr marL="432" indent="0">
              <a:spcBef>
                <a:spcPts val="600"/>
              </a:spcBef>
              <a:buNone/>
            </a:pPr>
            <a:r>
              <a:rPr lang="en-IN" sz="1800" b="1" dirty="0">
                <a:solidFill>
                  <a:srgbClr val="007FA3"/>
                </a:solidFill>
              </a:rPr>
              <a:t>1.5 </a:t>
            </a:r>
            <a:r>
              <a:rPr lang="en-IN" sz="1800" dirty="0"/>
              <a:t>To display output on the console (§1.7).</a:t>
            </a:r>
          </a:p>
          <a:p>
            <a:pPr marL="432" indent="0">
              <a:spcBef>
                <a:spcPts val="600"/>
              </a:spcBef>
              <a:buNone/>
            </a:pPr>
            <a:r>
              <a:rPr lang="en-IN" sz="1800" b="1" dirty="0">
                <a:solidFill>
                  <a:srgbClr val="007FA3"/>
                </a:solidFill>
              </a:rPr>
              <a:t>1.6 </a:t>
            </a:r>
            <a:r>
              <a:rPr lang="en-IN" sz="1800" dirty="0"/>
              <a:t>To explain the basic syntax of a Java program (§1.7).</a:t>
            </a:r>
          </a:p>
          <a:p>
            <a:pPr marL="432" indent="0">
              <a:spcBef>
                <a:spcPts val="600"/>
              </a:spcBef>
              <a:buNone/>
            </a:pPr>
            <a:r>
              <a:rPr lang="en-IN" sz="1800" b="1" dirty="0">
                <a:solidFill>
                  <a:srgbClr val="007FA3"/>
                </a:solidFill>
              </a:rPr>
              <a:t>1.7 </a:t>
            </a:r>
            <a:r>
              <a:rPr lang="en-IN" sz="1800" dirty="0"/>
              <a:t>To create, compile, and run Java programs (§1.8).</a:t>
            </a:r>
          </a:p>
          <a:p>
            <a:pPr marL="432" indent="0">
              <a:spcBef>
                <a:spcPts val="600"/>
              </a:spcBef>
              <a:buNone/>
            </a:pPr>
            <a:r>
              <a:rPr lang="en-IN" sz="1800" b="1" dirty="0">
                <a:solidFill>
                  <a:srgbClr val="007FA3"/>
                </a:solidFill>
              </a:rPr>
              <a:t>1.8 </a:t>
            </a:r>
            <a:r>
              <a:rPr lang="en-IN" sz="1800" dirty="0"/>
              <a:t>To use sound Java programming style and document programs properly (§1.9).</a:t>
            </a:r>
          </a:p>
          <a:p>
            <a:pPr marL="432" indent="0">
              <a:spcBef>
                <a:spcPts val="600"/>
              </a:spcBef>
              <a:buNone/>
            </a:pPr>
            <a:r>
              <a:rPr lang="en-IN" sz="1800" b="1" dirty="0">
                <a:solidFill>
                  <a:srgbClr val="007FA3"/>
                </a:solidFill>
              </a:rPr>
              <a:t>1.9 </a:t>
            </a:r>
            <a:r>
              <a:rPr lang="en-IN" sz="1800" dirty="0"/>
              <a:t>To explain the differences between syntax errors, runtime errors, and logic errors (§1.10).</a:t>
            </a:r>
          </a:p>
          <a:p>
            <a:pPr marL="432" indent="0">
              <a:spcBef>
                <a:spcPts val="600"/>
              </a:spcBef>
              <a:buNone/>
            </a:pPr>
            <a:r>
              <a:rPr lang="en-IN" sz="1800" b="1" dirty="0">
                <a:solidFill>
                  <a:srgbClr val="007FA3"/>
                </a:solidFill>
              </a:rPr>
              <a:t>1.10 </a:t>
            </a:r>
            <a:r>
              <a:rPr lang="en-IN" sz="1800" dirty="0"/>
              <a:t>To develop Java programs using NetBeans (§1.11).</a:t>
            </a:r>
          </a:p>
          <a:p>
            <a:pPr marL="432" indent="0">
              <a:spcBef>
                <a:spcPts val="600"/>
              </a:spcBef>
              <a:buNone/>
            </a:pPr>
            <a:r>
              <a:rPr lang="en-IN" sz="1800" b="1" dirty="0">
                <a:solidFill>
                  <a:srgbClr val="007FA3"/>
                </a:solidFill>
              </a:rPr>
              <a:t>1.11 </a:t>
            </a:r>
            <a:r>
              <a:rPr lang="en-IN" sz="1800" dirty="0"/>
              <a:t>To develop Java programs using Eclipse (§1.12).</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DA8FB-99DC-4952-9055-EA5FFC34563A}"/>
              </a:ext>
            </a:extLst>
          </p:cNvPr>
          <p:cNvSpPr>
            <a:spLocks noGrp="1"/>
          </p:cNvSpPr>
          <p:nvPr>
            <p:ph type="title"/>
          </p:nvPr>
        </p:nvSpPr>
        <p:spPr/>
        <p:txBody>
          <a:bodyPr/>
          <a:lstStyle/>
          <a:p>
            <a:r>
              <a:rPr lang="en-IN" dirty="0"/>
              <a:t>Why Java?</a:t>
            </a:r>
          </a:p>
        </p:txBody>
      </p:sp>
      <p:sp>
        <p:nvSpPr>
          <p:cNvPr id="3" name="Content Placeholder 2">
            <a:extLst>
              <a:ext uri="{FF2B5EF4-FFF2-40B4-BE49-F238E27FC236}">
                <a16:creationId xmlns:a16="http://schemas.microsoft.com/office/drawing/2014/main" id="{2A495452-3BCE-4622-B883-CD77A1D543C3}"/>
              </a:ext>
            </a:extLst>
          </p:cNvPr>
          <p:cNvSpPr>
            <a:spLocks noGrp="1"/>
          </p:cNvSpPr>
          <p:nvPr>
            <p:ph sz="quarter" idx="13"/>
          </p:nvPr>
        </p:nvSpPr>
        <p:spPr/>
        <p:txBody>
          <a:bodyPr/>
          <a:lstStyle/>
          <a:p>
            <a:pPr marL="432" indent="0">
              <a:buNone/>
            </a:pPr>
            <a:r>
              <a:rPr lang="en-IN" dirty="0"/>
              <a:t>The answer is that Java enables users to develop and deploy applications on the Internet for servers, desktop computers, and small hand-held devices. The future of computing is being profoundly influenced by the Internet, and Java promises to remain a big part of that future. Java is the Internet programming language.</a:t>
            </a:r>
          </a:p>
          <a:p>
            <a:r>
              <a:rPr lang="en-IN" dirty="0"/>
              <a:t>Java is a general purpose programming language.</a:t>
            </a:r>
          </a:p>
          <a:p>
            <a:r>
              <a:rPr lang="en-IN" dirty="0"/>
              <a:t>Java is the Internet programming language.</a:t>
            </a:r>
          </a:p>
        </p:txBody>
      </p:sp>
    </p:spTree>
    <p:extLst>
      <p:ext uri="{BB962C8B-B14F-4D97-AF65-F5344CB8AC3E}">
        <p14:creationId xmlns:p14="http://schemas.microsoft.com/office/powerpoint/2010/main" val="378199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B8E61-D17B-4F8B-B76E-3DC8347017A2}"/>
              </a:ext>
            </a:extLst>
          </p:cNvPr>
          <p:cNvSpPr>
            <a:spLocks noGrp="1"/>
          </p:cNvSpPr>
          <p:nvPr>
            <p:ph type="title"/>
          </p:nvPr>
        </p:nvSpPr>
        <p:spPr/>
        <p:txBody>
          <a:bodyPr/>
          <a:lstStyle/>
          <a:p>
            <a:r>
              <a:rPr lang="en-IN" dirty="0"/>
              <a:t>Java, Web, and Beyond</a:t>
            </a:r>
          </a:p>
        </p:txBody>
      </p:sp>
      <p:sp>
        <p:nvSpPr>
          <p:cNvPr id="3" name="Content Placeholder 2">
            <a:extLst>
              <a:ext uri="{FF2B5EF4-FFF2-40B4-BE49-F238E27FC236}">
                <a16:creationId xmlns:a16="http://schemas.microsoft.com/office/drawing/2014/main" id="{F10C5F24-8435-4195-91AC-E3389842F0C2}"/>
              </a:ext>
            </a:extLst>
          </p:cNvPr>
          <p:cNvSpPr>
            <a:spLocks noGrp="1"/>
          </p:cNvSpPr>
          <p:nvPr>
            <p:ph sz="quarter" idx="13"/>
          </p:nvPr>
        </p:nvSpPr>
        <p:spPr>
          <a:xfrm>
            <a:off x="457201" y="1554920"/>
            <a:ext cx="7787898" cy="4303439"/>
          </a:xfrm>
        </p:spPr>
        <p:txBody>
          <a:bodyPr/>
          <a:lstStyle/>
          <a:p>
            <a:r>
              <a:rPr lang="en-IN" dirty="0"/>
              <a:t>Java can be used to develop standalone applications.</a:t>
            </a:r>
          </a:p>
          <a:p>
            <a:r>
              <a:rPr lang="en-IN" dirty="0"/>
              <a:t>Java can be used to develop applications running from a browser.</a:t>
            </a:r>
          </a:p>
          <a:p>
            <a:r>
              <a:rPr lang="en-IN" dirty="0"/>
              <a:t>Java can also be used to develop applications for hand-held devices.</a:t>
            </a:r>
          </a:p>
          <a:p>
            <a:r>
              <a:rPr lang="en-IN" dirty="0"/>
              <a:t>Java can be used to develop applications for Web servers.</a:t>
            </a:r>
          </a:p>
        </p:txBody>
      </p:sp>
    </p:spTree>
    <p:extLst>
      <p:ext uri="{BB962C8B-B14F-4D97-AF65-F5344CB8AC3E}">
        <p14:creationId xmlns:p14="http://schemas.microsoft.com/office/powerpoint/2010/main" val="1167200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6E5CD-C291-4C5E-8A0C-8D2CA35E673B}"/>
              </a:ext>
            </a:extLst>
          </p:cNvPr>
          <p:cNvSpPr>
            <a:spLocks noGrp="1"/>
          </p:cNvSpPr>
          <p:nvPr>
            <p:ph type="title"/>
          </p:nvPr>
        </p:nvSpPr>
        <p:spPr/>
        <p:txBody>
          <a:bodyPr/>
          <a:lstStyle/>
          <a:p>
            <a:r>
              <a:rPr lang="en-IN" dirty="0"/>
              <a:t>Java’s History</a:t>
            </a:r>
          </a:p>
        </p:txBody>
      </p:sp>
      <p:sp>
        <p:nvSpPr>
          <p:cNvPr id="3" name="Content Placeholder 2">
            <a:extLst>
              <a:ext uri="{FF2B5EF4-FFF2-40B4-BE49-F238E27FC236}">
                <a16:creationId xmlns:a16="http://schemas.microsoft.com/office/drawing/2014/main" id="{0C8D4371-F832-419F-90E4-5DFAB76E34E4}"/>
              </a:ext>
            </a:extLst>
          </p:cNvPr>
          <p:cNvSpPr>
            <a:spLocks noGrp="1"/>
          </p:cNvSpPr>
          <p:nvPr>
            <p:ph sz="quarter" idx="13"/>
          </p:nvPr>
        </p:nvSpPr>
        <p:spPr>
          <a:xfrm>
            <a:off x="457200" y="1552575"/>
            <a:ext cx="8229600" cy="3350501"/>
          </a:xfrm>
        </p:spPr>
        <p:txBody>
          <a:bodyPr/>
          <a:lstStyle/>
          <a:p>
            <a:r>
              <a:rPr lang="en-IN" dirty="0"/>
              <a:t>James Gosling and Sun Microsystems</a:t>
            </a:r>
          </a:p>
          <a:p>
            <a:r>
              <a:rPr lang="en-IN" dirty="0"/>
              <a:t>Oak</a:t>
            </a:r>
          </a:p>
          <a:p>
            <a:r>
              <a:rPr lang="en-IN" dirty="0"/>
              <a:t>Java, May 20, 19</a:t>
            </a:r>
            <a:r>
              <a:rPr lang="en-IN" sz="100" dirty="0"/>
              <a:t> </a:t>
            </a:r>
            <a:r>
              <a:rPr lang="en-IN" dirty="0"/>
              <a:t>95, Sun World</a:t>
            </a:r>
          </a:p>
          <a:p>
            <a:r>
              <a:rPr lang="en-IN" dirty="0"/>
              <a:t>HotJava</a:t>
            </a:r>
          </a:p>
          <a:p>
            <a:pPr lvl="1"/>
            <a:r>
              <a:rPr lang="en-IN" dirty="0"/>
              <a:t>The first Java-enabled Web browser</a:t>
            </a:r>
          </a:p>
          <a:p>
            <a:r>
              <a:rPr lang="en-IN" dirty="0"/>
              <a:t>Early History Website:</a:t>
            </a:r>
          </a:p>
        </p:txBody>
      </p:sp>
      <p:sp>
        <p:nvSpPr>
          <p:cNvPr id="10" name="Text Placeholder 9">
            <a:extLst>
              <a:ext uri="{FF2B5EF4-FFF2-40B4-BE49-F238E27FC236}">
                <a16:creationId xmlns:a16="http://schemas.microsoft.com/office/drawing/2014/main" id="{EDF436DF-CCEB-4CFC-A844-6AB9C02FEE0F}"/>
              </a:ext>
            </a:extLst>
          </p:cNvPr>
          <p:cNvSpPr>
            <a:spLocks noGrp="1"/>
          </p:cNvSpPr>
          <p:nvPr>
            <p:ph type="body" sz="quarter" idx="20"/>
          </p:nvPr>
        </p:nvSpPr>
        <p:spPr>
          <a:xfrm>
            <a:off x="457200" y="5115795"/>
            <a:ext cx="6243145" cy="622853"/>
          </a:xfrm>
        </p:spPr>
        <p:txBody>
          <a:bodyPr/>
          <a:lstStyle/>
          <a:p>
            <a:pPr marL="432" indent="0">
              <a:buNone/>
            </a:pPr>
            <a:r>
              <a:rPr lang="en-IN" dirty="0">
                <a:hlinkClick r:id="rId2" tooltip="http://www.java.com/en/javahistory/index.jsp"/>
              </a:rPr>
              <a:t>http://www.java.com/en/javahistory/index.jsp</a:t>
            </a:r>
            <a:endParaRPr lang="en-IN" dirty="0">
              <a:hlinkClick r:id="rId2"/>
            </a:endParaRPr>
          </a:p>
        </p:txBody>
      </p:sp>
    </p:spTree>
    <p:extLst>
      <p:ext uri="{BB962C8B-B14F-4D97-AF65-F5344CB8AC3E}">
        <p14:creationId xmlns:p14="http://schemas.microsoft.com/office/powerpoint/2010/main" val="1563656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6E5CD-C291-4C5E-8A0C-8D2CA35E673B}"/>
              </a:ext>
            </a:extLst>
          </p:cNvPr>
          <p:cNvSpPr>
            <a:spLocks noGrp="1"/>
          </p:cNvSpPr>
          <p:nvPr>
            <p:ph type="title"/>
          </p:nvPr>
        </p:nvSpPr>
        <p:spPr/>
        <p:txBody>
          <a:bodyPr/>
          <a:lstStyle/>
          <a:p>
            <a:r>
              <a:rPr lang="en-IN" dirty="0"/>
              <a:t>Characteristics of Java </a:t>
            </a:r>
            <a:r>
              <a:rPr lang="en-IN" sz="2000" b="0" dirty="0"/>
              <a:t>(1 of 12)</a:t>
            </a:r>
            <a:endParaRPr lang="en-IN" b="0" dirty="0"/>
          </a:p>
        </p:txBody>
      </p:sp>
      <p:sp>
        <p:nvSpPr>
          <p:cNvPr id="3" name="Content Placeholder 2">
            <a:extLst>
              <a:ext uri="{FF2B5EF4-FFF2-40B4-BE49-F238E27FC236}">
                <a16:creationId xmlns:a16="http://schemas.microsoft.com/office/drawing/2014/main" id="{0C8D4371-F832-419F-90E4-5DFAB76E34E4}"/>
              </a:ext>
            </a:extLst>
          </p:cNvPr>
          <p:cNvSpPr>
            <a:spLocks noGrp="1"/>
          </p:cNvSpPr>
          <p:nvPr>
            <p:ph sz="quarter" idx="13"/>
          </p:nvPr>
        </p:nvSpPr>
        <p:spPr>
          <a:xfrm>
            <a:off x="457200" y="1552575"/>
            <a:ext cx="8229600" cy="4280666"/>
          </a:xfrm>
        </p:spPr>
        <p:txBody>
          <a:bodyPr/>
          <a:lstStyle/>
          <a:p>
            <a:pPr>
              <a:spcBef>
                <a:spcPts val="600"/>
              </a:spcBef>
            </a:pPr>
            <a:r>
              <a:rPr lang="en-IN" sz="2000" dirty="0"/>
              <a:t>Java Is Simple</a:t>
            </a:r>
          </a:p>
          <a:p>
            <a:pPr>
              <a:spcBef>
                <a:spcPts val="600"/>
              </a:spcBef>
            </a:pPr>
            <a:r>
              <a:rPr lang="en-IN" sz="2000" dirty="0"/>
              <a:t>Java Is Object-Oriented</a:t>
            </a:r>
          </a:p>
          <a:p>
            <a:pPr>
              <a:spcBef>
                <a:spcPts val="600"/>
              </a:spcBef>
            </a:pPr>
            <a:r>
              <a:rPr lang="en-IN" sz="2000" dirty="0"/>
              <a:t>Java Is Distributed</a:t>
            </a:r>
          </a:p>
          <a:p>
            <a:pPr>
              <a:spcBef>
                <a:spcPts val="600"/>
              </a:spcBef>
            </a:pPr>
            <a:r>
              <a:rPr lang="en-IN" sz="2000" dirty="0"/>
              <a:t>Java Is Interpreted</a:t>
            </a:r>
          </a:p>
          <a:p>
            <a:pPr>
              <a:spcBef>
                <a:spcPts val="600"/>
              </a:spcBef>
            </a:pPr>
            <a:r>
              <a:rPr lang="en-IN" sz="2000" dirty="0"/>
              <a:t>Java Is Robust</a:t>
            </a:r>
          </a:p>
          <a:p>
            <a:pPr>
              <a:spcBef>
                <a:spcPts val="600"/>
              </a:spcBef>
            </a:pPr>
            <a:r>
              <a:rPr lang="en-IN" sz="2000" dirty="0"/>
              <a:t>Java Is Secure</a:t>
            </a:r>
          </a:p>
          <a:p>
            <a:pPr>
              <a:spcBef>
                <a:spcPts val="600"/>
              </a:spcBef>
            </a:pPr>
            <a:r>
              <a:rPr lang="en-IN" sz="2000" dirty="0"/>
              <a:t>Java Is Architecture-Neutral</a:t>
            </a:r>
          </a:p>
          <a:p>
            <a:pPr>
              <a:spcBef>
                <a:spcPts val="600"/>
              </a:spcBef>
            </a:pPr>
            <a:r>
              <a:rPr lang="en-IN" sz="2000" dirty="0"/>
              <a:t>Java Is Portable</a:t>
            </a:r>
          </a:p>
          <a:p>
            <a:pPr>
              <a:spcBef>
                <a:spcPts val="600"/>
              </a:spcBef>
            </a:pPr>
            <a:r>
              <a:rPr lang="en-IN" sz="2000" dirty="0"/>
              <a:t>Java's Performance</a:t>
            </a:r>
          </a:p>
          <a:p>
            <a:pPr>
              <a:spcBef>
                <a:spcPts val="600"/>
              </a:spcBef>
            </a:pPr>
            <a:r>
              <a:rPr lang="en-IN" sz="2000" dirty="0"/>
              <a:t>Java Is Multithreaded</a:t>
            </a:r>
          </a:p>
          <a:p>
            <a:pPr>
              <a:spcBef>
                <a:spcPts val="600"/>
              </a:spcBef>
            </a:pPr>
            <a:r>
              <a:rPr lang="en-IN" sz="2000" dirty="0"/>
              <a:t>Java Is Dynamic</a:t>
            </a:r>
          </a:p>
        </p:txBody>
      </p:sp>
      <p:sp>
        <p:nvSpPr>
          <p:cNvPr id="10" name="Text Placeholder 9">
            <a:extLst>
              <a:ext uri="{FF2B5EF4-FFF2-40B4-BE49-F238E27FC236}">
                <a16:creationId xmlns:a16="http://schemas.microsoft.com/office/drawing/2014/main" id="{EDF436DF-CCEB-4CFC-A844-6AB9C02FEE0F}"/>
              </a:ext>
            </a:extLst>
          </p:cNvPr>
          <p:cNvSpPr>
            <a:spLocks noGrp="1"/>
          </p:cNvSpPr>
          <p:nvPr>
            <p:ph type="body" sz="quarter" idx="20"/>
          </p:nvPr>
        </p:nvSpPr>
        <p:spPr>
          <a:xfrm>
            <a:off x="457200" y="5901242"/>
            <a:ext cx="8229600" cy="465904"/>
          </a:xfrm>
        </p:spPr>
        <p:txBody>
          <a:bodyPr/>
          <a:lstStyle/>
          <a:p>
            <a:pPr marL="432" indent="0">
              <a:buNone/>
            </a:pPr>
            <a:r>
              <a:rPr lang="en-IN" sz="2000" dirty="0">
                <a:hlinkClick r:id="rId2" tooltip="https://liveexample.pearsoncmg.com/etc/JavaCharacteristics.pdf"/>
              </a:rPr>
              <a:t>https://liveexample.pearsoncmg.com/etc/JavaCharacteristics.pdf</a:t>
            </a:r>
            <a:endParaRPr lang="en-IN" sz="2000" dirty="0">
              <a:hlinkClick r:id="rId2"/>
            </a:endParaRPr>
          </a:p>
        </p:txBody>
      </p:sp>
    </p:spTree>
    <p:extLst>
      <p:ext uri="{BB962C8B-B14F-4D97-AF65-F5344CB8AC3E}">
        <p14:creationId xmlns:p14="http://schemas.microsoft.com/office/powerpoint/2010/main" val="403859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(2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solidFill>
                  <a:srgbClr val="C00000"/>
                </a:solidFill>
              </a:rPr>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29" y="1552574"/>
            <a:ext cx="4161787" cy="4706335"/>
          </a:xfrm>
        </p:spPr>
        <p:txBody>
          <a:bodyPr/>
          <a:lstStyle/>
          <a:p>
            <a:pPr marL="432" indent="0">
              <a:buNone/>
            </a:pPr>
            <a:r>
              <a:rPr lang="en-IN" sz="2200" dirty="0">
                <a:solidFill>
                  <a:srgbClr val="C00000"/>
                </a:solidFill>
              </a:rPr>
              <a:t>*Java is partially modeled on C++, but greatly simplified and improved. Some people refer to Java as “C++--” because it is like C++ but with more functionality and fewer negative aspects.</a:t>
            </a:r>
          </a:p>
        </p:txBody>
      </p:sp>
    </p:spTree>
    <p:extLst>
      <p:ext uri="{BB962C8B-B14F-4D97-AF65-F5344CB8AC3E}">
        <p14:creationId xmlns:p14="http://schemas.microsoft.com/office/powerpoint/2010/main" val="274846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(3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solidFill>
                  <a:srgbClr val="C00000"/>
                </a:solidFill>
              </a:rPr>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29" y="1552574"/>
            <a:ext cx="4212687" cy="4706335"/>
          </a:xfrm>
        </p:spPr>
        <p:txBody>
          <a:bodyPr/>
          <a:lstStyle/>
          <a:p>
            <a:pPr marL="432" indent="0">
              <a:buNone/>
            </a:pPr>
            <a:r>
              <a:rPr lang="en-IN" sz="1800" dirty="0">
                <a:solidFill>
                  <a:srgbClr val="C00000"/>
                </a:solidFill>
              </a:rPr>
              <a:t>*Java is inherently object-oriented. Although many object-oriented languages began strictly as procedural languages, Java was designed from the start to be object-oriented. Object-oriented programming (O</a:t>
            </a:r>
            <a:r>
              <a:rPr lang="en-IN" sz="100" dirty="0">
                <a:solidFill>
                  <a:srgbClr val="C00000"/>
                </a:solidFill>
              </a:rPr>
              <a:t> </a:t>
            </a:r>
            <a:r>
              <a:rPr lang="en-IN" sz="1800" dirty="0">
                <a:solidFill>
                  <a:srgbClr val="C00000"/>
                </a:solidFill>
              </a:rPr>
              <a:t>O</a:t>
            </a:r>
            <a:r>
              <a:rPr lang="en-IN" sz="100" dirty="0">
                <a:solidFill>
                  <a:srgbClr val="C00000"/>
                </a:solidFill>
              </a:rPr>
              <a:t> </a:t>
            </a:r>
            <a:r>
              <a:rPr lang="en-IN" sz="1800" dirty="0">
                <a:solidFill>
                  <a:srgbClr val="C00000"/>
                </a:solidFill>
              </a:rPr>
              <a:t>P) is a popular programming approach that is replacing traditional procedural programming techniques.</a:t>
            </a:r>
          </a:p>
          <a:p>
            <a:pPr marL="432" indent="0">
              <a:buNone/>
            </a:pPr>
            <a:r>
              <a:rPr lang="en-IN" sz="1800" dirty="0">
                <a:solidFill>
                  <a:srgbClr val="C00000"/>
                </a:solidFill>
              </a:rPr>
              <a:t>One of the central issues in software development is how to reuse code. Object-oriented programming provides great flexibility, modularity, clarity, and reusability through encapsulation, inheritance, and polymorphism.</a:t>
            </a:r>
          </a:p>
        </p:txBody>
      </p:sp>
    </p:spTree>
    <p:extLst>
      <p:ext uri="{BB962C8B-B14F-4D97-AF65-F5344CB8AC3E}">
        <p14:creationId xmlns:p14="http://schemas.microsoft.com/office/powerpoint/2010/main" val="1123494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(4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solidFill>
                  <a:srgbClr val="C00000"/>
                </a:solidFill>
              </a:rPr>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4"/>
            <a:ext cx="3861341" cy="4706335"/>
          </a:xfrm>
        </p:spPr>
        <p:txBody>
          <a:bodyPr/>
          <a:lstStyle/>
          <a:p>
            <a:pPr marL="432" indent="0">
              <a:buNone/>
            </a:pPr>
            <a:r>
              <a:rPr lang="en-IN" sz="2200" dirty="0">
                <a:solidFill>
                  <a:srgbClr val="C00000"/>
                </a:solidFill>
              </a:rPr>
              <a:t>*Distributed computing involves several computers working together on a network. Java is designed to make distributed computing easy. Since networking capability is inherently integrated into Java, writing network programs is like sending and receiving data to and from a file.</a:t>
            </a:r>
          </a:p>
        </p:txBody>
      </p:sp>
    </p:spTree>
    <p:extLst>
      <p:ext uri="{BB962C8B-B14F-4D97-AF65-F5344CB8AC3E}">
        <p14:creationId xmlns:p14="http://schemas.microsoft.com/office/powerpoint/2010/main" val="7255560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(5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solidFill>
                  <a:srgbClr val="C00000"/>
                </a:solidFill>
              </a:rPr>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29" y="1552574"/>
            <a:ext cx="3743777" cy="4338775"/>
          </a:xfrm>
        </p:spPr>
        <p:txBody>
          <a:bodyPr/>
          <a:lstStyle/>
          <a:p>
            <a:pPr marL="432" indent="0">
              <a:buNone/>
            </a:pPr>
            <a:r>
              <a:rPr lang="en-IN" sz="2200" dirty="0">
                <a:solidFill>
                  <a:srgbClr val="C00000"/>
                </a:solidFill>
              </a:rPr>
              <a:t>*You need an interpreter to run Java programs. The programs are compiled into the Java Virtual Machine code called bytecode. The bytecode is machine-independent and can run on any machine that has a Java interpreter, which is part of the Java Virtual Machine (J</a:t>
            </a:r>
            <a:r>
              <a:rPr lang="en-IN" sz="100" dirty="0">
                <a:solidFill>
                  <a:srgbClr val="C00000"/>
                </a:solidFill>
              </a:rPr>
              <a:t> </a:t>
            </a:r>
            <a:r>
              <a:rPr lang="en-IN" sz="2200" dirty="0">
                <a:solidFill>
                  <a:srgbClr val="C00000"/>
                </a:solidFill>
              </a:rPr>
              <a:t>V</a:t>
            </a:r>
            <a:r>
              <a:rPr lang="en-IN" sz="100" dirty="0">
                <a:solidFill>
                  <a:srgbClr val="C00000"/>
                </a:solidFill>
              </a:rPr>
              <a:t> </a:t>
            </a:r>
            <a:r>
              <a:rPr lang="en-IN" sz="2200" dirty="0">
                <a:solidFill>
                  <a:srgbClr val="C00000"/>
                </a:solidFill>
              </a:rPr>
              <a:t>M).</a:t>
            </a:r>
          </a:p>
        </p:txBody>
      </p:sp>
    </p:spTree>
    <p:extLst>
      <p:ext uri="{BB962C8B-B14F-4D97-AF65-F5344CB8AC3E}">
        <p14:creationId xmlns:p14="http://schemas.microsoft.com/office/powerpoint/2010/main" val="3974563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(6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solidFill>
                  <a:srgbClr val="C00000"/>
                </a:solidFill>
              </a:rPr>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5"/>
            <a:ext cx="3756839" cy="4706334"/>
          </a:xfrm>
        </p:spPr>
        <p:txBody>
          <a:bodyPr/>
          <a:lstStyle/>
          <a:p>
            <a:pPr marL="432" indent="0">
              <a:buNone/>
            </a:pPr>
            <a:r>
              <a:rPr lang="en-IN" sz="2200" dirty="0">
                <a:solidFill>
                  <a:srgbClr val="C00000"/>
                </a:solidFill>
              </a:rPr>
              <a:t>*Java compilers can detect many problems that would first show up at execution time in other languages.</a:t>
            </a:r>
          </a:p>
          <a:p>
            <a:pPr marL="432" indent="0">
              <a:buNone/>
            </a:pPr>
            <a:r>
              <a:rPr lang="en-IN" sz="2200" dirty="0">
                <a:solidFill>
                  <a:srgbClr val="C00000"/>
                </a:solidFill>
              </a:rPr>
              <a:t>Java has eliminated certain types of error-prone programming constructs found in other languages.</a:t>
            </a:r>
          </a:p>
          <a:p>
            <a:pPr marL="432" indent="0">
              <a:buNone/>
            </a:pPr>
            <a:r>
              <a:rPr lang="en-IN" sz="2200" dirty="0">
                <a:solidFill>
                  <a:srgbClr val="C00000"/>
                </a:solidFill>
              </a:rPr>
              <a:t>Java has a runtime exception-handling feature to provide programming support for robustness.</a:t>
            </a:r>
          </a:p>
        </p:txBody>
      </p:sp>
    </p:spTree>
    <p:extLst>
      <p:ext uri="{BB962C8B-B14F-4D97-AF65-F5344CB8AC3E}">
        <p14:creationId xmlns:p14="http://schemas.microsoft.com/office/powerpoint/2010/main" val="934124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(7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solidFill>
                  <a:srgbClr val="C00000"/>
                </a:solidFill>
              </a:rPr>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4"/>
            <a:ext cx="3991970" cy="4586969"/>
          </a:xfrm>
        </p:spPr>
        <p:txBody>
          <a:bodyPr/>
          <a:lstStyle/>
          <a:p>
            <a:pPr marL="432" indent="0">
              <a:buNone/>
            </a:pPr>
            <a:r>
              <a:rPr lang="en-IN" sz="2200" dirty="0">
                <a:solidFill>
                  <a:srgbClr val="C00000"/>
                </a:solidFill>
              </a:rPr>
              <a:t>*Java implements several security mechanisms to protect your system against harm caused by stray programs.</a:t>
            </a:r>
          </a:p>
        </p:txBody>
      </p:sp>
    </p:spTree>
    <p:extLst>
      <p:ext uri="{BB962C8B-B14F-4D97-AF65-F5344CB8AC3E}">
        <p14:creationId xmlns:p14="http://schemas.microsoft.com/office/powerpoint/2010/main" val="880472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What Is a Computer?</a:t>
            </a:r>
          </a:p>
        </p:txBody>
      </p:sp>
      <p:sp>
        <p:nvSpPr>
          <p:cNvPr id="5" name="Content Placeholder 4"/>
          <p:cNvSpPr>
            <a:spLocks noGrp="1"/>
          </p:cNvSpPr>
          <p:nvPr>
            <p:ph sz="quarter" idx="13"/>
          </p:nvPr>
        </p:nvSpPr>
        <p:spPr>
          <a:xfrm>
            <a:off x="457200" y="1556327"/>
            <a:ext cx="8229600" cy="950390"/>
          </a:xfrm>
        </p:spPr>
        <p:txBody>
          <a:bodyPr/>
          <a:lstStyle/>
          <a:p>
            <a:pPr marL="432" indent="0">
              <a:buNone/>
            </a:pPr>
            <a:r>
              <a:rPr lang="en-IN" dirty="0"/>
              <a:t>A computer consists of a C</a:t>
            </a:r>
            <a:r>
              <a:rPr lang="en-IN" sz="100" dirty="0"/>
              <a:t> </a:t>
            </a:r>
            <a:r>
              <a:rPr lang="en-IN" dirty="0"/>
              <a:t>P</a:t>
            </a:r>
            <a:r>
              <a:rPr lang="en-IN" sz="100" dirty="0"/>
              <a:t> </a:t>
            </a:r>
            <a:r>
              <a:rPr lang="en-IN" dirty="0"/>
              <a:t>U, memory, hard disk, floppy disk, monitor, printer, and communication devices.</a:t>
            </a:r>
          </a:p>
        </p:txBody>
      </p:sp>
      <p:pic>
        <p:nvPicPr>
          <p:cNvPr id="11" name="Content Placeholder 10" descr="An illustration shows parts of the computer. For long description in Notes pane, press F6. ">
            <a:extLst>
              <a:ext uri="{FF2B5EF4-FFF2-40B4-BE49-F238E27FC236}">
                <a16:creationId xmlns:a16="http://schemas.microsoft.com/office/drawing/2014/main" id="{37B469E1-EAB5-469E-A859-FED8170F5210}"/>
              </a:ext>
            </a:extLst>
          </p:cNvPr>
          <p:cNvPicPr>
            <a:picLocks noGrp="1" noChangeAspect="1"/>
          </p:cNvPicPr>
          <p:nvPr>
            <p:ph sz="quarter" idx="14"/>
          </p:nvPr>
        </p:nvPicPr>
        <p:blipFill>
          <a:blip r:embed="rId3"/>
          <a:stretch>
            <a:fillRect/>
          </a:stretch>
        </p:blipFill>
        <p:spPr>
          <a:xfrm>
            <a:off x="578216" y="4396045"/>
            <a:ext cx="7987569" cy="1991375"/>
          </a:xfrm>
          <a:prstGeom prst="rect">
            <a:avLst/>
          </a:prstGeom>
        </p:spPr>
      </p:pic>
    </p:spTree>
    <p:extLst>
      <p:ext uri="{BB962C8B-B14F-4D97-AF65-F5344CB8AC3E}">
        <p14:creationId xmlns:p14="http://schemas.microsoft.com/office/powerpoint/2010/main" val="2712661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(8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4256314"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solidFill>
                  <a:srgbClr val="C00000"/>
                </a:solidFill>
              </a:rPr>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876800" y="1552574"/>
            <a:ext cx="3692434" cy="4706335"/>
          </a:xfrm>
        </p:spPr>
        <p:txBody>
          <a:bodyPr/>
          <a:lstStyle/>
          <a:p>
            <a:pPr marL="432" indent="0">
              <a:buNone/>
            </a:pPr>
            <a:r>
              <a:rPr lang="en-IN" sz="2200" dirty="0">
                <a:solidFill>
                  <a:srgbClr val="C00000"/>
                </a:solidFill>
              </a:rPr>
              <a:t>*Write once, run anywhere</a:t>
            </a:r>
          </a:p>
          <a:p>
            <a:pPr marL="432" indent="0">
              <a:buNone/>
            </a:pPr>
            <a:r>
              <a:rPr lang="en-IN" sz="2200" dirty="0">
                <a:solidFill>
                  <a:srgbClr val="C00000"/>
                </a:solidFill>
              </a:rPr>
              <a:t>With a Java Virtual Machine (J</a:t>
            </a:r>
            <a:r>
              <a:rPr lang="en-IN" sz="100" dirty="0">
                <a:solidFill>
                  <a:srgbClr val="C00000"/>
                </a:solidFill>
              </a:rPr>
              <a:t> </a:t>
            </a:r>
            <a:r>
              <a:rPr lang="en-IN" sz="2200" dirty="0">
                <a:solidFill>
                  <a:srgbClr val="C00000"/>
                </a:solidFill>
              </a:rPr>
              <a:t>V</a:t>
            </a:r>
            <a:r>
              <a:rPr lang="en-IN" sz="100" dirty="0">
                <a:solidFill>
                  <a:srgbClr val="C00000"/>
                </a:solidFill>
              </a:rPr>
              <a:t> </a:t>
            </a:r>
            <a:r>
              <a:rPr lang="en-IN" sz="2200" dirty="0">
                <a:solidFill>
                  <a:srgbClr val="C00000"/>
                </a:solidFill>
              </a:rPr>
              <a:t>M), you can write one program that will run on any platform.</a:t>
            </a:r>
          </a:p>
        </p:txBody>
      </p:sp>
    </p:spTree>
    <p:extLst>
      <p:ext uri="{BB962C8B-B14F-4D97-AF65-F5344CB8AC3E}">
        <p14:creationId xmlns:p14="http://schemas.microsoft.com/office/powerpoint/2010/main" val="1628972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(9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solidFill>
                  <a:srgbClr val="C00000"/>
                </a:solidFill>
              </a:rPr>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4"/>
            <a:ext cx="3991970" cy="4706335"/>
          </a:xfrm>
        </p:spPr>
        <p:txBody>
          <a:bodyPr/>
          <a:lstStyle/>
          <a:p>
            <a:pPr marL="432" indent="0">
              <a:buNone/>
            </a:pPr>
            <a:r>
              <a:rPr lang="en-IN" sz="2200" dirty="0">
                <a:solidFill>
                  <a:srgbClr val="C00000"/>
                </a:solidFill>
              </a:rPr>
              <a:t>*Because Java is architecture neutral, Java programs are portable. They can be run on any platform without being recompiled.</a:t>
            </a:r>
          </a:p>
        </p:txBody>
      </p:sp>
    </p:spTree>
    <p:extLst>
      <p:ext uri="{BB962C8B-B14F-4D97-AF65-F5344CB8AC3E}">
        <p14:creationId xmlns:p14="http://schemas.microsoft.com/office/powerpoint/2010/main" val="3930447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(10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solidFill>
                  <a:srgbClr val="C00000"/>
                </a:solidFill>
              </a:rPr>
              <a:t>Java's Performance*</a:t>
            </a:r>
          </a:p>
          <a:p>
            <a:pPr>
              <a:spcBef>
                <a:spcPts val="600"/>
              </a:spcBef>
            </a:pPr>
            <a:r>
              <a:rPr lang="en-IN" sz="2200" dirty="0"/>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4"/>
            <a:ext cx="4083410" cy="4706335"/>
          </a:xfrm>
        </p:spPr>
        <p:txBody>
          <a:bodyPr/>
          <a:lstStyle/>
          <a:p>
            <a:pPr marL="432" indent="0">
              <a:buNone/>
            </a:pPr>
            <a:r>
              <a:rPr lang="en-IN" sz="2200" dirty="0">
                <a:solidFill>
                  <a:srgbClr val="C00000"/>
                </a:solidFill>
              </a:rPr>
              <a:t>*Java’s performance has been improved impressively over the years with every new version.</a:t>
            </a:r>
          </a:p>
        </p:txBody>
      </p:sp>
    </p:spTree>
    <p:extLst>
      <p:ext uri="{BB962C8B-B14F-4D97-AF65-F5344CB8AC3E}">
        <p14:creationId xmlns:p14="http://schemas.microsoft.com/office/powerpoint/2010/main" val="22750501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(11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solidFill>
                  <a:srgbClr val="C00000"/>
                </a:solidFill>
              </a:rPr>
              <a:t>Java Is Multithreaded*</a:t>
            </a:r>
          </a:p>
          <a:p>
            <a:pPr>
              <a:spcBef>
                <a:spcPts val="600"/>
              </a:spcBef>
            </a:pPr>
            <a:r>
              <a:rPr lang="en-IN" sz="2200" dirty="0"/>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30" y="1552574"/>
            <a:ext cx="3991970" cy="4706335"/>
          </a:xfrm>
        </p:spPr>
        <p:txBody>
          <a:bodyPr/>
          <a:lstStyle/>
          <a:p>
            <a:pPr marL="432" indent="0">
              <a:buNone/>
            </a:pPr>
            <a:r>
              <a:rPr lang="en-IN" sz="2200" dirty="0">
                <a:solidFill>
                  <a:srgbClr val="C00000"/>
                </a:solidFill>
              </a:rPr>
              <a:t>*Multithread programming is smoothly integrated in Java, whereas in other languages you have to call procedures specific to the operating system to enable multithreading.</a:t>
            </a:r>
          </a:p>
        </p:txBody>
      </p:sp>
    </p:spTree>
    <p:extLst>
      <p:ext uri="{BB962C8B-B14F-4D97-AF65-F5344CB8AC3E}">
        <p14:creationId xmlns:p14="http://schemas.microsoft.com/office/powerpoint/2010/main" val="1547806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024E-9A9C-4FC3-8368-DF810A85D262}"/>
              </a:ext>
            </a:extLst>
          </p:cNvPr>
          <p:cNvSpPr>
            <a:spLocks noGrp="1"/>
          </p:cNvSpPr>
          <p:nvPr>
            <p:ph type="title"/>
          </p:nvPr>
        </p:nvSpPr>
        <p:spPr/>
        <p:txBody>
          <a:bodyPr/>
          <a:lstStyle/>
          <a:p>
            <a:r>
              <a:rPr lang="en-IN" dirty="0"/>
              <a:t>Characteristics of Java </a:t>
            </a:r>
            <a:r>
              <a:rPr lang="en-IN" sz="2000" b="0" dirty="0"/>
              <a:t>(12 of 12)</a:t>
            </a:r>
            <a:endParaRPr lang="en-IN" b="0" dirty="0"/>
          </a:p>
        </p:txBody>
      </p:sp>
      <p:sp>
        <p:nvSpPr>
          <p:cNvPr id="3" name="Content Placeholder 2">
            <a:extLst>
              <a:ext uri="{FF2B5EF4-FFF2-40B4-BE49-F238E27FC236}">
                <a16:creationId xmlns:a16="http://schemas.microsoft.com/office/drawing/2014/main" id="{38A7E672-4F0F-4263-B62D-40EA6D1589F6}"/>
              </a:ext>
            </a:extLst>
          </p:cNvPr>
          <p:cNvSpPr>
            <a:spLocks noGrp="1"/>
          </p:cNvSpPr>
          <p:nvPr>
            <p:ph sz="quarter" idx="13"/>
          </p:nvPr>
        </p:nvSpPr>
        <p:spPr>
          <a:xfrm>
            <a:off x="457200" y="1552574"/>
            <a:ext cx="3991970" cy="4706335"/>
          </a:xfrm>
        </p:spPr>
        <p:txBody>
          <a:bodyPr/>
          <a:lstStyle/>
          <a:p>
            <a:pPr>
              <a:spcBef>
                <a:spcPts val="600"/>
              </a:spcBef>
            </a:pPr>
            <a:r>
              <a:rPr lang="en-IN" sz="2200" dirty="0"/>
              <a:t>Java Is Simple</a:t>
            </a:r>
          </a:p>
          <a:p>
            <a:pPr>
              <a:spcBef>
                <a:spcPts val="600"/>
              </a:spcBef>
            </a:pPr>
            <a:r>
              <a:rPr lang="en-IN" sz="2200" dirty="0"/>
              <a:t>Java Is Object-Oriented</a:t>
            </a:r>
          </a:p>
          <a:p>
            <a:pPr>
              <a:spcBef>
                <a:spcPts val="600"/>
              </a:spcBef>
            </a:pPr>
            <a:r>
              <a:rPr lang="en-IN" sz="2200" dirty="0"/>
              <a:t>Java Is Distributed</a:t>
            </a:r>
          </a:p>
          <a:p>
            <a:pPr>
              <a:spcBef>
                <a:spcPts val="600"/>
              </a:spcBef>
            </a:pPr>
            <a:r>
              <a:rPr lang="en-IN" sz="2200" dirty="0"/>
              <a:t>Java Is Interpreted</a:t>
            </a:r>
          </a:p>
          <a:p>
            <a:pPr>
              <a:spcBef>
                <a:spcPts val="600"/>
              </a:spcBef>
            </a:pPr>
            <a:r>
              <a:rPr lang="en-IN" sz="2200" dirty="0"/>
              <a:t>Java Is Robust</a:t>
            </a:r>
          </a:p>
          <a:p>
            <a:pPr>
              <a:spcBef>
                <a:spcPts val="600"/>
              </a:spcBef>
            </a:pPr>
            <a:r>
              <a:rPr lang="en-IN" sz="2200" dirty="0"/>
              <a:t>Java Is Secure</a:t>
            </a:r>
          </a:p>
          <a:p>
            <a:pPr>
              <a:spcBef>
                <a:spcPts val="600"/>
              </a:spcBef>
            </a:pPr>
            <a:r>
              <a:rPr lang="en-IN" sz="2200" dirty="0"/>
              <a:t>Java Is Architecture-Neutral</a:t>
            </a:r>
          </a:p>
          <a:p>
            <a:pPr>
              <a:spcBef>
                <a:spcPts val="600"/>
              </a:spcBef>
            </a:pPr>
            <a:r>
              <a:rPr lang="en-IN" sz="2200" dirty="0"/>
              <a:t>Java Is Portable</a:t>
            </a:r>
          </a:p>
          <a:p>
            <a:pPr>
              <a:spcBef>
                <a:spcPts val="600"/>
              </a:spcBef>
            </a:pPr>
            <a:r>
              <a:rPr lang="en-IN" sz="2200" dirty="0"/>
              <a:t>Java's Performance</a:t>
            </a:r>
          </a:p>
          <a:p>
            <a:pPr>
              <a:spcBef>
                <a:spcPts val="600"/>
              </a:spcBef>
            </a:pPr>
            <a:r>
              <a:rPr lang="en-IN" sz="2200" dirty="0"/>
              <a:t>Java Is Multithreaded</a:t>
            </a:r>
          </a:p>
          <a:p>
            <a:pPr>
              <a:spcBef>
                <a:spcPts val="600"/>
              </a:spcBef>
            </a:pPr>
            <a:r>
              <a:rPr lang="en-IN" sz="2200" dirty="0">
                <a:solidFill>
                  <a:srgbClr val="C00000"/>
                </a:solidFill>
              </a:rPr>
              <a:t>Java Is Dynamic*</a:t>
            </a:r>
          </a:p>
        </p:txBody>
      </p:sp>
      <p:sp>
        <p:nvSpPr>
          <p:cNvPr id="4" name="Content Placeholder 3">
            <a:extLst>
              <a:ext uri="{FF2B5EF4-FFF2-40B4-BE49-F238E27FC236}">
                <a16:creationId xmlns:a16="http://schemas.microsoft.com/office/drawing/2014/main" id="{D9A924C0-1A27-4D4A-B1B0-D9420624F176}"/>
              </a:ext>
            </a:extLst>
          </p:cNvPr>
          <p:cNvSpPr>
            <a:spLocks noGrp="1"/>
          </p:cNvSpPr>
          <p:nvPr>
            <p:ph sz="quarter" idx="14"/>
          </p:nvPr>
        </p:nvSpPr>
        <p:spPr>
          <a:xfrm>
            <a:off x="4694829" y="1552574"/>
            <a:ext cx="4031159" cy="4706335"/>
          </a:xfrm>
        </p:spPr>
        <p:txBody>
          <a:bodyPr/>
          <a:lstStyle/>
          <a:p>
            <a:pPr marL="432" indent="0">
              <a:buNone/>
            </a:pPr>
            <a:r>
              <a:rPr lang="en-IN" sz="2200" dirty="0">
                <a:solidFill>
                  <a:srgbClr val="C00000"/>
                </a:solidFill>
              </a:rPr>
              <a:t>*Java was designed to adapt to an evolving environment. New code can be loaded on the fly without recompilation. There is no need for developers to create, and for users to install, major new software versions. New features can be incorporated transparently as needed.</a:t>
            </a:r>
          </a:p>
        </p:txBody>
      </p:sp>
    </p:spTree>
    <p:extLst>
      <p:ext uri="{BB962C8B-B14F-4D97-AF65-F5344CB8AC3E}">
        <p14:creationId xmlns:p14="http://schemas.microsoft.com/office/powerpoint/2010/main" val="39655046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8E0F2-816E-4018-B999-55519470DB82}"/>
              </a:ext>
            </a:extLst>
          </p:cNvPr>
          <p:cNvSpPr>
            <a:spLocks noGrp="1"/>
          </p:cNvSpPr>
          <p:nvPr>
            <p:ph type="title"/>
          </p:nvPr>
        </p:nvSpPr>
        <p:spPr/>
        <p:txBody>
          <a:bodyPr/>
          <a:lstStyle/>
          <a:p>
            <a:r>
              <a:rPr lang="en-IN" dirty="0"/>
              <a:t>J</a:t>
            </a:r>
            <a:r>
              <a:rPr lang="en-IN" sz="100" dirty="0"/>
              <a:t> </a:t>
            </a:r>
            <a:r>
              <a:rPr lang="en-IN" dirty="0"/>
              <a:t>D</a:t>
            </a:r>
            <a:r>
              <a:rPr lang="en-IN" sz="100" dirty="0"/>
              <a:t> </a:t>
            </a:r>
            <a:r>
              <a:rPr lang="en-IN" dirty="0"/>
              <a:t>K Versions</a:t>
            </a:r>
          </a:p>
        </p:txBody>
      </p:sp>
      <p:sp>
        <p:nvSpPr>
          <p:cNvPr id="3" name="Content Placeholder 2">
            <a:extLst>
              <a:ext uri="{FF2B5EF4-FFF2-40B4-BE49-F238E27FC236}">
                <a16:creationId xmlns:a16="http://schemas.microsoft.com/office/drawing/2014/main" id="{3FA405C2-6720-42A5-8334-1535F6B52E11}"/>
              </a:ext>
            </a:extLst>
          </p:cNvPr>
          <p:cNvSpPr>
            <a:spLocks noGrp="1"/>
          </p:cNvSpPr>
          <p:nvPr>
            <p:ph sz="quarter" idx="13"/>
          </p:nvPr>
        </p:nvSpPr>
        <p:spPr/>
        <p:txBody>
          <a:bodyPr/>
          <a:lstStyle/>
          <a:p>
            <a:pPr>
              <a:spcBef>
                <a:spcPts val="600"/>
              </a:spcBef>
            </a:pPr>
            <a:r>
              <a:rPr lang="en-IN" dirty="0"/>
              <a:t>J</a:t>
            </a:r>
            <a:r>
              <a:rPr lang="en-IN" sz="100" dirty="0"/>
              <a:t> </a:t>
            </a:r>
            <a:r>
              <a:rPr lang="en-IN" dirty="0"/>
              <a:t>D</a:t>
            </a:r>
            <a:r>
              <a:rPr lang="en-IN" sz="100" dirty="0"/>
              <a:t> </a:t>
            </a:r>
            <a:r>
              <a:rPr lang="en-IN" dirty="0"/>
              <a:t>K 1.02 (19</a:t>
            </a:r>
            <a:r>
              <a:rPr lang="en-IN" sz="100" dirty="0"/>
              <a:t> </a:t>
            </a:r>
            <a:r>
              <a:rPr lang="en-IN" dirty="0"/>
              <a:t>95)</a:t>
            </a:r>
          </a:p>
          <a:p>
            <a:pPr>
              <a:spcBef>
                <a:spcPts val="600"/>
              </a:spcBef>
            </a:pPr>
            <a:r>
              <a:rPr lang="en-IN" dirty="0"/>
              <a:t>J</a:t>
            </a:r>
            <a:r>
              <a:rPr lang="en-IN" sz="100" dirty="0"/>
              <a:t> </a:t>
            </a:r>
            <a:r>
              <a:rPr lang="en-IN" dirty="0"/>
              <a:t>D</a:t>
            </a:r>
            <a:r>
              <a:rPr lang="en-IN" sz="100" dirty="0"/>
              <a:t> </a:t>
            </a:r>
            <a:r>
              <a:rPr lang="en-IN" dirty="0"/>
              <a:t>K 1.1 (19</a:t>
            </a:r>
            <a:r>
              <a:rPr lang="en-IN" sz="100" dirty="0"/>
              <a:t> </a:t>
            </a:r>
            <a:r>
              <a:rPr lang="en-IN" dirty="0"/>
              <a:t>96)</a:t>
            </a:r>
          </a:p>
          <a:p>
            <a:pPr>
              <a:spcBef>
                <a:spcPts val="600"/>
              </a:spcBef>
            </a:pPr>
            <a:r>
              <a:rPr lang="en-IN" dirty="0"/>
              <a:t>J</a:t>
            </a:r>
            <a:r>
              <a:rPr lang="en-IN" sz="100" dirty="0"/>
              <a:t> </a:t>
            </a:r>
            <a:r>
              <a:rPr lang="en-IN" dirty="0"/>
              <a:t>D</a:t>
            </a:r>
            <a:r>
              <a:rPr lang="en-IN" sz="100" dirty="0"/>
              <a:t> </a:t>
            </a:r>
            <a:r>
              <a:rPr lang="en-IN" dirty="0"/>
              <a:t>K 1.2 (19</a:t>
            </a:r>
            <a:r>
              <a:rPr lang="en-IN" sz="100" dirty="0"/>
              <a:t> </a:t>
            </a:r>
            <a:r>
              <a:rPr lang="en-IN" dirty="0"/>
              <a:t>98)</a:t>
            </a:r>
          </a:p>
          <a:p>
            <a:pPr>
              <a:spcBef>
                <a:spcPts val="600"/>
              </a:spcBef>
            </a:pPr>
            <a:r>
              <a:rPr lang="en-IN" dirty="0"/>
              <a:t>J</a:t>
            </a:r>
            <a:r>
              <a:rPr lang="en-IN" sz="100" dirty="0"/>
              <a:t> </a:t>
            </a:r>
            <a:r>
              <a:rPr lang="en-IN" dirty="0"/>
              <a:t>D</a:t>
            </a:r>
            <a:r>
              <a:rPr lang="en-IN" sz="100" dirty="0"/>
              <a:t> </a:t>
            </a:r>
            <a:r>
              <a:rPr lang="en-IN" dirty="0"/>
              <a:t>K 1.3 (2000)</a:t>
            </a:r>
          </a:p>
          <a:p>
            <a:pPr>
              <a:spcBef>
                <a:spcPts val="600"/>
              </a:spcBef>
            </a:pPr>
            <a:r>
              <a:rPr lang="en-IN" dirty="0"/>
              <a:t>J</a:t>
            </a:r>
            <a:r>
              <a:rPr lang="en-IN" sz="100" dirty="0"/>
              <a:t> </a:t>
            </a:r>
            <a:r>
              <a:rPr lang="en-IN" dirty="0"/>
              <a:t>D</a:t>
            </a:r>
            <a:r>
              <a:rPr lang="en-IN" sz="100" dirty="0"/>
              <a:t> </a:t>
            </a:r>
            <a:r>
              <a:rPr lang="en-IN" dirty="0"/>
              <a:t>K 1.4 (2002)</a:t>
            </a:r>
          </a:p>
          <a:p>
            <a:pPr>
              <a:spcBef>
                <a:spcPts val="600"/>
              </a:spcBef>
            </a:pPr>
            <a:r>
              <a:rPr lang="en-IN" dirty="0"/>
              <a:t>J</a:t>
            </a:r>
            <a:r>
              <a:rPr lang="en-IN" sz="100" dirty="0"/>
              <a:t> </a:t>
            </a:r>
            <a:r>
              <a:rPr lang="en-IN" dirty="0"/>
              <a:t>D</a:t>
            </a:r>
            <a:r>
              <a:rPr lang="en-IN" sz="100" dirty="0"/>
              <a:t> </a:t>
            </a:r>
            <a:r>
              <a:rPr lang="en-IN" dirty="0"/>
              <a:t>K 1.5 (2004) a. k. a. J</a:t>
            </a:r>
            <a:r>
              <a:rPr lang="en-IN" sz="100" dirty="0"/>
              <a:t> </a:t>
            </a:r>
            <a:r>
              <a:rPr lang="en-IN" dirty="0"/>
              <a:t>D</a:t>
            </a:r>
            <a:r>
              <a:rPr lang="en-IN" sz="100" dirty="0"/>
              <a:t> </a:t>
            </a:r>
            <a:r>
              <a:rPr lang="en-IN" dirty="0"/>
              <a:t>K 5 or Java 5</a:t>
            </a:r>
          </a:p>
          <a:p>
            <a:pPr>
              <a:spcBef>
                <a:spcPts val="600"/>
              </a:spcBef>
            </a:pPr>
            <a:r>
              <a:rPr lang="en-IN" dirty="0"/>
              <a:t>J</a:t>
            </a:r>
            <a:r>
              <a:rPr lang="en-IN" sz="100" dirty="0"/>
              <a:t> </a:t>
            </a:r>
            <a:r>
              <a:rPr lang="en-IN" dirty="0"/>
              <a:t>D</a:t>
            </a:r>
            <a:r>
              <a:rPr lang="en-IN" sz="100" dirty="0"/>
              <a:t> </a:t>
            </a:r>
            <a:r>
              <a:rPr lang="en-IN" dirty="0"/>
              <a:t>K 1.6 (2006) a. k. a. J</a:t>
            </a:r>
            <a:r>
              <a:rPr lang="en-IN" sz="100" dirty="0"/>
              <a:t> </a:t>
            </a:r>
            <a:r>
              <a:rPr lang="en-IN" dirty="0"/>
              <a:t>D</a:t>
            </a:r>
            <a:r>
              <a:rPr lang="en-IN" sz="100" dirty="0"/>
              <a:t> </a:t>
            </a:r>
            <a:r>
              <a:rPr lang="en-IN" dirty="0"/>
              <a:t>K 6 or Java 6</a:t>
            </a:r>
          </a:p>
          <a:p>
            <a:pPr>
              <a:spcBef>
                <a:spcPts val="600"/>
              </a:spcBef>
            </a:pPr>
            <a:r>
              <a:rPr lang="en-IN" dirty="0"/>
              <a:t>J</a:t>
            </a:r>
            <a:r>
              <a:rPr lang="en-IN" sz="100" dirty="0"/>
              <a:t> </a:t>
            </a:r>
            <a:r>
              <a:rPr lang="en-IN" dirty="0"/>
              <a:t>D</a:t>
            </a:r>
            <a:r>
              <a:rPr lang="en-IN" sz="100" dirty="0"/>
              <a:t> </a:t>
            </a:r>
            <a:r>
              <a:rPr lang="en-IN" dirty="0"/>
              <a:t>K 1.7 (2011) a. k. a. J</a:t>
            </a:r>
            <a:r>
              <a:rPr lang="en-IN" sz="100" dirty="0"/>
              <a:t> </a:t>
            </a:r>
            <a:r>
              <a:rPr lang="en-IN" dirty="0"/>
              <a:t>D</a:t>
            </a:r>
            <a:r>
              <a:rPr lang="en-IN" sz="100" dirty="0"/>
              <a:t> </a:t>
            </a:r>
            <a:r>
              <a:rPr lang="en-IN" dirty="0"/>
              <a:t>K 7 or Java 7</a:t>
            </a:r>
          </a:p>
          <a:p>
            <a:pPr>
              <a:spcBef>
                <a:spcPts val="600"/>
              </a:spcBef>
            </a:pPr>
            <a:r>
              <a:rPr lang="en-IN" dirty="0"/>
              <a:t>J</a:t>
            </a:r>
            <a:r>
              <a:rPr lang="en-IN" sz="100" dirty="0"/>
              <a:t> </a:t>
            </a:r>
            <a:r>
              <a:rPr lang="en-IN" dirty="0"/>
              <a:t>D</a:t>
            </a:r>
            <a:r>
              <a:rPr lang="en-IN" sz="100" dirty="0"/>
              <a:t> </a:t>
            </a:r>
            <a:r>
              <a:rPr lang="en-IN" dirty="0"/>
              <a:t>K 1.8 (2014) a. k. a. J</a:t>
            </a:r>
            <a:r>
              <a:rPr lang="en-IN" sz="100" dirty="0"/>
              <a:t> </a:t>
            </a:r>
            <a:r>
              <a:rPr lang="en-IN" dirty="0"/>
              <a:t>D</a:t>
            </a:r>
            <a:r>
              <a:rPr lang="en-IN" sz="100" dirty="0"/>
              <a:t> </a:t>
            </a:r>
            <a:r>
              <a:rPr lang="en-IN" dirty="0"/>
              <a:t>K 8 or Java 8</a:t>
            </a:r>
          </a:p>
          <a:p>
            <a:pPr>
              <a:spcBef>
                <a:spcPts val="600"/>
              </a:spcBef>
            </a:pPr>
            <a:r>
              <a:rPr lang="en-IN" dirty="0"/>
              <a:t>Java 9, 10, 11, 12, 13, 14.</a:t>
            </a:r>
          </a:p>
        </p:txBody>
      </p:sp>
    </p:spTree>
    <p:extLst>
      <p:ext uri="{BB962C8B-B14F-4D97-AF65-F5344CB8AC3E}">
        <p14:creationId xmlns:p14="http://schemas.microsoft.com/office/powerpoint/2010/main" val="3116968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4AFB9-2E16-4878-85E6-D88DB42D740A}"/>
              </a:ext>
            </a:extLst>
          </p:cNvPr>
          <p:cNvSpPr>
            <a:spLocks noGrp="1"/>
          </p:cNvSpPr>
          <p:nvPr>
            <p:ph type="title"/>
          </p:nvPr>
        </p:nvSpPr>
        <p:spPr/>
        <p:txBody>
          <a:bodyPr/>
          <a:lstStyle/>
          <a:p>
            <a:r>
              <a:rPr lang="en-IN" dirty="0"/>
              <a:t>J</a:t>
            </a:r>
            <a:r>
              <a:rPr lang="en-IN" sz="100" dirty="0"/>
              <a:t> </a:t>
            </a:r>
            <a:r>
              <a:rPr lang="en-IN" dirty="0"/>
              <a:t>D</a:t>
            </a:r>
            <a:r>
              <a:rPr lang="en-IN" sz="100" dirty="0"/>
              <a:t> </a:t>
            </a:r>
            <a:r>
              <a:rPr lang="en-IN" dirty="0"/>
              <a:t>K Editions</a:t>
            </a:r>
          </a:p>
        </p:txBody>
      </p:sp>
      <p:sp>
        <p:nvSpPr>
          <p:cNvPr id="3" name="Content Placeholder 2">
            <a:extLst>
              <a:ext uri="{FF2B5EF4-FFF2-40B4-BE49-F238E27FC236}">
                <a16:creationId xmlns:a16="http://schemas.microsoft.com/office/drawing/2014/main" id="{B1C2FC98-684C-489D-94BD-AD3851DABF14}"/>
              </a:ext>
            </a:extLst>
          </p:cNvPr>
          <p:cNvSpPr>
            <a:spLocks noGrp="1"/>
          </p:cNvSpPr>
          <p:nvPr>
            <p:ph sz="quarter" idx="13"/>
          </p:nvPr>
        </p:nvSpPr>
        <p:spPr>
          <a:xfrm>
            <a:off x="457199" y="1556326"/>
            <a:ext cx="8324193" cy="4187249"/>
          </a:xfrm>
        </p:spPr>
        <p:txBody>
          <a:bodyPr/>
          <a:lstStyle/>
          <a:p>
            <a:pPr>
              <a:spcBef>
                <a:spcPts val="600"/>
              </a:spcBef>
            </a:pPr>
            <a:r>
              <a:rPr lang="en-IN" dirty="0"/>
              <a:t>Java Standard Edition (J2</a:t>
            </a:r>
            <a:r>
              <a:rPr lang="en-IN" sz="100" dirty="0"/>
              <a:t> </a:t>
            </a:r>
            <a:r>
              <a:rPr lang="en-IN" dirty="0"/>
              <a:t>S</a:t>
            </a:r>
            <a:r>
              <a:rPr lang="en-IN" sz="100" dirty="0"/>
              <a:t> </a:t>
            </a:r>
            <a:r>
              <a:rPr lang="en-IN" dirty="0"/>
              <a:t>E)</a:t>
            </a:r>
          </a:p>
          <a:p>
            <a:pPr lvl="1"/>
            <a:r>
              <a:rPr lang="en-IN" dirty="0"/>
              <a:t>J2</a:t>
            </a:r>
            <a:r>
              <a:rPr lang="en-IN" sz="100" dirty="0"/>
              <a:t> </a:t>
            </a:r>
            <a:r>
              <a:rPr lang="en-IN" dirty="0"/>
              <a:t>S</a:t>
            </a:r>
            <a:r>
              <a:rPr lang="en-IN" sz="100" dirty="0"/>
              <a:t> </a:t>
            </a:r>
            <a:r>
              <a:rPr lang="en-IN" dirty="0"/>
              <a:t>E can be used to develop client-side standalone applications or applets.</a:t>
            </a:r>
          </a:p>
          <a:p>
            <a:pPr>
              <a:spcBef>
                <a:spcPts val="600"/>
              </a:spcBef>
            </a:pPr>
            <a:r>
              <a:rPr lang="en-IN" dirty="0"/>
              <a:t>Java Enterprise Edition (J2</a:t>
            </a:r>
            <a:r>
              <a:rPr lang="en-IN" sz="100" dirty="0"/>
              <a:t> </a:t>
            </a:r>
            <a:r>
              <a:rPr lang="en-IN" dirty="0"/>
              <a:t>E</a:t>
            </a:r>
            <a:r>
              <a:rPr lang="en-IN" sz="100" dirty="0"/>
              <a:t> </a:t>
            </a:r>
            <a:r>
              <a:rPr lang="en-IN" dirty="0"/>
              <a:t>E)</a:t>
            </a:r>
          </a:p>
          <a:p>
            <a:pPr lvl="1"/>
            <a:r>
              <a:rPr lang="en-IN" dirty="0"/>
              <a:t>J2</a:t>
            </a:r>
            <a:r>
              <a:rPr lang="en-IN" sz="100" dirty="0"/>
              <a:t> </a:t>
            </a:r>
            <a:r>
              <a:rPr lang="en-IN" dirty="0"/>
              <a:t>E</a:t>
            </a:r>
            <a:r>
              <a:rPr lang="en-IN" sz="100" dirty="0"/>
              <a:t> </a:t>
            </a:r>
            <a:r>
              <a:rPr lang="en-IN" dirty="0"/>
              <a:t>E can be used to develop server-side applications such as Java servlets, Java ServerPages, and Java ServerFaces.</a:t>
            </a:r>
          </a:p>
          <a:p>
            <a:pPr>
              <a:spcBef>
                <a:spcPts val="600"/>
              </a:spcBef>
            </a:pPr>
            <a:r>
              <a:rPr lang="en-IN" dirty="0"/>
              <a:t>Java Micro Edition (J2</a:t>
            </a:r>
            <a:r>
              <a:rPr lang="en-IN" sz="100" dirty="0"/>
              <a:t> </a:t>
            </a:r>
            <a:r>
              <a:rPr lang="en-IN" dirty="0"/>
              <a:t>M</a:t>
            </a:r>
            <a:r>
              <a:rPr lang="en-IN" sz="100" dirty="0"/>
              <a:t> </a:t>
            </a:r>
            <a:r>
              <a:rPr lang="en-IN" dirty="0"/>
              <a:t>E).</a:t>
            </a:r>
          </a:p>
          <a:p>
            <a:pPr lvl="1"/>
            <a:r>
              <a:rPr lang="en-IN" dirty="0"/>
              <a:t>J2</a:t>
            </a:r>
            <a:r>
              <a:rPr lang="en-IN" sz="100" dirty="0"/>
              <a:t> </a:t>
            </a:r>
            <a:r>
              <a:rPr lang="en-IN" dirty="0"/>
              <a:t>M</a:t>
            </a:r>
            <a:r>
              <a:rPr lang="en-IN" sz="100" dirty="0"/>
              <a:t> </a:t>
            </a:r>
            <a:r>
              <a:rPr lang="en-IN" dirty="0"/>
              <a:t>E can be used to develop applications for mobile devices such as cell phones.</a:t>
            </a:r>
          </a:p>
        </p:txBody>
      </p:sp>
      <p:sp>
        <p:nvSpPr>
          <p:cNvPr id="4" name="Content Placeholder 3">
            <a:extLst>
              <a:ext uri="{FF2B5EF4-FFF2-40B4-BE49-F238E27FC236}">
                <a16:creationId xmlns:a16="http://schemas.microsoft.com/office/drawing/2014/main" id="{DCD20F08-1B0D-4F77-89E3-66A5A927AFAF}"/>
              </a:ext>
            </a:extLst>
          </p:cNvPr>
          <p:cNvSpPr>
            <a:spLocks noGrp="1"/>
          </p:cNvSpPr>
          <p:nvPr>
            <p:ph sz="quarter" idx="14"/>
          </p:nvPr>
        </p:nvSpPr>
        <p:spPr>
          <a:xfrm>
            <a:off x="457198" y="5827197"/>
            <a:ext cx="8324193" cy="510013"/>
          </a:xfrm>
        </p:spPr>
        <p:txBody>
          <a:bodyPr/>
          <a:lstStyle/>
          <a:p>
            <a:pPr marL="432" indent="0">
              <a:buNone/>
            </a:pPr>
            <a:r>
              <a:rPr lang="en-IN" dirty="0"/>
              <a:t>This book uses J2</a:t>
            </a:r>
            <a:r>
              <a:rPr lang="en-IN" sz="100" dirty="0"/>
              <a:t> </a:t>
            </a:r>
            <a:r>
              <a:rPr lang="en-IN" dirty="0"/>
              <a:t>S</a:t>
            </a:r>
            <a:r>
              <a:rPr lang="en-IN" sz="100" dirty="0"/>
              <a:t> </a:t>
            </a:r>
            <a:r>
              <a:rPr lang="en-IN" dirty="0"/>
              <a:t>E to introduce Java programming.</a:t>
            </a:r>
          </a:p>
        </p:txBody>
      </p:sp>
    </p:spTree>
    <p:extLst>
      <p:ext uri="{BB962C8B-B14F-4D97-AF65-F5344CB8AC3E}">
        <p14:creationId xmlns:p14="http://schemas.microsoft.com/office/powerpoint/2010/main" val="11473451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76CAC-5D6D-4D2E-9880-9BE0BE141655}"/>
              </a:ext>
            </a:extLst>
          </p:cNvPr>
          <p:cNvSpPr>
            <a:spLocks noGrp="1"/>
          </p:cNvSpPr>
          <p:nvPr>
            <p:ph type="title"/>
          </p:nvPr>
        </p:nvSpPr>
        <p:spPr/>
        <p:txBody>
          <a:bodyPr/>
          <a:lstStyle/>
          <a:p>
            <a:r>
              <a:rPr lang="en-IN" dirty="0"/>
              <a:t>Popular Java I</a:t>
            </a:r>
            <a:r>
              <a:rPr lang="en-IN" sz="100" dirty="0"/>
              <a:t> </a:t>
            </a:r>
            <a:r>
              <a:rPr lang="en-IN" dirty="0"/>
              <a:t>D</a:t>
            </a:r>
            <a:r>
              <a:rPr lang="en-IN" sz="100" dirty="0"/>
              <a:t> </a:t>
            </a:r>
            <a:r>
              <a:rPr lang="en-IN" dirty="0"/>
              <a:t>Es</a:t>
            </a:r>
          </a:p>
        </p:txBody>
      </p:sp>
      <p:sp>
        <p:nvSpPr>
          <p:cNvPr id="3" name="Content Placeholder 2">
            <a:extLst>
              <a:ext uri="{FF2B5EF4-FFF2-40B4-BE49-F238E27FC236}">
                <a16:creationId xmlns:a16="http://schemas.microsoft.com/office/drawing/2014/main" id="{7F8C7388-D03D-4A8C-8B6D-95C9AADF3A2F}"/>
              </a:ext>
            </a:extLst>
          </p:cNvPr>
          <p:cNvSpPr>
            <a:spLocks noGrp="1"/>
          </p:cNvSpPr>
          <p:nvPr>
            <p:ph sz="quarter" idx="13"/>
          </p:nvPr>
        </p:nvSpPr>
        <p:spPr/>
        <p:txBody>
          <a:bodyPr/>
          <a:lstStyle/>
          <a:p>
            <a:r>
              <a:rPr lang="en-IN" dirty="0"/>
              <a:t>NetBeans</a:t>
            </a:r>
          </a:p>
          <a:p>
            <a:r>
              <a:rPr lang="en-IN" dirty="0"/>
              <a:t>Eclipse</a:t>
            </a:r>
          </a:p>
        </p:txBody>
      </p:sp>
    </p:spTree>
    <p:extLst>
      <p:ext uri="{BB962C8B-B14F-4D97-AF65-F5344CB8AC3E}">
        <p14:creationId xmlns:p14="http://schemas.microsoft.com/office/powerpoint/2010/main" val="675731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59D71-F07E-4EEE-BC86-1A00C35890A1}"/>
              </a:ext>
            </a:extLst>
          </p:cNvPr>
          <p:cNvSpPr>
            <a:spLocks noGrp="1"/>
          </p:cNvSpPr>
          <p:nvPr>
            <p:ph type="title"/>
          </p:nvPr>
        </p:nvSpPr>
        <p:spPr/>
        <p:txBody>
          <a:bodyPr/>
          <a:lstStyle/>
          <a:p>
            <a:r>
              <a:rPr lang="en-IN" dirty="0"/>
              <a:t>A Simple Java Program</a:t>
            </a:r>
          </a:p>
        </p:txBody>
      </p:sp>
      <p:sp>
        <p:nvSpPr>
          <p:cNvPr id="11" name="Content Placeholder 10"/>
          <p:cNvSpPr>
            <a:spLocks noGrp="1"/>
          </p:cNvSpPr>
          <p:nvPr>
            <p:ph sz="quarter" idx="13"/>
          </p:nvPr>
        </p:nvSpPr>
        <p:spPr>
          <a:xfrm>
            <a:off x="457200" y="1552575"/>
            <a:ext cx="8229600" cy="557289"/>
          </a:xfrm>
        </p:spPr>
        <p:txBody>
          <a:bodyPr/>
          <a:lstStyle/>
          <a:p>
            <a:pPr marL="432" indent="0">
              <a:buNone/>
            </a:pPr>
            <a:r>
              <a:rPr lang="en-IN" dirty="0"/>
              <a:t>Listing 1.1</a:t>
            </a:r>
          </a:p>
        </p:txBody>
      </p:sp>
      <p:sp>
        <p:nvSpPr>
          <p:cNvPr id="12" name="Content Placeholder 11"/>
          <p:cNvSpPr>
            <a:spLocks noGrp="1"/>
          </p:cNvSpPr>
          <p:nvPr>
            <p:ph sz="quarter" idx="14"/>
          </p:nvPr>
        </p:nvSpPr>
        <p:spPr>
          <a:xfrm>
            <a:off x="457200" y="2236681"/>
            <a:ext cx="8229600" cy="2846764"/>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 This program prints Welcome to Java!</a:t>
            </a:r>
          </a:p>
          <a:p>
            <a:pPr marL="432" indent="0">
              <a:spcBef>
                <a:spcPts val="600"/>
              </a:spcBef>
              <a:buNone/>
            </a:pPr>
            <a:r>
              <a:rPr lang="en-IN" b="1" dirty="0">
                <a:latin typeface="Courier New" panose="02070309020205020404" pitchFamily="49" charset="0"/>
                <a:cs typeface="Courier New" panose="02070309020205020404" pitchFamily="49" charset="0"/>
              </a:rPr>
              <a:t>public class Welcome {</a:t>
            </a:r>
          </a:p>
          <a:p>
            <a:pPr marL="358775" indent="0">
              <a:spcBef>
                <a:spcPts val="600"/>
              </a:spcBef>
              <a:buNone/>
            </a:pPr>
            <a:r>
              <a:rPr lang="en-IN" b="1" dirty="0">
                <a:latin typeface="Courier New" panose="02070309020205020404" pitchFamily="49" charset="0"/>
                <a:cs typeface="Courier New" panose="02070309020205020404" pitchFamily="49" charset="0"/>
              </a:rPr>
              <a:t>public static void main(String[] args) {</a:t>
            </a:r>
          </a:p>
          <a:p>
            <a:pPr marL="720000" indent="0">
              <a:spcBef>
                <a:spcPts val="600"/>
              </a:spcBef>
              <a:buNone/>
            </a:pPr>
            <a:r>
              <a:rPr lang="en-IN" b="1" dirty="0">
                <a:latin typeface="Courier New" panose="02070309020205020404" pitchFamily="49" charset="0"/>
                <a:cs typeface="Courier New" panose="02070309020205020404" pitchFamily="49" charset="0"/>
              </a:rPr>
              <a:t>System.out.println("Welcome to Java!");</a:t>
            </a:r>
          </a:p>
          <a:p>
            <a:pPr marL="360000"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
        <p:nvSpPr>
          <p:cNvPr id="13" name="Text Placeholder 12"/>
          <p:cNvSpPr>
            <a:spLocks noGrp="1"/>
          </p:cNvSpPr>
          <p:nvPr>
            <p:ph type="body" sz="quarter" idx="15"/>
          </p:nvPr>
        </p:nvSpPr>
        <p:spPr>
          <a:xfrm>
            <a:off x="457200" y="5250533"/>
            <a:ext cx="1967345" cy="601550"/>
          </a:xfrm>
        </p:spPr>
        <p:txBody>
          <a:bodyPr/>
          <a:lstStyle/>
          <a:p>
            <a:pPr marL="0" indent="0">
              <a:buNone/>
            </a:pPr>
            <a:r>
              <a:rPr lang="en-IN" sz="2400" dirty="0">
                <a:hlinkClick r:id="rId3" tooltip="https://liveexample.pearsoncmg.com/html/Welcome.html"/>
              </a:rPr>
              <a:t>Welcome</a:t>
            </a:r>
            <a:endParaRPr lang="en-IN" sz="2400" dirty="0"/>
          </a:p>
        </p:txBody>
      </p:sp>
      <p:sp>
        <p:nvSpPr>
          <p:cNvPr id="14" name="Content Placeholder 13"/>
          <p:cNvSpPr>
            <a:spLocks noGrp="1"/>
          </p:cNvSpPr>
          <p:nvPr>
            <p:ph sz="quarter" idx="16"/>
          </p:nvPr>
        </p:nvSpPr>
        <p:spPr>
          <a:xfrm>
            <a:off x="2604656" y="5281088"/>
            <a:ext cx="5846618" cy="878110"/>
          </a:xfrm>
        </p:spPr>
        <p:txBody>
          <a:bodyPr/>
          <a:lstStyle/>
          <a:p>
            <a:pPr marL="432" indent="0">
              <a:buNone/>
            </a:pPr>
            <a:r>
              <a:rPr lang="en-IN" dirty="0">
                <a:latin typeface="+mn-lt"/>
              </a:rPr>
              <a:t>Note: Clicking the green button displays the source code with interactive animation. You can also run the code in a browser. Internet connection is needed for this button.</a:t>
            </a:r>
          </a:p>
        </p:txBody>
      </p:sp>
    </p:spTree>
    <p:extLst>
      <p:ext uri="{BB962C8B-B14F-4D97-AF65-F5344CB8AC3E}">
        <p14:creationId xmlns:p14="http://schemas.microsoft.com/office/powerpoint/2010/main" val="2180644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878A0-943B-4CCC-AF9C-F88E0799C272}"/>
              </a:ext>
            </a:extLst>
          </p:cNvPr>
          <p:cNvSpPr>
            <a:spLocks noGrp="1"/>
          </p:cNvSpPr>
          <p:nvPr>
            <p:ph type="title"/>
          </p:nvPr>
        </p:nvSpPr>
        <p:spPr/>
        <p:txBody>
          <a:bodyPr/>
          <a:lstStyle/>
          <a:p>
            <a:r>
              <a:rPr lang="en-IN" dirty="0"/>
              <a:t>Trace a Program Execution </a:t>
            </a:r>
            <a:r>
              <a:rPr lang="en-IN" sz="2000" b="0" dirty="0"/>
              <a:t>(1 of 3)</a:t>
            </a:r>
            <a:endParaRPr lang="en-IN" b="0" dirty="0"/>
          </a:p>
        </p:txBody>
      </p:sp>
      <p:pic>
        <p:nvPicPr>
          <p:cNvPr id="7" name="Content Placeholder 6" descr="An arrow labeled Enter main method points to public static void main left parenthesis String left box bracket right box bracket args right parenthesis.">
            <a:extLst>
              <a:ext uri="{FF2B5EF4-FFF2-40B4-BE49-F238E27FC236}">
                <a16:creationId xmlns:a16="http://schemas.microsoft.com/office/drawing/2014/main" id="{D00E2940-705A-4769-ABA5-F663B01AF11A}"/>
              </a:ext>
            </a:extLst>
          </p:cNvPr>
          <p:cNvPicPr>
            <a:picLocks noGrp="1" noChangeAspect="1"/>
          </p:cNvPicPr>
          <p:nvPr>
            <p:ph sz="quarter" idx="13"/>
          </p:nvPr>
        </p:nvPicPr>
        <p:blipFill>
          <a:blip r:embed="rId3"/>
          <a:stretch>
            <a:fillRect/>
          </a:stretch>
        </p:blipFill>
        <p:spPr>
          <a:xfrm>
            <a:off x="457200" y="2050393"/>
            <a:ext cx="8232775" cy="3671614"/>
          </a:xfrm>
          <a:prstGeom prst="rect">
            <a:avLst/>
          </a:prstGeom>
        </p:spPr>
      </p:pic>
    </p:spTree>
    <p:extLst>
      <p:ext uri="{BB962C8B-B14F-4D97-AF65-F5344CB8AC3E}">
        <p14:creationId xmlns:p14="http://schemas.microsoft.com/office/powerpoint/2010/main" val="93738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7B5A9-B145-4C35-BB0C-2AB0D96858C8}"/>
              </a:ext>
            </a:extLst>
          </p:cNvPr>
          <p:cNvSpPr>
            <a:spLocks noGrp="1"/>
          </p:cNvSpPr>
          <p:nvPr>
            <p:ph type="title"/>
          </p:nvPr>
        </p:nvSpPr>
        <p:spPr/>
        <p:txBody>
          <a:bodyPr/>
          <a:lstStyle/>
          <a:p>
            <a:r>
              <a:rPr lang="en-IN" dirty="0"/>
              <a:t>C</a:t>
            </a:r>
            <a:r>
              <a:rPr lang="en-IN" sz="100" dirty="0"/>
              <a:t> </a:t>
            </a:r>
            <a:r>
              <a:rPr lang="en-IN" dirty="0"/>
              <a:t>P</a:t>
            </a:r>
            <a:r>
              <a:rPr lang="en-IN" sz="100" dirty="0"/>
              <a:t> </a:t>
            </a:r>
            <a:r>
              <a:rPr lang="en-IN" dirty="0"/>
              <a:t>U</a:t>
            </a:r>
          </a:p>
        </p:txBody>
      </p:sp>
      <p:sp>
        <p:nvSpPr>
          <p:cNvPr id="3" name="Content Placeholder 2">
            <a:extLst>
              <a:ext uri="{FF2B5EF4-FFF2-40B4-BE49-F238E27FC236}">
                <a16:creationId xmlns:a16="http://schemas.microsoft.com/office/drawing/2014/main" id="{30C5CCBC-AE11-450C-AC7E-5F163AF8A09C}"/>
              </a:ext>
            </a:extLst>
          </p:cNvPr>
          <p:cNvSpPr>
            <a:spLocks noGrp="1"/>
          </p:cNvSpPr>
          <p:nvPr>
            <p:ph sz="quarter" idx="13"/>
          </p:nvPr>
        </p:nvSpPr>
        <p:spPr>
          <a:xfrm>
            <a:off x="457199" y="1556326"/>
            <a:ext cx="8108586" cy="2388657"/>
          </a:xfrm>
        </p:spPr>
        <p:txBody>
          <a:bodyPr/>
          <a:lstStyle/>
          <a:p>
            <a:r>
              <a:rPr lang="en-IN" sz="2000" dirty="0"/>
              <a:t>The central processing unit (C</a:t>
            </a:r>
            <a:r>
              <a:rPr lang="en-IN" sz="100" dirty="0"/>
              <a:t> </a:t>
            </a:r>
            <a:r>
              <a:rPr lang="en-IN" sz="2000" dirty="0"/>
              <a:t>P</a:t>
            </a:r>
            <a:r>
              <a:rPr lang="en-IN" sz="100" dirty="0"/>
              <a:t> </a:t>
            </a:r>
            <a:r>
              <a:rPr lang="en-IN" sz="2000" dirty="0"/>
              <a:t>U) is the brain of a computer. It retrieves instructions from memory and executes them. The unit of measurement of clock speed is the hertz (H</a:t>
            </a:r>
            <a:r>
              <a:rPr lang="en-IN" sz="100" dirty="0"/>
              <a:t> </a:t>
            </a:r>
            <a:r>
              <a:rPr lang="en-IN" sz="2000" dirty="0"/>
              <a:t>z), with 1 hertz equaling 1 pulse per second. In the 19</a:t>
            </a:r>
            <a:r>
              <a:rPr lang="en-IN" sz="100" dirty="0"/>
              <a:t> </a:t>
            </a:r>
            <a:r>
              <a:rPr lang="en-IN" sz="2000" dirty="0"/>
              <a:t>90s, computers measured clock speed in megahertz (M</a:t>
            </a:r>
            <a:r>
              <a:rPr lang="en-IN" sz="100" dirty="0"/>
              <a:t> </a:t>
            </a:r>
            <a:r>
              <a:rPr lang="en-IN" sz="2000" dirty="0"/>
              <a:t>H</a:t>
            </a:r>
            <a:r>
              <a:rPr lang="en-IN" sz="100" dirty="0"/>
              <a:t> </a:t>
            </a:r>
            <a:r>
              <a:rPr lang="en-IN" sz="2000" dirty="0"/>
              <a:t>z), but C</a:t>
            </a:r>
            <a:r>
              <a:rPr lang="en-IN" sz="100" dirty="0"/>
              <a:t> </a:t>
            </a:r>
            <a:r>
              <a:rPr lang="en-IN" sz="2000" dirty="0"/>
              <a:t>P</a:t>
            </a:r>
            <a:r>
              <a:rPr lang="en-IN" sz="100" dirty="0"/>
              <a:t> </a:t>
            </a:r>
            <a:r>
              <a:rPr lang="en-IN" sz="2000" dirty="0"/>
              <a:t>U speed has been improving continuously; the clock speed of a computer is now usually stated in gigahertz (G</a:t>
            </a:r>
            <a:r>
              <a:rPr lang="en-IN" sz="100" dirty="0"/>
              <a:t> </a:t>
            </a:r>
            <a:r>
              <a:rPr lang="en-IN" sz="2000" dirty="0"/>
              <a:t>H</a:t>
            </a:r>
            <a:r>
              <a:rPr lang="en-IN" sz="100" dirty="0"/>
              <a:t> </a:t>
            </a:r>
            <a:r>
              <a:rPr lang="en-IN" sz="2000" dirty="0"/>
              <a:t>z). Intel’s newest processors run at about 3 G</a:t>
            </a:r>
            <a:r>
              <a:rPr lang="en-IN" sz="100" dirty="0"/>
              <a:t> </a:t>
            </a:r>
            <a:r>
              <a:rPr lang="en-IN" sz="2000" dirty="0"/>
              <a:t>H</a:t>
            </a:r>
            <a:r>
              <a:rPr lang="en-IN" sz="100" dirty="0"/>
              <a:t> </a:t>
            </a:r>
            <a:r>
              <a:rPr lang="en-IN" sz="2000" dirty="0"/>
              <a:t>z.</a:t>
            </a:r>
          </a:p>
        </p:txBody>
      </p:sp>
      <p:pic>
        <p:nvPicPr>
          <p:cNvPr id="5" name="Content Placeholder 4" descr="An illustration shows parts of the computer. For long description in Notes pane, press F6. ">
            <a:extLst>
              <a:ext uri="{FF2B5EF4-FFF2-40B4-BE49-F238E27FC236}">
                <a16:creationId xmlns:a16="http://schemas.microsoft.com/office/drawing/2014/main" id="{B90A8C6F-FEDD-4393-8734-BDE6E1F32332}"/>
              </a:ext>
            </a:extLst>
          </p:cNvPr>
          <p:cNvPicPr>
            <a:picLocks noGrp="1" noChangeAspect="1"/>
          </p:cNvPicPr>
          <p:nvPr>
            <p:ph sz="quarter" idx="14"/>
          </p:nvPr>
        </p:nvPicPr>
        <p:blipFill>
          <a:blip r:embed="rId3"/>
          <a:stretch>
            <a:fillRect/>
          </a:stretch>
        </p:blipFill>
        <p:spPr>
          <a:xfrm>
            <a:off x="578216" y="4395926"/>
            <a:ext cx="7987569" cy="1983580"/>
          </a:xfrm>
          <a:prstGeom prst="rect">
            <a:avLst/>
          </a:prstGeom>
        </p:spPr>
      </p:pic>
    </p:spTree>
    <p:extLst>
      <p:ext uri="{BB962C8B-B14F-4D97-AF65-F5344CB8AC3E}">
        <p14:creationId xmlns:p14="http://schemas.microsoft.com/office/powerpoint/2010/main" val="2896548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878A0-943B-4CCC-AF9C-F88E0799C272}"/>
              </a:ext>
            </a:extLst>
          </p:cNvPr>
          <p:cNvSpPr>
            <a:spLocks noGrp="1"/>
          </p:cNvSpPr>
          <p:nvPr>
            <p:ph type="title"/>
          </p:nvPr>
        </p:nvSpPr>
        <p:spPr/>
        <p:txBody>
          <a:bodyPr/>
          <a:lstStyle/>
          <a:p>
            <a:r>
              <a:rPr lang="en-IN" dirty="0"/>
              <a:t>Trace a Program Execution </a:t>
            </a:r>
            <a:r>
              <a:rPr lang="en-IN" sz="2000" b="0" dirty="0"/>
              <a:t>(2 of 3)</a:t>
            </a:r>
            <a:endParaRPr lang="en-IN" b="0" dirty="0"/>
          </a:p>
        </p:txBody>
      </p:sp>
      <p:pic>
        <p:nvPicPr>
          <p:cNvPr id="9" name="Content Placeholder 8" descr="An arrow labeled Execute statement points to System dot out dot print ln left parenthesis open double quote Welcome to Java exclamation close double quote right parenthesis semicolon.">
            <a:extLst>
              <a:ext uri="{FF2B5EF4-FFF2-40B4-BE49-F238E27FC236}">
                <a16:creationId xmlns:a16="http://schemas.microsoft.com/office/drawing/2014/main" id="{E126F352-90D4-4FE7-B11D-CB0245CAC141}"/>
              </a:ext>
            </a:extLst>
          </p:cNvPr>
          <p:cNvPicPr>
            <a:picLocks noGrp="1" noChangeAspect="1"/>
          </p:cNvPicPr>
          <p:nvPr>
            <p:ph sz="quarter" idx="13"/>
          </p:nvPr>
        </p:nvPicPr>
        <p:blipFill>
          <a:blip r:embed="rId2"/>
          <a:stretch>
            <a:fillRect/>
          </a:stretch>
        </p:blipFill>
        <p:spPr>
          <a:xfrm>
            <a:off x="457200" y="2050393"/>
            <a:ext cx="8232775" cy="3671614"/>
          </a:xfrm>
          <a:prstGeom prst="rect">
            <a:avLst/>
          </a:prstGeom>
        </p:spPr>
      </p:pic>
    </p:spTree>
    <p:extLst>
      <p:ext uri="{BB962C8B-B14F-4D97-AF65-F5344CB8AC3E}">
        <p14:creationId xmlns:p14="http://schemas.microsoft.com/office/powerpoint/2010/main" val="22489410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878A0-943B-4CCC-AF9C-F88E0799C272}"/>
              </a:ext>
            </a:extLst>
          </p:cNvPr>
          <p:cNvSpPr>
            <a:spLocks noGrp="1"/>
          </p:cNvSpPr>
          <p:nvPr>
            <p:ph type="title"/>
          </p:nvPr>
        </p:nvSpPr>
        <p:spPr/>
        <p:txBody>
          <a:bodyPr/>
          <a:lstStyle/>
          <a:p>
            <a:r>
              <a:rPr lang="en-IN" dirty="0"/>
              <a:t>Trace a Program Execution </a:t>
            </a:r>
            <a:r>
              <a:rPr lang="en-IN" sz="2000" b="0" dirty="0"/>
              <a:t>(3 of 3)</a:t>
            </a:r>
            <a:endParaRPr lang="en-IN" b="0" dirty="0"/>
          </a:p>
        </p:txBody>
      </p:sp>
      <p:pic>
        <p:nvPicPr>
          <p:cNvPr id="9" name="Content Placeholder 8" descr="An arrow labeled print a message to the console points to a screenshot of Command Prompt which is connected to System dot out dot print ln left parenthesis open double quote Welcome to Java exclamation close double quote right parenthesis semicolon.">
            <a:extLst>
              <a:ext uri="{FF2B5EF4-FFF2-40B4-BE49-F238E27FC236}">
                <a16:creationId xmlns:a16="http://schemas.microsoft.com/office/drawing/2014/main" id="{7196BFB3-AA22-45CA-A249-897E2E7C6D87}"/>
              </a:ext>
            </a:extLst>
          </p:cNvPr>
          <p:cNvPicPr>
            <a:picLocks noGrp="1" noChangeAspect="1"/>
          </p:cNvPicPr>
          <p:nvPr>
            <p:ph sz="quarter" idx="13"/>
          </p:nvPr>
        </p:nvPicPr>
        <p:blipFill>
          <a:blip r:embed="rId2"/>
          <a:stretch>
            <a:fillRect/>
          </a:stretch>
        </p:blipFill>
        <p:spPr>
          <a:xfrm>
            <a:off x="457200" y="1941192"/>
            <a:ext cx="8232775" cy="3890016"/>
          </a:xfrm>
          <a:prstGeom prst="rect">
            <a:avLst/>
          </a:prstGeom>
        </p:spPr>
      </p:pic>
    </p:spTree>
    <p:extLst>
      <p:ext uri="{BB962C8B-B14F-4D97-AF65-F5344CB8AC3E}">
        <p14:creationId xmlns:p14="http://schemas.microsoft.com/office/powerpoint/2010/main" val="23942162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CB41-095F-446D-9E3B-21C0B70FF855}"/>
              </a:ext>
            </a:extLst>
          </p:cNvPr>
          <p:cNvSpPr>
            <a:spLocks noGrp="1"/>
          </p:cNvSpPr>
          <p:nvPr>
            <p:ph type="title"/>
          </p:nvPr>
        </p:nvSpPr>
        <p:spPr/>
        <p:txBody>
          <a:bodyPr/>
          <a:lstStyle/>
          <a:p>
            <a:r>
              <a:rPr lang="en-IN" dirty="0"/>
              <a:t>Two More Simple Examples</a:t>
            </a:r>
          </a:p>
        </p:txBody>
      </p:sp>
      <p:sp>
        <p:nvSpPr>
          <p:cNvPr id="10" name="Text Placeholder 9">
            <a:extLst>
              <a:ext uri="{FF2B5EF4-FFF2-40B4-BE49-F238E27FC236}">
                <a16:creationId xmlns:a16="http://schemas.microsoft.com/office/drawing/2014/main" id="{0CB2D9FC-39D7-491E-80FC-E4B82274A323}"/>
              </a:ext>
            </a:extLst>
          </p:cNvPr>
          <p:cNvSpPr>
            <a:spLocks noGrp="1"/>
          </p:cNvSpPr>
          <p:nvPr>
            <p:ph type="body" sz="quarter" idx="20"/>
          </p:nvPr>
        </p:nvSpPr>
        <p:spPr>
          <a:xfrm>
            <a:off x="457200" y="2191437"/>
            <a:ext cx="4406900" cy="610500"/>
          </a:xfrm>
        </p:spPr>
        <p:txBody>
          <a:bodyPr/>
          <a:lstStyle/>
          <a:p>
            <a:pPr marL="432" indent="0">
              <a:buNone/>
            </a:pPr>
            <a:r>
              <a:rPr lang="en-IN" dirty="0">
                <a:hlinkClick r:id="rId3" tooltip="https://liveexample.pearsoncmg.com/html/WelcomeWithThreeMessages.html"/>
              </a:rPr>
              <a:t>WelcomeWithThreeMessages</a:t>
            </a:r>
            <a:endParaRPr lang="en-IN" dirty="0">
              <a:hlinkClick r:id="rId3"/>
            </a:endParaRPr>
          </a:p>
        </p:txBody>
      </p:sp>
      <p:sp>
        <p:nvSpPr>
          <p:cNvPr id="11" name="Text Placeholder 10">
            <a:extLst>
              <a:ext uri="{FF2B5EF4-FFF2-40B4-BE49-F238E27FC236}">
                <a16:creationId xmlns:a16="http://schemas.microsoft.com/office/drawing/2014/main" id="{D069C83D-BB9C-469F-9648-894297F0B1FB}"/>
              </a:ext>
            </a:extLst>
          </p:cNvPr>
          <p:cNvSpPr>
            <a:spLocks noGrp="1"/>
          </p:cNvSpPr>
          <p:nvPr>
            <p:ph type="body" sz="quarter" idx="21"/>
          </p:nvPr>
        </p:nvSpPr>
        <p:spPr>
          <a:xfrm>
            <a:off x="457200" y="3282156"/>
            <a:ext cx="4114800" cy="610500"/>
          </a:xfrm>
        </p:spPr>
        <p:txBody>
          <a:bodyPr/>
          <a:lstStyle/>
          <a:p>
            <a:pPr marL="432" indent="0">
              <a:buNone/>
            </a:pPr>
            <a:r>
              <a:rPr lang="en-IN" dirty="0">
                <a:hlinkClick r:id="rId4" tooltip="https://liveexample.pearsoncmg.com/html/ComputeExpression.html"/>
              </a:rPr>
              <a:t>ComputeExpression</a:t>
            </a:r>
            <a:endParaRPr lang="en-IN" dirty="0">
              <a:hlinkClick r:id="rId4"/>
            </a:endParaRPr>
          </a:p>
        </p:txBody>
      </p:sp>
    </p:spTree>
    <p:extLst>
      <p:ext uri="{BB962C8B-B14F-4D97-AF65-F5344CB8AC3E}">
        <p14:creationId xmlns:p14="http://schemas.microsoft.com/office/powerpoint/2010/main" val="2810852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D0084-3AB7-40AF-A27C-3B67CC710E64}"/>
              </a:ext>
            </a:extLst>
          </p:cNvPr>
          <p:cNvSpPr>
            <a:spLocks noGrp="1"/>
          </p:cNvSpPr>
          <p:nvPr>
            <p:ph type="title"/>
          </p:nvPr>
        </p:nvSpPr>
        <p:spPr/>
        <p:txBody>
          <a:bodyPr/>
          <a:lstStyle/>
          <a:p>
            <a:r>
              <a:rPr lang="en-IN" dirty="0"/>
              <a:t>Creating and Editing Using NotePad</a:t>
            </a:r>
          </a:p>
        </p:txBody>
      </p:sp>
      <p:pic>
        <p:nvPicPr>
          <p:cNvPr id="6" name="Content Placeholder 5" descr="An arrow extends from notepad Welcome dot java to a screenshot of Command Prompt. To use Notepad is connected to a screenshot of Welcome Notepad.">
            <a:extLst>
              <a:ext uri="{FF2B5EF4-FFF2-40B4-BE49-F238E27FC236}">
                <a16:creationId xmlns:a16="http://schemas.microsoft.com/office/drawing/2014/main" id="{F9E4D453-379E-45A6-BEB6-38F4B36D6C1E}"/>
              </a:ext>
            </a:extLst>
          </p:cNvPr>
          <p:cNvPicPr>
            <a:picLocks noGrp="1" noChangeAspect="1"/>
          </p:cNvPicPr>
          <p:nvPr>
            <p:ph sz="quarter" idx="13"/>
          </p:nvPr>
        </p:nvPicPr>
        <p:blipFill>
          <a:blip r:embed="rId3"/>
          <a:stretch>
            <a:fillRect/>
          </a:stretch>
        </p:blipFill>
        <p:spPr>
          <a:xfrm>
            <a:off x="831417" y="1872638"/>
            <a:ext cx="7484341" cy="4103324"/>
          </a:xfrm>
          <a:prstGeom prst="rect">
            <a:avLst/>
          </a:prstGeom>
        </p:spPr>
      </p:pic>
    </p:spTree>
    <p:extLst>
      <p:ext uri="{BB962C8B-B14F-4D97-AF65-F5344CB8AC3E}">
        <p14:creationId xmlns:p14="http://schemas.microsoft.com/office/powerpoint/2010/main" val="40279119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27E45-FB7B-477E-9528-2577FC4062C1}"/>
              </a:ext>
            </a:extLst>
          </p:cNvPr>
          <p:cNvSpPr>
            <a:spLocks noGrp="1"/>
          </p:cNvSpPr>
          <p:nvPr>
            <p:ph type="title"/>
          </p:nvPr>
        </p:nvSpPr>
        <p:spPr>
          <a:xfrm>
            <a:off x="457200" y="215371"/>
            <a:ext cx="8361336" cy="1097279"/>
          </a:xfrm>
        </p:spPr>
        <p:txBody>
          <a:bodyPr/>
          <a:lstStyle/>
          <a:p>
            <a:r>
              <a:rPr lang="en-IN" dirty="0"/>
              <a:t>Creating and Editing Using WordPad</a:t>
            </a:r>
          </a:p>
        </p:txBody>
      </p:sp>
      <p:pic>
        <p:nvPicPr>
          <p:cNvPr id="6" name="Content Placeholder 5" descr="An arrow extends from writing Welcome dot java to a screenshot of Command Prompt. To use WordPad is connected to a screenshot of Welcome WordPad.">
            <a:extLst>
              <a:ext uri="{FF2B5EF4-FFF2-40B4-BE49-F238E27FC236}">
                <a16:creationId xmlns:a16="http://schemas.microsoft.com/office/drawing/2014/main" id="{56D40C0A-4E8E-4140-AFF9-64096CAA2B2C}"/>
              </a:ext>
            </a:extLst>
          </p:cNvPr>
          <p:cNvPicPr>
            <a:picLocks noGrp="1" noChangeAspect="1"/>
          </p:cNvPicPr>
          <p:nvPr>
            <p:ph sz="quarter" idx="13"/>
          </p:nvPr>
        </p:nvPicPr>
        <p:blipFill>
          <a:blip r:embed="rId3"/>
          <a:stretch>
            <a:fillRect/>
          </a:stretch>
        </p:blipFill>
        <p:spPr>
          <a:xfrm>
            <a:off x="1142729" y="1813791"/>
            <a:ext cx="6861717" cy="4240068"/>
          </a:xfrm>
          <a:prstGeom prst="rect">
            <a:avLst/>
          </a:prstGeom>
        </p:spPr>
      </p:pic>
    </p:spTree>
    <p:extLst>
      <p:ext uri="{BB962C8B-B14F-4D97-AF65-F5344CB8AC3E}">
        <p14:creationId xmlns:p14="http://schemas.microsoft.com/office/powerpoint/2010/main" val="39935358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94DE-524D-4E37-B108-0D0BB51D8ACF}"/>
              </a:ext>
            </a:extLst>
          </p:cNvPr>
          <p:cNvSpPr>
            <a:spLocks noGrp="1"/>
          </p:cNvSpPr>
          <p:nvPr>
            <p:ph type="title"/>
          </p:nvPr>
        </p:nvSpPr>
        <p:spPr/>
        <p:txBody>
          <a:bodyPr/>
          <a:lstStyle/>
          <a:p>
            <a:r>
              <a:rPr lang="en-IN" sz="3200" dirty="0"/>
              <a:t>Creating, Compiling, and Running Programs</a:t>
            </a:r>
          </a:p>
        </p:txBody>
      </p:sp>
      <p:pic>
        <p:nvPicPr>
          <p:cNvPr id="8" name="Content Placeholder 7" descr="A text file with codes as follows. For long description in Notes pane, press F6.">
            <a:extLst>
              <a:ext uri="{FF2B5EF4-FFF2-40B4-BE49-F238E27FC236}">
                <a16:creationId xmlns:a16="http://schemas.microsoft.com/office/drawing/2014/main" id="{BB7AE1C0-3FDE-4D0C-B2E4-D5F5743D0CFF}"/>
              </a:ext>
            </a:extLst>
          </p:cNvPr>
          <p:cNvPicPr>
            <a:picLocks noGrp="1" noChangeAspect="1"/>
          </p:cNvPicPr>
          <p:nvPr>
            <p:ph sz="quarter" idx="13"/>
          </p:nvPr>
        </p:nvPicPr>
        <p:blipFill>
          <a:blip r:embed="rId3"/>
          <a:stretch>
            <a:fillRect/>
          </a:stretch>
        </p:blipFill>
        <p:spPr>
          <a:xfrm>
            <a:off x="579201" y="1550088"/>
            <a:ext cx="3229001" cy="1112765"/>
          </a:xfrm>
          <a:prstGeom prst="rect">
            <a:avLst/>
          </a:prstGeom>
        </p:spPr>
      </p:pic>
      <p:pic>
        <p:nvPicPr>
          <p:cNvPr id="9" name="Content Placeholder 8" descr="A flow chart shows Creating, Compiling, and Running Programs. For long description in Notes pane, press F6.">
            <a:extLst>
              <a:ext uri="{FF2B5EF4-FFF2-40B4-BE49-F238E27FC236}">
                <a16:creationId xmlns:a16="http://schemas.microsoft.com/office/drawing/2014/main" id="{39BCFB92-C01E-4FF1-9940-22A9E2F97107}"/>
              </a:ext>
            </a:extLst>
          </p:cNvPr>
          <p:cNvPicPr>
            <a:picLocks noGrp="1" noChangeAspect="1"/>
          </p:cNvPicPr>
          <p:nvPr>
            <p:ph sz="quarter" idx="14"/>
          </p:nvPr>
        </p:nvPicPr>
        <p:blipFill>
          <a:blip r:embed="rId4"/>
          <a:stretch>
            <a:fillRect/>
          </a:stretch>
        </p:blipFill>
        <p:spPr>
          <a:xfrm>
            <a:off x="3971709" y="2269540"/>
            <a:ext cx="4940302" cy="3491148"/>
          </a:xfrm>
          <a:prstGeom prst="rect">
            <a:avLst/>
          </a:prstGeom>
        </p:spPr>
      </p:pic>
    </p:spTree>
    <p:extLst>
      <p:ext uri="{BB962C8B-B14F-4D97-AF65-F5344CB8AC3E}">
        <p14:creationId xmlns:p14="http://schemas.microsoft.com/office/powerpoint/2010/main" val="31117412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A795-0E22-40CC-A2CC-A527023F8260}"/>
              </a:ext>
            </a:extLst>
          </p:cNvPr>
          <p:cNvSpPr>
            <a:spLocks noGrp="1"/>
          </p:cNvSpPr>
          <p:nvPr>
            <p:ph type="title"/>
          </p:nvPr>
        </p:nvSpPr>
        <p:spPr/>
        <p:txBody>
          <a:bodyPr/>
          <a:lstStyle/>
          <a:p>
            <a:r>
              <a:rPr lang="en-IN" dirty="0"/>
              <a:t>Compiling Java Source Code</a:t>
            </a:r>
          </a:p>
        </p:txBody>
      </p:sp>
      <p:sp>
        <p:nvSpPr>
          <p:cNvPr id="3" name="Content Placeholder 2">
            <a:extLst>
              <a:ext uri="{FF2B5EF4-FFF2-40B4-BE49-F238E27FC236}">
                <a16:creationId xmlns:a16="http://schemas.microsoft.com/office/drawing/2014/main" id="{3FE24795-99C6-4142-A1AC-6CADF9189B4C}"/>
              </a:ext>
            </a:extLst>
          </p:cNvPr>
          <p:cNvSpPr>
            <a:spLocks noGrp="1"/>
          </p:cNvSpPr>
          <p:nvPr>
            <p:ph sz="quarter" idx="13"/>
          </p:nvPr>
        </p:nvSpPr>
        <p:spPr>
          <a:xfrm>
            <a:off x="457200" y="1551600"/>
            <a:ext cx="8434552" cy="2905314"/>
          </a:xfrm>
        </p:spPr>
        <p:txBody>
          <a:bodyPr/>
          <a:lstStyle/>
          <a:p>
            <a:pPr marL="432" indent="0">
              <a:buNone/>
            </a:pPr>
            <a:r>
              <a:rPr lang="en-IN" sz="2000" dirty="0"/>
              <a:t>You can port a source program to any machine with appropriate compilers. The source program must be recompiled, however, because the object program can only run on a specific machine. Nowadays computers are networked to work together. Java was designed to run object programs on any platform. With Java, you write the program once, and compile the source program into a special type of object code, known as </a:t>
            </a:r>
            <a:r>
              <a:rPr lang="en-IN" sz="2000" b="1" dirty="0"/>
              <a:t>bytecode</a:t>
            </a:r>
            <a:r>
              <a:rPr lang="en-IN" sz="2000" dirty="0"/>
              <a:t>. The bytecode can then run on any computer with a Java Virtual Machine, as shown below. Java Virtual Machine is a software that interprets Java bytecode.</a:t>
            </a:r>
          </a:p>
        </p:txBody>
      </p:sp>
      <p:pic>
        <p:nvPicPr>
          <p:cNvPr id="5" name="Content Placeholder 4" descr="(a) A flow chart shows Compiling of Java Source Code. For long description in Notes pane, press F6.">
            <a:extLst>
              <a:ext uri="{FF2B5EF4-FFF2-40B4-BE49-F238E27FC236}">
                <a16:creationId xmlns:a16="http://schemas.microsoft.com/office/drawing/2014/main" id="{36A73023-E74F-4068-BEEF-64D7AB6DE58B}"/>
              </a:ext>
            </a:extLst>
          </p:cNvPr>
          <p:cNvPicPr>
            <a:picLocks noGrp="1" noChangeAspect="1"/>
          </p:cNvPicPr>
          <p:nvPr>
            <p:ph sz="quarter" idx="14"/>
          </p:nvPr>
        </p:nvPicPr>
        <p:blipFill>
          <a:blip r:embed="rId3"/>
          <a:stretch>
            <a:fillRect/>
          </a:stretch>
        </p:blipFill>
        <p:spPr>
          <a:xfrm>
            <a:off x="1670967" y="4548079"/>
            <a:ext cx="5802065" cy="1804987"/>
          </a:xfrm>
          <a:prstGeom prst="rect">
            <a:avLst/>
          </a:prstGeom>
        </p:spPr>
      </p:pic>
    </p:spTree>
    <p:extLst>
      <p:ext uri="{BB962C8B-B14F-4D97-AF65-F5344CB8AC3E}">
        <p14:creationId xmlns:p14="http://schemas.microsoft.com/office/powerpoint/2010/main" val="24269976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E896-E95A-45B2-9197-BFB2BE600A59}"/>
              </a:ext>
            </a:extLst>
          </p:cNvPr>
          <p:cNvSpPr>
            <a:spLocks noGrp="1"/>
          </p:cNvSpPr>
          <p:nvPr>
            <p:ph type="title"/>
          </p:nvPr>
        </p:nvSpPr>
        <p:spPr/>
        <p:txBody>
          <a:bodyPr/>
          <a:lstStyle/>
          <a:p>
            <a:r>
              <a:rPr lang="en-IN" sz="3200" dirty="0"/>
              <a:t>Supplements on the Companion Website</a:t>
            </a:r>
          </a:p>
        </p:txBody>
      </p:sp>
      <p:sp>
        <p:nvSpPr>
          <p:cNvPr id="3" name="Content Placeholder 2">
            <a:extLst>
              <a:ext uri="{FF2B5EF4-FFF2-40B4-BE49-F238E27FC236}">
                <a16:creationId xmlns:a16="http://schemas.microsoft.com/office/drawing/2014/main" id="{39F56754-7315-4772-A49A-0774E5993B6A}"/>
              </a:ext>
            </a:extLst>
          </p:cNvPr>
          <p:cNvSpPr>
            <a:spLocks noGrp="1"/>
          </p:cNvSpPr>
          <p:nvPr>
            <p:ph sz="quarter" idx="13"/>
          </p:nvPr>
        </p:nvSpPr>
        <p:spPr>
          <a:xfrm>
            <a:off x="457200" y="1552575"/>
            <a:ext cx="8229600" cy="1577975"/>
          </a:xfrm>
        </p:spPr>
        <p:txBody>
          <a:bodyPr/>
          <a:lstStyle/>
          <a:p>
            <a:r>
              <a:rPr lang="en-IN" dirty="0"/>
              <a:t>See Supplement I.B for installing and configuring J</a:t>
            </a:r>
            <a:r>
              <a:rPr lang="en-IN" sz="100" dirty="0"/>
              <a:t> </a:t>
            </a:r>
            <a:r>
              <a:rPr lang="en-IN" dirty="0"/>
              <a:t>D</a:t>
            </a:r>
            <a:r>
              <a:rPr lang="en-IN" sz="100" dirty="0"/>
              <a:t> </a:t>
            </a:r>
            <a:r>
              <a:rPr lang="en-IN" dirty="0"/>
              <a:t>K</a:t>
            </a:r>
          </a:p>
          <a:p>
            <a:r>
              <a:rPr lang="en-IN" dirty="0"/>
              <a:t>See Supplement I.C for compiling and running Java from the command window for details</a:t>
            </a:r>
          </a:p>
        </p:txBody>
      </p:sp>
      <p:sp>
        <p:nvSpPr>
          <p:cNvPr id="10" name="Text Placeholder 9">
            <a:extLst>
              <a:ext uri="{FF2B5EF4-FFF2-40B4-BE49-F238E27FC236}">
                <a16:creationId xmlns:a16="http://schemas.microsoft.com/office/drawing/2014/main" id="{E37E8F1E-EA48-4C66-8213-4AC58310A568}"/>
              </a:ext>
            </a:extLst>
          </p:cNvPr>
          <p:cNvSpPr>
            <a:spLocks noGrp="1"/>
          </p:cNvSpPr>
          <p:nvPr>
            <p:ph type="body" sz="quarter" idx="20"/>
          </p:nvPr>
        </p:nvSpPr>
        <p:spPr>
          <a:xfrm>
            <a:off x="457200" y="3264692"/>
            <a:ext cx="4745421" cy="534797"/>
          </a:xfrm>
        </p:spPr>
        <p:txBody>
          <a:bodyPr/>
          <a:lstStyle/>
          <a:p>
            <a:pPr marL="432" indent="0">
              <a:buNone/>
            </a:pPr>
            <a:r>
              <a:rPr lang="en-IN" dirty="0">
                <a:hlinkClick r:id="rId3" tooltip="http://www.pearsonhighered.com/liang"/>
              </a:rPr>
              <a:t>www.pearsonhighered.com/liang</a:t>
            </a:r>
            <a:endParaRPr lang="en-IN" dirty="0"/>
          </a:p>
        </p:txBody>
      </p:sp>
    </p:spTree>
    <p:extLst>
      <p:ext uri="{BB962C8B-B14F-4D97-AF65-F5344CB8AC3E}">
        <p14:creationId xmlns:p14="http://schemas.microsoft.com/office/powerpoint/2010/main" val="27144169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82E1E-0594-41BA-AE84-DB18F253C414}"/>
              </a:ext>
            </a:extLst>
          </p:cNvPr>
          <p:cNvSpPr>
            <a:spLocks noGrp="1"/>
          </p:cNvSpPr>
          <p:nvPr>
            <p:ph type="title"/>
          </p:nvPr>
        </p:nvSpPr>
        <p:spPr/>
        <p:txBody>
          <a:bodyPr/>
          <a:lstStyle/>
          <a:p>
            <a:r>
              <a:rPr lang="en-IN" sz="3200" dirty="0"/>
              <a:t>Compiling and Running Java From the Command Window</a:t>
            </a:r>
          </a:p>
        </p:txBody>
      </p:sp>
      <p:sp>
        <p:nvSpPr>
          <p:cNvPr id="3" name="Content Placeholder 2">
            <a:extLst>
              <a:ext uri="{FF2B5EF4-FFF2-40B4-BE49-F238E27FC236}">
                <a16:creationId xmlns:a16="http://schemas.microsoft.com/office/drawing/2014/main" id="{BB560C05-86B3-4BD8-BCED-6FAA26960750}"/>
              </a:ext>
            </a:extLst>
          </p:cNvPr>
          <p:cNvSpPr>
            <a:spLocks noGrp="1"/>
          </p:cNvSpPr>
          <p:nvPr>
            <p:ph sz="quarter" idx="13"/>
          </p:nvPr>
        </p:nvSpPr>
        <p:spPr>
          <a:xfrm>
            <a:off x="457201" y="1556327"/>
            <a:ext cx="4114799" cy="4450335"/>
          </a:xfrm>
        </p:spPr>
        <p:txBody>
          <a:bodyPr/>
          <a:lstStyle/>
          <a:p>
            <a:r>
              <a:rPr lang="en-IN" sz="2200" dirty="0"/>
              <a:t>Set path to J</a:t>
            </a:r>
            <a:r>
              <a:rPr lang="en-IN" sz="100" dirty="0"/>
              <a:t> </a:t>
            </a:r>
            <a:r>
              <a:rPr lang="en-IN" sz="2200" dirty="0"/>
              <a:t>D</a:t>
            </a:r>
            <a:r>
              <a:rPr lang="en-IN" sz="100" dirty="0"/>
              <a:t> </a:t>
            </a:r>
            <a:r>
              <a:rPr lang="en-IN" sz="2200" dirty="0"/>
              <a:t>K bin directory</a:t>
            </a:r>
          </a:p>
          <a:p>
            <a:pPr lvl="1"/>
            <a:r>
              <a:rPr lang="en-IN" sz="2200" dirty="0"/>
              <a:t>set path=c:\Program Files\java\jdk1.8.0\bin</a:t>
            </a:r>
          </a:p>
          <a:p>
            <a:r>
              <a:rPr lang="en-IN" sz="2200" dirty="0"/>
              <a:t>Set classpath to include the current directory</a:t>
            </a:r>
          </a:p>
          <a:p>
            <a:pPr lvl="1"/>
            <a:r>
              <a:rPr lang="en-IN" sz="2200" dirty="0"/>
              <a:t>set classpath=.</a:t>
            </a:r>
          </a:p>
          <a:p>
            <a:r>
              <a:rPr lang="en-IN" sz="2200" dirty="0"/>
              <a:t>Compile</a:t>
            </a:r>
          </a:p>
          <a:p>
            <a:pPr lvl="1"/>
            <a:r>
              <a:rPr lang="en-IN" sz="2200" dirty="0"/>
              <a:t>javac Welcome.java</a:t>
            </a:r>
          </a:p>
          <a:p>
            <a:r>
              <a:rPr lang="en-IN" sz="2200" dirty="0"/>
              <a:t>Run</a:t>
            </a:r>
          </a:p>
          <a:p>
            <a:pPr lvl="1"/>
            <a:r>
              <a:rPr lang="en-IN" sz="2200" dirty="0"/>
              <a:t>java Welcome</a:t>
            </a:r>
          </a:p>
        </p:txBody>
      </p:sp>
      <p:pic>
        <p:nvPicPr>
          <p:cNvPr id="5" name="Content Placeholder 4" descr="A screenshot of Command Prompt.">
            <a:extLst>
              <a:ext uri="{FF2B5EF4-FFF2-40B4-BE49-F238E27FC236}">
                <a16:creationId xmlns:a16="http://schemas.microsoft.com/office/drawing/2014/main" id="{4515F0A3-31F7-443E-BBFE-E51C81087F46}"/>
              </a:ext>
            </a:extLst>
          </p:cNvPr>
          <p:cNvPicPr>
            <a:picLocks noGrp="1" noChangeAspect="1"/>
          </p:cNvPicPr>
          <p:nvPr>
            <p:ph sz="quarter" idx="14"/>
          </p:nvPr>
        </p:nvPicPr>
        <p:blipFill>
          <a:blip r:embed="rId3"/>
          <a:stretch>
            <a:fillRect/>
          </a:stretch>
        </p:blipFill>
        <p:spPr>
          <a:xfrm>
            <a:off x="4766315" y="2669436"/>
            <a:ext cx="4079443" cy="2224116"/>
          </a:xfrm>
          <a:prstGeom prst="rect">
            <a:avLst/>
          </a:prstGeom>
        </p:spPr>
      </p:pic>
    </p:spTree>
    <p:extLst>
      <p:ext uri="{BB962C8B-B14F-4D97-AF65-F5344CB8AC3E}">
        <p14:creationId xmlns:p14="http://schemas.microsoft.com/office/powerpoint/2010/main" val="3246717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87E91-F6EC-425E-B118-0A53403489C0}"/>
              </a:ext>
            </a:extLst>
          </p:cNvPr>
          <p:cNvSpPr>
            <a:spLocks noGrp="1"/>
          </p:cNvSpPr>
          <p:nvPr>
            <p:ph type="title"/>
          </p:nvPr>
        </p:nvSpPr>
        <p:spPr/>
        <p:txBody>
          <a:bodyPr/>
          <a:lstStyle/>
          <a:p>
            <a:r>
              <a:rPr lang="en-IN" sz="3200" dirty="0"/>
              <a:t>Compiling and Running Java From TextPad</a:t>
            </a:r>
          </a:p>
        </p:txBody>
      </p:sp>
      <p:sp>
        <p:nvSpPr>
          <p:cNvPr id="3" name="Content Placeholder 2">
            <a:extLst>
              <a:ext uri="{FF2B5EF4-FFF2-40B4-BE49-F238E27FC236}">
                <a16:creationId xmlns:a16="http://schemas.microsoft.com/office/drawing/2014/main" id="{D1AD87DF-EB9F-45AC-8E12-BB9C3D2CEF79}"/>
              </a:ext>
            </a:extLst>
          </p:cNvPr>
          <p:cNvSpPr>
            <a:spLocks noGrp="1"/>
          </p:cNvSpPr>
          <p:nvPr>
            <p:ph sz="quarter" idx="13"/>
          </p:nvPr>
        </p:nvSpPr>
        <p:spPr>
          <a:xfrm>
            <a:off x="457200" y="1556327"/>
            <a:ext cx="8229600" cy="556252"/>
          </a:xfrm>
        </p:spPr>
        <p:txBody>
          <a:bodyPr/>
          <a:lstStyle/>
          <a:p>
            <a:r>
              <a:rPr lang="en-IN" dirty="0"/>
              <a:t>See Supplement II.A on the Website for details</a:t>
            </a:r>
          </a:p>
        </p:txBody>
      </p:sp>
      <p:pic>
        <p:nvPicPr>
          <p:cNvPr id="5" name="Content Placeholder 4" descr="A screenshot of Text Pad for Compiling and Running Java.">
            <a:extLst>
              <a:ext uri="{FF2B5EF4-FFF2-40B4-BE49-F238E27FC236}">
                <a16:creationId xmlns:a16="http://schemas.microsoft.com/office/drawing/2014/main" id="{7F240348-2E33-498B-B2BA-E7CA8AA40857}"/>
              </a:ext>
            </a:extLst>
          </p:cNvPr>
          <p:cNvPicPr>
            <a:picLocks noGrp="1" noChangeAspect="1"/>
          </p:cNvPicPr>
          <p:nvPr>
            <p:ph sz="quarter" idx="14"/>
          </p:nvPr>
        </p:nvPicPr>
        <p:blipFill>
          <a:blip r:embed="rId3"/>
          <a:stretch>
            <a:fillRect/>
          </a:stretch>
        </p:blipFill>
        <p:spPr>
          <a:xfrm>
            <a:off x="545129" y="2356256"/>
            <a:ext cx="8053741" cy="3293967"/>
          </a:xfrm>
          <a:prstGeom prst="rect">
            <a:avLst/>
          </a:prstGeom>
        </p:spPr>
      </p:pic>
    </p:spTree>
    <p:extLst>
      <p:ext uri="{BB962C8B-B14F-4D97-AF65-F5344CB8AC3E}">
        <p14:creationId xmlns:p14="http://schemas.microsoft.com/office/powerpoint/2010/main" val="3844662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86830-4FBA-4242-848B-801766D36C7D}"/>
              </a:ext>
            </a:extLst>
          </p:cNvPr>
          <p:cNvSpPr>
            <a:spLocks noGrp="1"/>
          </p:cNvSpPr>
          <p:nvPr>
            <p:ph type="title"/>
          </p:nvPr>
        </p:nvSpPr>
        <p:spPr/>
        <p:txBody>
          <a:bodyPr/>
          <a:lstStyle/>
          <a:p>
            <a:r>
              <a:rPr lang="en-IN" dirty="0"/>
              <a:t>Memory</a:t>
            </a:r>
          </a:p>
        </p:txBody>
      </p:sp>
      <p:sp>
        <p:nvSpPr>
          <p:cNvPr id="3" name="Content Placeholder 2">
            <a:extLst>
              <a:ext uri="{FF2B5EF4-FFF2-40B4-BE49-F238E27FC236}">
                <a16:creationId xmlns:a16="http://schemas.microsoft.com/office/drawing/2014/main" id="{4A94B49E-91E8-4837-B048-C765C1D76E8D}"/>
              </a:ext>
            </a:extLst>
          </p:cNvPr>
          <p:cNvSpPr>
            <a:spLocks noGrp="1"/>
          </p:cNvSpPr>
          <p:nvPr>
            <p:ph sz="quarter" idx="13"/>
          </p:nvPr>
        </p:nvSpPr>
        <p:spPr>
          <a:xfrm>
            <a:off x="457200" y="1556327"/>
            <a:ext cx="8481848" cy="2723573"/>
          </a:xfrm>
        </p:spPr>
        <p:txBody>
          <a:bodyPr/>
          <a:lstStyle/>
          <a:p>
            <a:pPr marL="432" indent="0">
              <a:buNone/>
            </a:pPr>
            <a:r>
              <a:rPr lang="en-IN" b="1" dirty="0"/>
              <a:t>Memory</a:t>
            </a:r>
            <a:r>
              <a:rPr lang="en-IN" dirty="0"/>
              <a:t> is to store data and program instructions for C</a:t>
            </a:r>
            <a:r>
              <a:rPr lang="en-IN" sz="100" dirty="0"/>
              <a:t> </a:t>
            </a:r>
            <a:r>
              <a:rPr lang="en-IN" dirty="0"/>
              <a:t>P</a:t>
            </a:r>
            <a:r>
              <a:rPr lang="en-IN" sz="100" dirty="0"/>
              <a:t> </a:t>
            </a:r>
            <a:r>
              <a:rPr lang="en-IN" dirty="0"/>
              <a:t>U to execute. A memory unit is an ordered sequence of bytes, each holds eight bits. A program and its data must be brought to memory before they can be executed. A memory byte is never empty, but its initial content may be meaningless to your program. The current content of a memory byte is lost whenever new information is placed in it.</a:t>
            </a:r>
          </a:p>
        </p:txBody>
      </p:sp>
      <p:pic>
        <p:nvPicPr>
          <p:cNvPr id="5" name="Content Placeholder 4" descr="An illustration shows parts of the computer. For long description in Notes pane, press F6. ">
            <a:extLst>
              <a:ext uri="{FF2B5EF4-FFF2-40B4-BE49-F238E27FC236}">
                <a16:creationId xmlns:a16="http://schemas.microsoft.com/office/drawing/2014/main" id="{865FEB97-4433-45AF-9747-1DB3438C9446}"/>
              </a:ext>
            </a:extLst>
          </p:cNvPr>
          <p:cNvPicPr>
            <a:picLocks noGrp="1" noChangeAspect="1"/>
          </p:cNvPicPr>
          <p:nvPr>
            <p:ph sz="quarter" idx="14"/>
          </p:nvPr>
        </p:nvPicPr>
        <p:blipFill>
          <a:blip r:embed="rId3"/>
          <a:stretch>
            <a:fillRect/>
          </a:stretch>
        </p:blipFill>
        <p:spPr>
          <a:xfrm>
            <a:off x="578216" y="4397399"/>
            <a:ext cx="7987569" cy="1984182"/>
          </a:xfrm>
          <a:prstGeom prst="rect">
            <a:avLst/>
          </a:prstGeom>
        </p:spPr>
      </p:pic>
    </p:spTree>
    <p:extLst>
      <p:ext uri="{BB962C8B-B14F-4D97-AF65-F5344CB8AC3E}">
        <p14:creationId xmlns:p14="http://schemas.microsoft.com/office/powerpoint/2010/main" val="31154170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1D09A-5C37-4FF9-B75D-2E26047E5E45}"/>
              </a:ext>
            </a:extLst>
          </p:cNvPr>
          <p:cNvSpPr>
            <a:spLocks noGrp="1"/>
          </p:cNvSpPr>
          <p:nvPr>
            <p:ph type="title"/>
          </p:nvPr>
        </p:nvSpPr>
        <p:spPr/>
        <p:txBody>
          <a:bodyPr/>
          <a:lstStyle/>
          <a:p>
            <a:r>
              <a:rPr lang="en-IN" dirty="0"/>
              <a:t>Anatomy of a Java Program</a:t>
            </a:r>
          </a:p>
        </p:txBody>
      </p:sp>
      <p:sp>
        <p:nvSpPr>
          <p:cNvPr id="3" name="Content Placeholder 2">
            <a:extLst>
              <a:ext uri="{FF2B5EF4-FFF2-40B4-BE49-F238E27FC236}">
                <a16:creationId xmlns:a16="http://schemas.microsoft.com/office/drawing/2014/main" id="{C2BEAFDB-355D-45D6-A35F-467807F625BB}"/>
              </a:ext>
            </a:extLst>
          </p:cNvPr>
          <p:cNvSpPr>
            <a:spLocks noGrp="1"/>
          </p:cNvSpPr>
          <p:nvPr>
            <p:ph sz="quarter" idx="13"/>
          </p:nvPr>
        </p:nvSpPr>
        <p:spPr/>
        <p:txBody>
          <a:bodyPr/>
          <a:lstStyle/>
          <a:p>
            <a:r>
              <a:rPr lang="en-IN" dirty="0"/>
              <a:t>Class name</a:t>
            </a:r>
          </a:p>
          <a:p>
            <a:r>
              <a:rPr lang="en-IN" dirty="0"/>
              <a:t>Main method</a:t>
            </a:r>
          </a:p>
          <a:p>
            <a:r>
              <a:rPr lang="en-IN" dirty="0"/>
              <a:t>Statements</a:t>
            </a:r>
          </a:p>
          <a:p>
            <a:r>
              <a:rPr lang="en-IN" dirty="0"/>
              <a:t>Statement terminator</a:t>
            </a:r>
          </a:p>
          <a:p>
            <a:r>
              <a:rPr lang="en-IN" dirty="0"/>
              <a:t>Reserved words</a:t>
            </a:r>
          </a:p>
          <a:p>
            <a:r>
              <a:rPr lang="en-IN" dirty="0"/>
              <a:t>Comments</a:t>
            </a:r>
          </a:p>
          <a:p>
            <a:r>
              <a:rPr lang="en-IN" dirty="0"/>
              <a:t>Blocks</a:t>
            </a:r>
          </a:p>
        </p:txBody>
      </p:sp>
    </p:spTree>
    <p:extLst>
      <p:ext uri="{BB962C8B-B14F-4D97-AF65-F5344CB8AC3E}">
        <p14:creationId xmlns:p14="http://schemas.microsoft.com/office/powerpoint/2010/main" val="6740143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344DB-2F13-44B4-8D63-0BE1B9212110}"/>
              </a:ext>
            </a:extLst>
          </p:cNvPr>
          <p:cNvSpPr>
            <a:spLocks noGrp="1"/>
          </p:cNvSpPr>
          <p:nvPr>
            <p:ph type="title"/>
          </p:nvPr>
        </p:nvSpPr>
        <p:spPr/>
        <p:txBody>
          <a:bodyPr/>
          <a:lstStyle/>
          <a:p>
            <a:r>
              <a:rPr lang="en-IN" dirty="0"/>
              <a:t>Class Name</a:t>
            </a:r>
          </a:p>
        </p:txBody>
      </p:sp>
      <p:sp>
        <p:nvSpPr>
          <p:cNvPr id="3" name="Content Placeholder 2">
            <a:extLst>
              <a:ext uri="{FF2B5EF4-FFF2-40B4-BE49-F238E27FC236}">
                <a16:creationId xmlns:a16="http://schemas.microsoft.com/office/drawing/2014/main" id="{C20C3C6D-E744-419F-A670-9F4B4C2DBC5B}"/>
              </a:ext>
            </a:extLst>
          </p:cNvPr>
          <p:cNvSpPr>
            <a:spLocks noGrp="1"/>
          </p:cNvSpPr>
          <p:nvPr>
            <p:ph sz="quarter" idx="13"/>
          </p:nvPr>
        </p:nvSpPr>
        <p:spPr>
          <a:xfrm>
            <a:off x="457200" y="1556327"/>
            <a:ext cx="8229600" cy="1644073"/>
          </a:xfrm>
        </p:spPr>
        <p:txBody>
          <a:bodyPr/>
          <a:lstStyle/>
          <a:p>
            <a:pPr marL="432" indent="0">
              <a:buNone/>
            </a:pPr>
            <a:r>
              <a:rPr lang="en-IN" dirty="0"/>
              <a:t>Every Java program must have at least one class. Each class has a name. By convention, class names start with an uppercase letter. In this example, the class name is Welcome.</a:t>
            </a:r>
          </a:p>
        </p:txBody>
      </p:sp>
      <p:pic>
        <p:nvPicPr>
          <p:cNvPr id="5" name="Content Placeholder 4" descr="Forward slash, forward slash. This program prints Welcome to Java mark of exclamation. For long description in Notes pane, press F6.&#10;">
            <a:extLst>
              <a:ext uri="{FF2B5EF4-FFF2-40B4-BE49-F238E27FC236}">
                <a16:creationId xmlns:a16="http://schemas.microsoft.com/office/drawing/2014/main" id="{6FA351D5-E9D4-4F95-BCE5-2325CC1A4FDB}"/>
              </a:ext>
            </a:extLst>
          </p:cNvPr>
          <p:cNvPicPr>
            <a:picLocks noGrp="1" noChangeAspect="1"/>
          </p:cNvPicPr>
          <p:nvPr>
            <p:ph sz="quarter" idx="14"/>
          </p:nvPr>
        </p:nvPicPr>
        <p:blipFill>
          <a:blip r:embed="rId3"/>
          <a:stretch>
            <a:fillRect/>
          </a:stretch>
        </p:blipFill>
        <p:spPr>
          <a:xfrm>
            <a:off x="491352" y="3656160"/>
            <a:ext cx="8161297" cy="2568530"/>
          </a:xfrm>
          <a:prstGeom prst="rect">
            <a:avLst/>
          </a:prstGeom>
        </p:spPr>
      </p:pic>
    </p:spTree>
    <p:extLst>
      <p:ext uri="{BB962C8B-B14F-4D97-AF65-F5344CB8AC3E}">
        <p14:creationId xmlns:p14="http://schemas.microsoft.com/office/powerpoint/2010/main" val="29198685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4864F-2527-4215-A635-FA0F71B85AA7}"/>
              </a:ext>
            </a:extLst>
          </p:cNvPr>
          <p:cNvSpPr>
            <a:spLocks noGrp="1"/>
          </p:cNvSpPr>
          <p:nvPr>
            <p:ph type="title"/>
          </p:nvPr>
        </p:nvSpPr>
        <p:spPr/>
        <p:txBody>
          <a:bodyPr/>
          <a:lstStyle/>
          <a:p>
            <a:r>
              <a:rPr lang="en-IN" dirty="0"/>
              <a:t>Main Method</a:t>
            </a:r>
          </a:p>
        </p:txBody>
      </p:sp>
      <p:sp>
        <p:nvSpPr>
          <p:cNvPr id="3" name="Content Placeholder 2">
            <a:extLst>
              <a:ext uri="{FF2B5EF4-FFF2-40B4-BE49-F238E27FC236}">
                <a16:creationId xmlns:a16="http://schemas.microsoft.com/office/drawing/2014/main" id="{A74C62F4-456E-4847-A754-071546432660}"/>
              </a:ext>
            </a:extLst>
          </p:cNvPr>
          <p:cNvSpPr>
            <a:spLocks noGrp="1"/>
          </p:cNvSpPr>
          <p:nvPr>
            <p:ph sz="quarter" idx="13"/>
          </p:nvPr>
        </p:nvSpPr>
        <p:spPr>
          <a:xfrm>
            <a:off x="457200" y="1556327"/>
            <a:ext cx="8229600" cy="1644073"/>
          </a:xfrm>
        </p:spPr>
        <p:txBody>
          <a:bodyPr/>
          <a:lstStyle/>
          <a:p>
            <a:pPr marL="432" indent="0">
              <a:buNone/>
            </a:pPr>
            <a:r>
              <a:rPr lang="en-IN" dirty="0"/>
              <a:t>Line 2 defines the main method. In order to run a class, the class must contain a method named main. The program is executed from the main method.</a:t>
            </a:r>
          </a:p>
        </p:txBody>
      </p:sp>
      <p:pic>
        <p:nvPicPr>
          <p:cNvPr id="5" name="Content Placeholder 4" descr="Forward slash, forward slash. This program prints Welcome to Java mark of exclamation. For long description in Notes pane, press F6.">
            <a:extLst>
              <a:ext uri="{FF2B5EF4-FFF2-40B4-BE49-F238E27FC236}">
                <a16:creationId xmlns:a16="http://schemas.microsoft.com/office/drawing/2014/main" id="{D3AE7CB6-C4E7-488C-BFA0-FF59527031FF}"/>
              </a:ext>
            </a:extLst>
          </p:cNvPr>
          <p:cNvPicPr>
            <a:picLocks noGrp="1" noChangeAspect="1"/>
          </p:cNvPicPr>
          <p:nvPr>
            <p:ph sz="quarter" idx="14"/>
          </p:nvPr>
        </p:nvPicPr>
        <p:blipFill>
          <a:blip r:embed="rId3"/>
          <a:stretch>
            <a:fillRect/>
          </a:stretch>
        </p:blipFill>
        <p:spPr>
          <a:xfrm>
            <a:off x="493200" y="3595200"/>
            <a:ext cx="8161200" cy="2568499"/>
          </a:xfrm>
          <a:prstGeom prst="rect">
            <a:avLst/>
          </a:prstGeom>
        </p:spPr>
      </p:pic>
    </p:spTree>
    <p:extLst>
      <p:ext uri="{BB962C8B-B14F-4D97-AF65-F5344CB8AC3E}">
        <p14:creationId xmlns:p14="http://schemas.microsoft.com/office/powerpoint/2010/main" val="39831439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C738D-D1F2-4B26-BD9F-3B338E4CE7DE}"/>
              </a:ext>
            </a:extLst>
          </p:cNvPr>
          <p:cNvSpPr>
            <a:spLocks noGrp="1"/>
          </p:cNvSpPr>
          <p:nvPr>
            <p:ph type="title"/>
          </p:nvPr>
        </p:nvSpPr>
        <p:spPr/>
        <p:txBody>
          <a:bodyPr/>
          <a:lstStyle/>
          <a:p>
            <a:r>
              <a:rPr lang="en-IN" dirty="0"/>
              <a:t>Statement</a:t>
            </a:r>
          </a:p>
        </p:txBody>
      </p:sp>
      <p:sp>
        <p:nvSpPr>
          <p:cNvPr id="3" name="Content Placeholder 2">
            <a:extLst>
              <a:ext uri="{FF2B5EF4-FFF2-40B4-BE49-F238E27FC236}">
                <a16:creationId xmlns:a16="http://schemas.microsoft.com/office/drawing/2014/main" id="{73172D9A-C48D-4E71-AD8B-FFAEBECEF90D}"/>
              </a:ext>
            </a:extLst>
          </p:cNvPr>
          <p:cNvSpPr>
            <a:spLocks noGrp="1"/>
          </p:cNvSpPr>
          <p:nvPr>
            <p:ph sz="quarter" idx="13"/>
          </p:nvPr>
        </p:nvSpPr>
        <p:spPr>
          <a:xfrm>
            <a:off x="457200" y="1556327"/>
            <a:ext cx="8229600" cy="1659839"/>
          </a:xfrm>
        </p:spPr>
        <p:txBody>
          <a:bodyPr/>
          <a:lstStyle/>
          <a:p>
            <a:pPr marL="432" indent="0">
              <a:buNone/>
            </a:pPr>
            <a:r>
              <a:rPr lang="en-IN" dirty="0"/>
              <a:t>A statement represents an action or a sequence of actions. The statement System.out.println(“Welcome to Java!”) in the program in Listing 1.1 is a statement to display the greeting “Welcome to Java!”.</a:t>
            </a:r>
          </a:p>
        </p:txBody>
      </p:sp>
      <p:pic>
        <p:nvPicPr>
          <p:cNvPr id="5" name="Content Placeholder 4" descr="Forward slash, forward slash. This program prints Welcome to Java mark of exclamation. For long description in Notes pane, press F6.&#10;">
            <a:extLst>
              <a:ext uri="{FF2B5EF4-FFF2-40B4-BE49-F238E27FC236}">
                <a16:creationId xmlns:a16="http://schemas.microsoft.com/office/drawing/2014/main" id="{FF632BCD-1B87-4A48-AFA6-659A2B909FEA}"/>
              </a:ext>
            </a:extLst>
          </p:cNvPr>
          <p:cNvPicPr>
            <a:picLocks noGrp="1" noChangeAspect="1"/>
          </p:cNvPicPr>
          <p:nvPr>
            <p:ph sz="quarter" idx="14"/>
          </p:nvPr>
        </p:nvPicPr>
        <p:blipFill>
          <a:blip r:embed="rId3"/>
          <a:stretch>
            <a:fillRect/>
          </a:stretch>
        </p:blipFill>
        <p:spPr>
          <a:xfrm>
            <a:off x="493200" y="3595200"/>
            <a:ext cx="8161200" cy="2568499"/>
          </a:xfrm>
          <a:prstGeom prst="rect">
            <a:avLst/>
          </a:prstGeom>
        </p:spPr>
      </p:pic>
    </p:spTree>
    <p:extLst>
      <p:ext uri="{BB962C8B-B14F-4D97-AF65-F5344CB8AC3E}">
        <p14:creationId xmlns:p14="http://schemas.microsoft.com/office/powerpoint/2010/main" val="10587873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A196F-BCB5-4E6C-ABA5-27F0684A8D52}"/>
              </a:ext>
            </a:extLst>
          </p:cNvPr>
          <p:cNvSpPr>
            <a:spLocks noGrp="1"/>
          </p:cNvSpPr>
          <p:nvPr>
            <p:ph type="title"/>
          </p:nvPr>
        </p:nvSpPr>
        <p:spPr/>
        <p:txBody>
          <a:bodyPr/>
          <a:lstStyle/>
          <a:p>
            <a:r>
              <a:rPr lang="en-IN" dirty="0"/>
              <a:t>Statement Terminator</a:t>
            </a:r>
          </a:p>
        </p:txBody>
      </p:sp>
      <p:sp>
        <p:nvSpPr>
          <p:cNvPr id="3" name="Content Placeholder 2">
            <a:extLst>
              <a:ext uri="{FF2B5EF4-FFF2-40B4-BE49-F238E27FC236}">
                <a16:creationId xmlns:a16="http://schemas.microsoft.com/office/drawing/2014/main" id="{C0DCAF54-8D03-45E3-96A7-346962EFF04A}"/>
              </a:ext>
            </a:extLst>
          </p:cNvPr>
          <p:cNvSpPr>
            <a:spLocks noGrp="1"/>
          </p:cNvSpPr>
          <p:nvPr>
            <p:ph sz="quarter" idx="13"/>
          </p:nvPr>
        </p:nvSpPr>
        <p:spPr>
          <a:xfrm>
            <a:off x="457200" y="1556327"/>
            <a:ext cx="8229600" cy="925616"/>
          </a:xfrm>
        </p:spPr>
        <p:txBody>
          <a:bodyPr/>
          <a:lstStyle/>
          <a:p>
            <a:pPr marL="432" indent="0">
              <a:buNone/>
            </a:pPr>
            <a:r>
              <a:rPr lang="en-IN" dirty="0"/>
              <a:t>Every statement in Java ends with a semicolon (;).</a:t>
            </a:r>
          </a:p>
        </p:txBody>
      </p:sp>
      <p:pic>
        <p:nvPicPr>
          <p:cNvPr id="5" name="Content Placeholder 4" descr="Forward slash, forward slash. This program prints Welcome to Java mark of exclamation. For long description in Notes pane, press F6.&#10;">
            <a:extLst>
              <a:ext uri="{FF2B5EF4-FFF2-40B4-BE49-F238E27FC236}">
                <a16:creationId xmlns:a16="http://schemas.microsoft.com/office/drawing/2014/main" id="{714D03BF-284C-496C-836F-096741E2E4B2}"/>
              </a:ext>
            </a:extLst>
          </p:cNvPr>
          <p:cNvPicPr>
            <a:picLocks noGrp="1" noChangeAspect="1"/>
          </p:cNvPicPr>
          <p:nvPr>
            <p:ph sz="quarter" idx="14"/>
          </p:nvPr>
        </p:nvPicPr>
        <p:blipFill>
          <a:blip r:embed="rId3"/>
          <a:stretch>
            <a:fillRect/>
          </a:stretch>
        </p:blipFill>
        <p:spPr>
          <a:xfrm>
            <a:off x="493200" y="3397080"/>
            <a:ext cx="8161200" cy="2568499"/>
          </a:xfrm>
          <a:prstGeom prst="rect">
            <a:avLst/>
          </a:prstGeom>
        </p:spPr>
      </p:pic>
    </p:spTree>
    <p:extLst>
      <p:ext uri="{BB962C8B-B14F-4D97-AF65-F5344CB8AC3E}">
        <p14:creationId xmlns:p14="http://schemas.microsoft.com/office/powerpoint/2010/main" val="5708037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3DF70-F87E-4A93-88A8-AC9CBC90AB05}"/>
              </a:ext>
            </a:extLst>
          </p:cNvPr>
          <p:cNvSpPr>
            <a:spLocks noGrp="1"/>
          </p:cNvSpPr>
          <p:nvPr>
            <p:ph type="title"/>
          </p:nvPr>
        </p:nvSpPr>
        <p:spPr/>
        <p:txBody>
          <a:bodyPr/>
          <a:lstStyle/>
          <a:p>
            <a:r>
              <a:rPr lang="en-IN" dirty="0"/>
              <a:t>Keywords</a:t>
            </a:r>
          </a:p>
        </p:txBody>
      </p:sp>
      <p:sp>
        <p:nvSpPr>
          <p:cNvPr id="3" name="Content Placeholder 2">
            <a:extLst>
              <a:ext uri="{FF2B5EF4-FFF2-40B4-BE49-F238E27FC236}">
                <a16:creationId xmlns:a16="http://schemas.microsoft.com/office/drawing/2014/main" id="{7A6A4DD4-8162-46E9-BC04-1615AE3219D9}"/>
              </a:ext>
            </a:extLst>
          </p:cNvPr>
          <p:cNvSpPr>
            <a:spLocks noGrp="1"/>
          </p:cNvSpPr>
          <p:nvPr>
            <p:ph sz="quarter" idx="13"/>
          </p:nvPr>
        </p:nvSpPr>
        <p:spPr>
          <a:xfrm>
            <a:off x="457199" y="1556327"/>
            <a:ext cx="8229601" cy="2038211"/>
          </a:xfrm>
        </p:spPr>
        <p:txBody>
          <a:bodyPr/>
          <a:lstStyle/>
          <a:p>
            <a:pPr marL="432" indent="0">
              <a:buNone/>
            </a:pPr>
            <a:r>
              <a:rPr lang="en-IN" dirty="0"/>
              <a:t>Keywords are words that have a specific meaning to the compiler and cannot be used for other purposes in the program. For example, when the compiler sees the word class, it understands that the word after class is the name for the class.</a:t>
            </a:r>
          </a:p>
        </p:txBody>
      </p:sp>
      <p:pic>
        <p:nvPicPr>
          <p:cNvPr id="5" name="Content Placeholder 4" descr="Forward slash, forward slash. This program prints Welcome to Java mark of exclamation. For long description in Notes pane, press F6.&#10;">
            <a:extLst>
              <a:ext uri="{FF2B5EF4-FFF2-40B4-BE49-F238E27FC236}">
                <a16:creationId xmlns:a16="http://schemas.microsoft.com/office/drawing/2014/main" id="{46382E72-AC0C-4D9B-AB4A-7E81C3F81CF6}"/>
              </a:ext>
            </a:extLst>
          </p:cNvPr>
          <p:cNvPicPr>
            <a:picLocks noGrp="1" noChangeAspect="1"/>
          </p:cNvPicPr>
          <p:nvPr>
            <p:ph sz="quarter" idx="14"/>
          </p:nvPr>
        </p:nvPicPr>
        <p:blipFill>
          <a:blip r:embed="rId3"/>
          <a:stretch>
            <a:fillRect/>
          </a:stretch>
        </p:blipFill>
        <p:spPr>
          <a:xfrm>
            <a:off x="493200" y="3747600"/>
            <a:ext cx="8161200" cy="2568499"/>
          </a:xfrm>
          <a:prstGeom prst="rect">
            <a:avLst/>
          </a:prstGeom>
        </p:spPr>
      </p:pic>
    </p:spTree>
    <p:extLst>
      <p:ext uri="{BB962C8B-B14F-4D97-AF65-F5344CB8AC3E}">
        <p14:creationId xmlns:p14="http://schemas.microsoft.com/office/powerpoint/2010/main" val="4883818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A9457-F5E4-4282-9B3D-ADB74632ED5C}"/>
              </a:ext>
            </a:extLst>
          </p:cNvPr>
          <p:cNvSpPr>
            <a:spLocks noGrp="1"/>
          </p:cNvSpPr>
          <p:nvPr>
            <p:ph type="title"/>
          </p:nvPr>
        </p:nvSpPr>
        <p:spPr/>
        <p:txBody>
          <a:bodyPr/>
          <a:lstStyle/>
          <a:p>
            <a:r>
              <a:rPr lang="en-IN" dirty="0"/>
              <a:t>Blocks</a:t>
            </a:r>
          </a:p>
        </p:txBody>
      </p:sp>
      <p:sp>
        <p:nvSpPr>
          <p:cNvPr id="3" name="Content Placeholder 2">
            <a:extLst>
              <a:ext uri="{FF2B5EF4-FFF2-40B4-BE49-F238E27FC236}">
                <a16:creationId xmlns:a16="http://schemas.microsoft.com/office/drawing/2014/main" id="{C9618410-3AB3-484B-BF65-0A4BB4535DA4}"/>
              </a:ext>
            </a:extLst>
          </p:cNvPr>
          <p:cNvSpPr>
            <a:spLocks noGrp="1"/>
          </p:cNvSpPr>
          <p:nvPr>
            <p:ph sz="quarter" idx="13"/>
          </p:nvPr>
        </p:nvSpPr>
        <p:spPr>
          <a:xfrm>
            <a:off x="457200" y="1556327"/>
            <a:ext cx="8229600" cy="1047388"/>
          </a:xfrm>
        </p:spPr>
        <p:txBody>
          <a:bodyPr/>
          <a:lstStyle/>
          <a:p>
            <a:pPr marL="432" indent="0">
              <a:buNone/>
            </a:pPr>
            <a:r>
              <a:rPr lang="en-IN" dirty="0"/>
              <a:t>A pair of braces in a program forms a block that groups components of a program.</a:t>
            </a:r>
          </a:p>
        </p:txBody>
      </p:sp>
      <p:pic>
        <p:nvPicPr>
          <p:cNvPr id="5" name="Content Placeholder 4" descr="An arrow pointing to opening braces in the first line connected with an arrow pointing to closing braces in the fifth line by a line labeled Class block.">
            <a:extLst>
              <a:ext uri="{FF2B5EF4-FFF2-40B4-BE49-F238E27FC236}">
                <a16:creationId xmlns:a16="http://schemas.microsoft.com/office/drawing/2014/main" id="{881F4989-A0B9-4CEB-8DFC-39696DD5CA6D}"/>
              </a:ext>
            </a:extLst>
          </p:cNvPr>
          <p:cNvPicPr>
            <a:picLocks noGrp="1" noChangeAspect="1"/>
          </p:cNvPicPr>
          <p:nvPr>
            <p:ph sz="quarter" idx="14"/>
          </p:nvPr>
        </p:nvPicPr>
        <p:blipFill rotWithShape="1">
          <a:blip r:embed="rId2"/>
          <a:srcRect l="10264"/>
          <a:stretch/>
        </p:blipFill>
        <p:spPr>
          <a:xfrm>
            <a:off x="625185" y="3408424"/>
            <a:ext cx="7963372" cy="1868176"/>
          </a:xfrm>
          <a:prstGeom prst="rect">
            <a:avLst/>
          </a:prstGeom>
        </p:spPr>
      </p:pic>
    </p:spTree>
    <p:extLst>
      <p:ext uri="{BB962C8B-B14F-4D97-AF65-F5344CB8AC3E}">
        <p14:creationId xmlns:p14="http://schemas.microsoft.com/office/powerpoint/2010/main" val="3769037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A5E88-FD0C-4025-8EB8-338EAC85A414}"/>
              </a:ext>
            </a:extLst>
          </p:cNvPr>
          <p:cNvSpPr>
            <a:spLocks noGrp="1"/>
          </p:cNvSpPr>
          <p:nvPr>
            <p:ph type="title"/>
          </p:nvPr>
        </p:nvSpPr>
        <p:spPr/>
        <p:txBody>
          <a:bodyPr/>
          <a:lstStyle/>
          <a:p>
            <a:r>
              <a:rPr lang="en-IN" dirty="0"/>
              <a:t>Special Symbols</a:t>
            </a:r>
          </a:p>
        </p:txBody>
      </p:sp>
      <p:graphicFrame>
        <p:nvGraphicFramePr>
          <p:cNvPr id="4" name="Table 4">
            <a:extLst>
              <a:ext uri="{FF2B5EF4-FFF2-40B4-BE49-F238E27FC236}">
                <a16:creationId xmlns:a16="http://schemas.microsoft.com/office/drawing/2014/main" id="{8B5E15B7-41CA-47CE-A71D-8A78F709C92B}"/>
              </a:ext>
            </a:extLst>
          </p:cNvPr>
          <p:cNvGraphicFramePr>
            <a:graphicFrameLocks noGrp="1"/>
          </p:cNvGraphicFramePr>
          <p:nvPr>
            <p:ph sz="quarter" idx="13"/>
            <p:extLst>
              <p:ext uri="{D42A27DB-BD31-4B8C-83A1-F6EECF244321}">
                <p14:modId xmlns:p14="http://schemas.microsoft.com/office/powerpoint/2010/main" val="3513307764"/>
              </p:ext>
            </p:extLst>
          </p:nvPr>
        </p:nvGraphicFramePr>
        <p:xfrm>
          <a:off x="457200" y="1554162"/>
          <a:ext cx="8371490" cy="4087546"/>
        </p:xfrm>
        <a:graphic>
          <a:graphicData uri="http://schemas.openxmlformats.org/drawingml/2006/table">
            <a:tbl>
              <a:tblPr firstRow="1" bandRow="1">
                <a:tableStyleId>{2D5ABB26-0587-4C30-8999-92F81FD0307C}</a:tableStyleId>
              </a:tblPr>
              <a:tblGrid>
                <a:gridCol w="1326444">
                  <a:extLst>
                    <a:ext uri="{9D8B030D-6E8A-4147-A177-3AD203B41FA5}">
                      <a16:colId xmlns:a16="http://schemas.microsoft.com/office/drawing/2014/main" val="2868974005"/>
                    </a:ext>
                  </a:extLst>
                </a:gridCol>
                <a:gridCol w="2607734">
                  <a:extLst>
                    <a:ext uri="{9D8B030D-6E8A-4147-A177-3AD203B41FA5}">
                      <a16:colId xmlns:a16="http://schemas.microsoft.com/office/drawing/2014/main" val="237270059"/>
                    </a:ext>
                  </a:extLst>
                </a:gridCol>
                <a:gridCol w="4437312">
                  <a:extLst>
                    <a:ext uri="{9D8B030D-6E8A-4147-A177-3AD203B41FA5}">
                      <a16:colId xmlns:a16="http://schemas.microsoft.com/office/drawing/2014/main" val="510261446"/>
                    </a:ext>
                  </a:extLst>
                </a:gridCol>
              </a:tblGrid>
              <a:tr h="448059">
                <a:tc>
                  <a:txBody>
                    <a:bodyPr/>
                    <a:lstStyle/>
                    <a:p>
                      <a:r>
                        <a:rPr lang="en-IN" sz="1800" b="1" dirty="0">
                          <a:latin typeface="+mn-lt"/>
                          <a:cs typeface="Courier New" panose="02070309020205020404" pitchFamily="49" charset="0"/>
                        </a:rPr>
                        <a:t>Character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latin typeface="+mn-lt"/>
                          <a:cs typeface="Courier New" panose="02070309020205020404" pitchFamily="49" charset="0"/>
                        </a:rPr>
                        <a:t>Name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a:latin typeface="+mn-lt"/>
                          <a:cs typeface="Courier New" panose="02070309020205020404" pitchFamily="49" charset="0"/>
                        </a:rPr>
                        <a:t>Description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9431205"/>
                  </a:ext>
                </a:extLst>
              </a:tr>
              <a:tr h="628090">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 }</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T w="12700" cap="flat" cmpd="sng" algn="ctr">
                      <a:solidFill>
                        <a:schemeClr val="tx1"/>
                      </a:solidFill>
                      <a:prstDash val="solid"/>
                      <a:round/>
                      <a:headEnd type="none" w="med" len="med"/>
                      <a:tailEnd type="none" w="med" len="med"/>
                    </a:lnT>
                  </a:tcPr>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Opening and closing braces</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T w="12700" cap="flat" cmpd="sng" algn="ctr">
                      <a:solidFill>
                        <a:schemeClr val="tx1"/>
                      </a:solidFill>
                      <a:prstDash val="solid"/>
                      <a:round/>
                      <a:headEnd type="none" w="med" len="med"/>
                      <a:tailEnd type="none" w="med" len="med"/>
                    </a:lnT>
                  </a:tcPr>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Denotes a block to enclose statements.</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30313112"/>
                  </a:ext>
                </a:extLst>
              </a:tr>
              <a:tr h="650502">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 )</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Opening and closing parentheses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Used with methods.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extLst>
                  <a:ext uri="{0D108BD9-81ED-4DB2-BD59-A6C34878D82A}">
                    <a16:rowId xmlns:a16="http://schemas.microsoft.com/office/drawing/2014/main" val="1471571925"/>
                  </a:ext>
                </a:extLst>
              </a:tr>
              <a:tr h="650336">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 ]</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Opening and closing brackets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Denotes an array.</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extLst>
                  <a:ext uri="{0D108BD9-81ED-4DB2-BD59-A6C34878D82A}">
                    <a16:rowId xmlns:a16="http://schemas.microsoft.com/office/drawing/2014/main" val="3103091004"/>
                  </a:ext>
                </a:extLst>
              </a:tr>
              <a:tr h="458259">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 /</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Double slashes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Precedes a comment line.</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extLst>
                  <a:ext uri="{0D108BD9-81ED-4DB2-BD59-A6C34878D82A}">
                    <a16:rowId xmlns:a16="http://schemas.microsoft.com/office/drawing/2014/main" val="3789053688"/>
                  </a:ext>
                </a:extLst>
              </a:tr>
              <a:tr h="711366">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 ”</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Opening and closing quotation marks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Enclosing a string (i.e., sequence of characters).</a:t>
                      </a:r>
                      <a:endParaRPr lang="en-IN" sz="1800" dirty="0">
                        <a:effectLst/>
                        <a:latin typeface="+mn-lt"/>
                        <a:ea typeface="Calibri" panose="020F0502020204030204" pitchFamily="34" charset="0"/>
                        <a:cs typeface="Courier New" panose="02070309020205020404" pitchFamily="49" charset="0"/>
                      </a:endParaRPr>
                    </a:p>
                  </a:txBody>
                  <a:tcPr marL="68580" marR="68580" marT="0" marB="0"/>
                </a:tc>
                <a:extLst>
                  <a:ext uri="{0D108BD9-81ED-4DB2-BD59-A6C34878D82A}">
                    <a16:rowId xmlns:a16="http://schemas.microsoft.com/office/drawing/2014/main" val="2496577916"/>
                  </a:ext>
                </a:extLst>
              </a:tr>
              <a:tr h="540934">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Semicolon</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800" dirty="0">
                          <a:effectLst/>
                          <a:latin typeface="+mn-lt"/>
                          <a:ea typeface="Times New Roman" panose="02020603050405020304" pitchFamily="18" charset="0"/>
                          <a:cs typeface="Courier New" panose="02070309020205020404" pitchFamily="49" charset="0"/>
                        </a:rPr>
                        <a:t>Marks the end of a statement.</a:t>
                      </a:r>
                      <a:endParaRPr lang="en-IN" sz="1800" dirty="0">
                        <a:effectLst/>
                        <a:latin typeface="+mn-lt"/>
                        <a:ea typeface="Calibri" panose="020F0502020204030204" pitchFamily="34" charset="0"/>
                        <a:cs typeface="Courier New" panose="02070309020205020404" pitchFamily="49"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103415"/>
                  </a:ext>
                </a:extLst>
              </a:tr>
            </a:tbl>
          </a:graphicData>
        </a:graphic>
      </p:graphicFrame>
    </p:spTree>
    <p:extLst>
      <p:ext uri="{BB962C8B-B14F-4D97-AF65-F5344CB8AC3E}">
        <p14:creationId xmlns:p14="http://schemas.microsoft.com/office/powerpoint/2010/main" val="18672583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07B68-54E9-4922-9449-C9CB01C370C6}"/>
              </a:ext>
            </a:extLst>
          </p:cNvPr>
          <p:cNvSpPr>
            <a:spLocks noGrp="1"/>
          </p:cNvSpPr>
          <p:nvPr>
            <p:ph type="title"/>
          </p:nvPr>
        </p:nvSpPr>
        <p:spPr/>
        <p:txBody>
          <a:bodyPr/>
          <a:lstStyle/>
          <a:p>
            <a:r>
              <a:rPr lang="en-IN" dirty="0"/>
              <a:t>{ … }</a:t>
            </a:r>
          </a:p>
        </p:txBody>
      </p:sp>
      <p:pic>
        <p:nvPicPr>
          <p:cNvPr id="5" name="Content Placeholder 4" descr="Forward slash, forward slash. This program prints Welcome to Java mark of exclamation. For long description in Notes pane, press F6.">
            <a:extLst>
              <a:ext uri="{FF2B5EF4-FFF2-40B4-BE49-F238E27FC236}">
                <a16:creationId xmlns:a16="http://schemas.microsoft.com/office/drawing/2014/main" id="{721F1DBB-7BF8-4AAE-82DD-F6D98E42C9A7}"/>
              </a:ext>
            </a:extLst>
          </p:cNvPr>
          <p:cNvPicPr>
            <a:picLocks noGrp="1" noChangeAspect="1"/>
          </p:cNvPicPr>
          <p:nvPr>
            <p:ph sz="quarter" idx="13"/>
          </p:nvPr>
        </p:nvPicPr>
        <p:blipFill>
          <a:blip r:embed="rId3"/>
          <a:stretch>
            <a:fillRect/>
          </a:stretch>
        </p:blipFill>
        <p:spPr>
          <a:xfrm>
            <a:off x="457200" y="2671284"/>
            <a:ext cx="8232775" cy="2429832"/>
          </a:xfrm>
          <a:prstGeom prst="rect">
            <a:avLst/>
          </a:prstGeom>
        </p:spPr>
      </p:pic>
    </p:spTree>
    <p:extLst>
      <p:ext uri="{BB962C8B-B14F-4D97-AF65-F5344CB8AC3E}">
        <p14:creationId xmlns:p14="http://schemas.microsoft.com/office/powerpoint/2010/main" val="42100603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CD61-8914-4B4F-A65C-0E6449EDA713}"/>
              </a:ext>
            </a:extLst>
          </p:cNvPr>
          <p:cNvSpPr>
            <a:spLocks noGrp="1"/>
          </p:cNvSpPr>
          <p:nvPr>
            <p:ph type="title"/>
          </p:nvPr>
        </p:nvSpPr>
        <p:spPr/>
        <p:txBody>
          <a:bodyPr/>
          <a:lstStyle/>
          <a:p>
            <a:r>
              <a:rPr lang="en-IN" dirty="0"/>
              <a:t>( … )</a:t>
            </a:r>
          </a:p>
        </p:txBody>
      </p:sp>
      <p:pic>
        <p:nvPicPr>
          <p:cNvPr id="4" name="Content Placeholder 3" descr="Forward slash, forward slash. This program prints Welcome to Java mark of exclamation. For long description in Notes pane, press F6. ">
            <a:extLst>
              <a:ext uri="{FF2B5EF4-FFF2-40B4-BE49-F238E27FC236}">
                <a16:creationId xmlns:a16="http://schemas.microsoft.com/office/drawing/2014/main" id="{2E6E04BE-AB5E-4F63-BB5A-2A0E5AF1EBDA}"/>
              </a:ext>
            </a:extLst>
          </p:cNvPr>
          <p:cNvPicPr>
            <a:picLocks noGrp="1" noChangeAspect="1"/>
          </p:cNvPicPr>
          <p:nvPr>
            <p:ph sz="quarter" idx="13"/>
          </p:nvPr>
        </p:nvPicPr>
        <p:blipFill>
          <a:blip r:embed="rId3"/>
          <a:stretch>
            <a:fillRect/>
          </a:stretch>
        </p:blipFill>
        <p:spPr>
          <a:xfrm>
            <a:off x="457200" y="2671284"/>
            <a:ext cx="8232775" cy="2429832"/>
          </a:xfrm>
          <a:prstGeom prst="rect">
            <a:avLst/>
          </a:prstGeom>
        </p:spPr>
      </p:pic>
    </p:spTree>
    <p:extLst>
      <p:ext uri="{BB962C8B-B14F-4D97-AF65-F5344CB8AC3E}">
        <p14:creationId xmlns:p14="http://schemas.microsoft.com/office/powerpoint/2010/main" val="4119879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6457C-6B66-46A1-9EC4-A5C066EB7B39}"/>
              </a:ext>
            </a:extLst>
          </p:cNvPr>
          <p:cNvSpPr>
            <a:spLocks noGrp="1"/>
          </p:cNvSpPr>
          <p:nvPr>
            <p:ph type="title"/>
          </p:nvPr>
        </p:nvSpPr>
        <p:spPr/>
        <p:txBody>
          <a:bodyPr/>
          <a:lstStyle/>
          <a:p>
            <a:r>
              <a:rPr lang="en-IN" dirty="0"/>
              <a:t>How Data Is Stored?</a:t>
            </a:r>
          </a:p>
        </p:txBody>
      </p:sp>
      <p:sp>
        <p:nvSpPr>
          <p:cNvPr id="3" name="Content Placeholder 2">
            <a:extLst>
              <a:ext uri="{FF2B5EF4-FFF2-40B4-BE49-F238E27FC236}">
                <a16:creationId xmlns:a16="http://schemas.microsoft.com/office/drawing/2014/main" id="{1E953343-5B1D-42D2-9675-34AAD117073C}"/>
              </a:ext>
            </a:extLst>
          </p:cNvPr>
          <p:cNvSpPr>
            <a:spLocks noGrp="1"/>
          </p:cNvSpPr>
          <p:nvPr>
            <p:ph sz="quarter" idx="13"/>
          </p:nvPr>
        </p:nvSpPr>
        <p:spPr>
          <a:xfrm>
            <a:off x="457200" y="1556327"/>
            <a:ext cx="4067503" cy="4787323"/>
          </a:xfrm>
        </p:spPr>
        <p:txBody>
          <a:bodyPr/>
          <a:lstStyle/>
          <a:p>
            <a:pPr marL="432" indent="0">
              <a:buNone/>
            </a:pPr>
            <a:r>
              <a:rPr lang="en-IN" sz="1600" dirty="0"/>
              <a:t>Data of various kinds, such as numbers, characters, and strings, are encoded as a series of bits (zeros and ones). Computers use zeros and ones because digital devices have two stable states, which are referred to as </a:t>
            </a:r>
            <a:r>
              <a:rPr lang="en-IN" sz="1600" b="1" dirty="0"/>
              <a:t>zero</a:t>
            </a:r>
            <a:r>
              <a:rPr lang="en-IN" sz="1600" dirty="0"/>
              <a:t> and </a:t>
            </a:r>
            <a:r>
              <a:rPr lang="en-IN" sz="1600" b="1" dirty="0"/>
              <a:t>one</a:t>
            </a:r>
            <a:r>
              <a:rPr lang="en-IN" sz="1600" dirty="0"/>
              <a:t> by convention. The programmers need not to be concerned about the encoding and decoding of data, which is performed automatically by the system based on the encoding scheme. The encoding scheme varies. For example, character ‘J’ is represented by 01001010 in one byte. A small number such as three can be stored in a single byte. If computer needs to store a large number that cannot fit into a single byte, it uses a number of adjacent bytes. No two data can share or split a same byte. A byte is the minimum storage unit.</a:t>
            </a:r>
          </a:p>
        </p:txBody>
      </p:sp>
      <p:pic>
        <p:nvPicPr>
          <p:cNvPr id="8" name="Content Placeholder 7" descr="A table illustrates the storage of data. For long description in Notes pane, press F6.">
            <a:extLst>
              <a:ext uri="{FF2B5EF4-FFF2-40B4-BE49-F238E27FC236}">
                <a16:creationId xmlns:a16="http://schemas.microsoft.com/office/drawing/2014/main" id="{00B2447F-592F-4196-923F-D8ACD6F6DFAC}"/>
              </a:ext>
            </a:extLst>
          </p:cNvPr>
          <p:cNvPicPr>
            <a:picLocks noGrp="1" noChangeAspect="1"/>
          </p:cNvPicPr>
          <p:nvPr>
            <p:ph sz="quarter" idx="14"/>
          </p:nvPr>
        </p:nvPicPr>
        <p:blipFill>
          <a:blip r:embed="rId3"/>
          <a:stretch>
            <a:fillRect/>
          </a:stretch>
        </p:blipFill>
        <p:spPr>
          <a:xfrm>
            <a:off x="4748818" y="2411266"/>
            <a:ext cx="4136911" cy="3103065"/>
          </a:xfrm>
          <a:prstGeom prst="rect">
            <a:avLst/>
          </a:prstGeom>
        </p:spPr>
      </p:pic>
    </p:spTree>
    <p:extLst>
      <p:ext uri="{BB962C8B-B14F-4D97-AF65-F5344CB8AC3E}">
        <p14:creationId xmlns:p14="http://schemas.microsoft.com/office/powerpoint/2010/main" val="18444485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34E8A-18AF-4239-88F9-1D8B214FBE78}"/>
              </a:ext>
            </a:extLst>
          </p:cNvPr>
          <p:cNvSpPr>
            <a:spLocks noGrp="1"/>
          </p:cNvSpPr>
          <p:nvPr>
            <p:ph type="title"/>
          </p:nvPr>
        </p:nvSpPr>
        <p:spPr/>
        <p:txBody>
          <a:bodyPr/>
          <a:lstStyle/>
          <a:p>
            <a:r>
              <a:rPr lang="en-IN" dirty="0"/>
              <a:t>;</a:t>
            </a:r>
          </a:p>
        </p:txBody>
      </p:sp>
      <p:pic>
        <p:nvPicPr>
          <p:cNvPr id="4" name="Content Placeholder 3" descr="Forward slash, forward slash. This program prints Welcome to Java mark of exclamation. For long description in Notes pane, press F6.&#10;">
            <a:extLst>
              <a:ext uri="{FF2B5EF4-FFF2-40B4-BE49-F238E27FC236}">
                <a16:creationId xmlns:a16="http://schemas.microsoft.com/office/drawing/2014/main" id="{D0B35F2E-53B2-4E48-8B4A-4E2CB7811408}"/>
              </a:ext>
            </a:extLst>
          </p:cNvPr>
          <p:cNvPicPr>
            <a:picLocks noGrp="1" noChangeAspect="1"/>
          </p:cNvPicPr>
          <p:nvPr>
            <p:ph sz="quarter" idx="13"/>
          </p:nvPr>
        </p:nvPicPr>
        <p:blipFill>
          <a:blip r:embed="rId3"/>
          <a:stretch>
            <a:fillRect/>
          </a:stretch>
        </p:blipFill>
        <p:spPr>
          <a:xfrm>
            <a:off x="457200" y="2671284"/>
            <a:ext cx="8232775" cy="2429832"/>
          </a:xfrm>
          <a:prstGeom prst="rect">
            <a:avLst/>
          </a:prstGeom>
        </p:spPr>
      </p:pic>
    </p:spTree>
    <p:extLst>
      <p:ext uri="{BB962C8B-B14F-4D97-AF65-F5344CB8AC3E}">
        <p14:creationId xmlns:p14="http://schemas.microsoft.com/office/powerpoint/2010/main" val="36908471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2A1A6-BF24-487C-8777-E985D8DD726A}"/>
              </a:ext>
            </a:extLst>
          </p:cNvPr>
          <p:cNvSpPr>
            <a:spLocks noGrp="1"/>
          </p:cNvSpPr>
          <p:nvPr>
            <p:ph type="title"/>
          </p:nvPr>
        </p:nvSpPr>
        <p:spPr/>
        <p:txBody>
          <a:bodyPr/>
          <a:lstStyle/>
          <a:p>
            <a:r>
              <a:rPr lang="en-IN" dirty="0"/>
              <a:t>// …</a:t>
            </a:r>
          </a:p>
        </p:txBody>
      </p:sp>
      <p:pic>
        <p:nvPicPr>
          <p:cNvPr id="4" name="Content Placeholder 3" descr="Forward slash, forward slash. This program prints Welcome to Java mark of exclamation. For long description in Notes pane, press F6.&#10;">
            <a:extLst>
              <a:ext uri="{FF2B5EF4-FFF2-40B4-BE49-F238E27FC236}">
                <a16:creationId xmlns:a16="http://schemas.microsoft.com/office/drawing/2014/main" id="{4AE0445D-6972-4BBF-ADC9-FE54781DCC81}"/>
              </a:ext>
            </a:extLst>
          </p:cNvPr>
          <p:cNvPicPr>
            <a:picLocks noGrp="1" noChangeAspect="1"/>
          </p:cNvPicPr>
          <p:nvPr>
            <p:ph sz="quarter" idx="13"/>
          </p:nvPr>
        </p:nvPicPr>
        <p:blipFill>
          <a:blip r:embed="rId3"/>
          <a:stretch>
            <a:fillRect/>
          </a:stretch>
        </p:blipFill>
        <p:spPr>
          <a:xfrm>
            <a:off x="457200" y="2671284"/>
            <a:ext cx="8232775" cy="2429832"/>
          </a:xfrm>
          <a:prstGeom prst="rect">
            <a:avLst/>
          </a:prstGeom>
        </p:spPr>
      </p:pic>
    </p:spTree>
    <p:extLst>
      <p:ext uri="{BB962C8B-B14F-4D97-AF65-F5344CB8AC3E}">
        <p14:creationId xmlns:p14="http://schemas.microsoft.com/office/powerpoint/2010/main" val="5155438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93D02-C4BC-4188-BCCC-A48426BE971C}"/>
              </a:ext>
            </a:extLst>
          </p:cNvPr>
          <p:cNvSpPr>
            <a:spLocks noGrp="1"/>
          </p:cNvSpPr>
          <p:nvPr>
            <p:ph type="title"/>
          </p:nvPr>
        </p:nvSpPr>
        <p:spPr/>
        <p:txBody>
          <a:bodyPr/>
          <a:lstStyle/>
          <a:p>
            <a:r>
              <a:rPr lang="en-IN" dirty="0"/>
              <a:t>“ … ”</a:t>
            </a:r>
          </a:p>
        </p:txBody>
      </p:sp>
      <p:pic>
        <p:nvPicPr>
          <p:cNvPr id="4" name="Content Placeholder 3" descr="Forward slash, forward slash. This program prints Welcome to Java mark of exclamation. For long description in Notes pane, press F6.&#10;">
            <a:extLst>
              <a:ext uri="{FF2B5EF4-FFF2-40B4-BE49-F238E27FC236}">
                <a16:creationId xmlns:a16="http://schemas.microsoft.com/office/drawing/2014/main" id="{4502E1E0-D8DB-4DA4-AFDA-68247A07EC64}"/>
              </a:ext>
            </a:extLst>
          </p:cNvPr>
          <p:cNvPicPr>
            <a:picLocks noGrp="1" noChangeAspect="1"/>
          </p:cNvPicPr>
          <p:nvPr>
            <p:ph sz="quarter" idx="13"/>
          </p:nvPr>
        </p:nvPicPr>
        <p:blipFill>
          <a:blip r:embed="rId3"/>
          <a:stretch>
            <a:fillRect/>
          </a:stretch>
        </p:blipFill>
        <p:spPr>
          <a:xfrm>
            <a:off x="457200" y="2671284"/>
            <a:ext cx="8232775" cy="2429832"/>
          </a:xfrm>
          <a:prstGeom prst="rect">
            <a:avLst/>
          </a:prstGeom>
        </p:spPr>
      </p:pic>
    </p:spTree>
    <p:extLst>
      <p:ext uri="{BB962C8B-B14F-4D97-AF65-F5344CB8AC3E}">
        <p14:creationId xmlns:p14="http://schemas.microsoft.com/office/powerpoint/2010/main" val="3710162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20B7D-D26C-471E-B43C-A3ACE0596943}"/>
              </a:ext>
            </a:extLst>
          </p:cNvPr>
          <p:cNvSpPr>
            <a:spLocks noGrp="1"/>
          </p:cNvSpPr>
          <p:nvPr>
            <p:ph type="title"/>
          </p:nvPr>
        </p:nvSpPr>
        <p:spPr/>
        <p:txBody>
          <a:bodyPr/>
          <a:lstStyle/>
          <a:p>
            <a:r>
              <a:rPr lang="en-IN" sz="3200" dirty="0"/>
              <a:t>Programming Style and Documentation</a:t>
            </a:r>
          </a:p>
        </p:txBody>
      </p:sp>
      <p:sp>
        <p:nvSpPr>
          <p:cNvPr id="3" name="Content Placeholder 2">
            <a:extLst>
              <a:ext uri="{FF2B5EF4-FFF2-40B4-BE49-F238E27FC236}">
                <a16:creationId xmlns:a16="http://schemas.microsoft.com/office/drawing/2014/main" id="{6ACC6790-26CD-41A5-80CE-CDD1CBB2D3FA}"/>
              </a:ext>
            </a:extLst>
          </p:cNvPr>
          <p:cNvSpPr>
            <a:spLocks noGrp="1"/>
          </p:cNvSpPr>
          <p:nvPr>
            <p:ph sz="quarter" idx="13"/>
          </p:nvPr>
        </p:nvSpPr>
        <p:spPr/>
        <p:txBody>
          <a:bodyPr/>
          <a:lstStyle/>
          <a:p>
            <a:r>
              <a:rPr lang="en-IN" dirty="0"/>
              <a:t>Appropriate Comments</a:t>
            </a:r>
          </a:p>
          <a:p>
            <a:r>
              <a:rPr lang="en-IN" dirty="0"/>
              <a:t>Naming Conventions</a:t>
            </a:r>
          </a:p>
          <a:p>
            <a:r>
              <a:rPr lang="en-IN" dirty="0"/>
              <a:t>Proper Indentation and Spacing Lines</a:t>
            </a:r>
          </a:p>
          <a:p>
            <a:r>
              <a:rPr lang="en-IN" dirty="0"/>
              <a:t>Block Styles</a:t>
            </a:r>
          </a:p>
        </p:txBody>
      </p:sp>
    </p:spTree>
    <p:extLst>
      <p:ext uri="{BB962C8B-B14F-4D97-AF65-F5344CB8AC3E}">
        <p14:creationId xmlns:p14="http://schemas.microsoft.com/office/powerpoint/2010/main" val="40984338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D108B-B55A-4D53-AC2D-D3D8D1515AB6}"/>
              </a:ext>
            </a:extLst>
          </p:cNvPr>
          <p:cNvSpPr>
            <a:spLocks noGrp="1"/>
          </p:cNvSpPr>
          <p:nvPr>
            <p:ph type="title"/>
          </p:nvPr>
        </p:nvSpPr>
        <p:spPr/>
        <p:txBody>
          <a:bodyPr/>
          <a:lstStyle/>
          <a:p>
            <a:r>
              <a:rPr lang="en-IN" dirty="0"/>
              <a:t>Appropriate Comments</a:t>
            </a:r>
          </a:p>
        </p:txBody>
      </p:sp>
      <p:sp>
        <p:nvSpPr>
          <p:cNvPr id="3" name="Content Placeholder 2">
            <a:extLst>
              <a:ext uri="{FF2B5EF4-FFF2-40B4-BE49-F238E27FC236}">
                <a16:creationId xmlns:a16="http://schemas.microsoft.com/office/drawing/2014/main" id="{0F2E87BC-5C22-40F1-9D04-CB29707DFD11}"/>
              </a:ext>
            </a:extLst>
          </p:cNvPr>
          <p:cNvSpPr>
            <a:spLocks noGrp="1"/>
          </p:cNvSpPr>
          <p:nvPr>
            <p:ph sz="quarter" idx="13"/>
          </p:nvPr>
        </p:nvSpPr>
        <p:spPr/>
        <p:txBody>
          <a:bodyPr/>
          <a:lstStyle/>
          <a:p>
            <a:pPr marL="432" indent="0">
              <a:buNone/>
            </a:pPr>
            <a:r>
              <a:rPr lang="en-IN" dirty="0"/>
              <a:t>Include a summary at the beginning of the program to explain what the program does, its key features, its supporting data structures, and any unique techniques it uses.</a:t>
            </a:r>
          </a:p>
          <a:p>
            <a:pPr marL="432" indent="0">
              <a:buNone/>
            </a:pPr>
            <a:r>
              <a:rPr lang="en-IN" dirty="0"/>
              <a:t>Include your name, class section, instructor, date, and a brief description at the beginning of the program.</a:t>
            </a:r>
          </a:p>
        </p:txBody>
      </p:sp>
    </p:spTree>
    <p:extLst>
      <p:ext uri="{BB962C8B-B14F-4D97-AF65-F5344CB8AC3E}">
        <p14:creationId xmlns:p14="http://schemas.microsoft.com/office/powerpoint/2010/main" val="14641225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9C6B1-C931-47D0-A964-955D82BC9594}"/>
              </a:ext>
            </a:extLst>
          </p:cNvPr>
          <p:cNvSpPr>
            <a:spLocks noGrp="1"/>
          </p:cNvSpPr>
          <p:nvPr>
            <p:ph type="title"/>
          </p:nvPr>
        </p:nvSpPr>
        <p:spPr/>
        <p:txBody>
          <a:bodyPr/>
          <a:lstStyle/>
          <a:p>
            <a:r>
              <a:rPr lang="en-IN" dirty="0"/>
              <a:t>Naming Conventions</a:t>
            </a:r>
          </a:p>
        </p:txBody>
      </p:sp>
      <p:sp>
        <p:nvSpPr>
          <p:cNvPr id="3" name="Content Placeholder 2">
            <a:extLst>
              <a:ext uri="{FF2B5EF4-FFF2-40B4-BE49-F238E27FC236}">
                <a16:creationId xmlns:a16="http://schemas.microsoft.com/office/drawing/2014/main" id="{CD8E0BB3-C956-4E4D-B9B3-5FFFA8950111}"/>
              </a:ext>
            </a:extLst>
          </p:cNvPr>
          <p:cNvSpPr>
            <a:spLocks noGrp="1"/>
          </p:cNvSpPr>
          <p:nvPr>
            <p:ph sz="quarter" idx="13"/>
          </p:nvPr>
        </p:nvSpPr>
        <p:spPr/>
        <p:txBody>
          <a:bodyPr/>
          <a:lstStyle/>
          <a:p>
            <a:r>
              <a:rPr lang="en-IN" dirty="0"/>
              <a:t>Choose meaningful and descriptive names.</a:t>
            </a:r>
          </a:p>
          <a:p>
            <a:r>
              <a:rPr lang="en-IN" dirty="0"/>
              <a:t>Class names:</a:t>
            </a:r>
          </a:p>
          <a:p>
            <a:pPr lvl="1"/>
            <a:r>
              <a:rPr lang="en-IN" dirty="0"/>
              <a:t>Capitalize the first letter of each word in the name. For example, the class name </a:t>
            </a:r>
            <a:r>
              <a:rPr lang="en-IN" dirty="0">
                <a:latin typeface="Courier New" panose="02070309020205020404" pitchFamily="49" charset="0"/>
                <a:cs typeface="Courier New" panose="02070309020205020404" pitchFamily="49" charset="0"/>
              </a:rPr>
              <a:t>ComputeExpression</a:t>
            </a:r>
            <a:r>
              <a:rPr lang="en-IN" dirty="0"/>
              <a:t>.</a:t>
            </a:r>
          </a:p>
        </p:txBody>
      </p:sp>
    </p:spTree>
    <p:extLst>
      <p:ext uri="{BB962C8B-B14F-4D97-AF65-F5344CB8AC3E}">
        <p14:creationId xmlns:p14="http://schemas.microsoft.com/office/powerpoint/2010/main" val="7464676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252EC-BBC3-44E5-9E04-4045918B8968}"/>
              </a:ext>
            </a:extLst>
          </p:cNvPr>
          <p:cNvSpPr>
            <a:spLocks noGrp="1"/>
          </p:cNvSpPr>
          <p:nvPr>
            <p:ph type="title"/>
          </p:nvPr>
        </p:nvSpPr>
        <p:spPr/>
        <p:txBody>
          <a:bodyPr/>
          <a:lstStyle/>
          <a:p>
            <a:r>
              <a:rPr lang="en-IN" dirty="0"/>
              <a:t>Proper Indentation and Spacing</a:t>
            </a:r>
          </a:p>
        </p:txBody>
      </p:sp>
      <p:sp>
        <p:nvSpPr>
          <p:cNvPr id="3" name="Content Placeholder 2">
            <a:extLst>
              <a:ext uri="{FF2B5EF4-FFF2-40B4-BE49-F238E27FC236}">
                <a16:creationId xmlns:a16="http://schemas.microsoft.com/office/drawing/2014/main" id="{F01708C0-D5A2-40EB-91B0-D3F6FE25F289}"/>
              </a:ext>
            </a:extLst>
          </p:cNvPr>
          <p:cNvSpPr>
            <a:spLocks noGrp="1"/>
          </p:cNvSpPr>
          <p:nvPr>
            <p:ph sz="quarter" idx="13"/>
          </p:nvPr>
        </p:nvSpPr>
        <p:spPr/>
        <p:txBody>
          <a:bodyPr/>
          <a:lstStyle/>
          <a:p>
            <a:r>
              <a:rPr lang="en-IN" dirty="0"/>
              <a:t>Indentation</a:t>
            </a:r>
          </a:p>
          <a:p>
            <a:pPr lvl="1"/>
            <a:r>
              <a:rPr lang="en-IN" dirty="0"/>
              <a:t>Indent two spaces.</a:t>
            </a:r>
          </a:p>
          <a:p>
            <a:r>
              <a:rPr lang="en-IN" dirty="0"/>
              <a:t>Spacing</a:t>
            </a:r>
          </a:p>
          <a:p>
            <a:pPr lvl="1"/>
            <a:r>
              <a:rPr lang="en-IN" dirty="0"/>
              <a:t>Use blank line to separate segments of the code.</a:t>
            </a:r>
          </a:p>
        </p:txBody>
      </p:sp>
    </p:spTree>
    <p:extLst>
      <p:ext uri="{BB962C8B-B14F-4D97-AF65-F5344CB8AC3E}">
        <p14:creationId xmlns:p14="http://schemas.microsoft.com/office/powerpoint/2010/main" val="17712920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FA4DE-6B59-4F6A-A23F-9290D9228D89}"/>
              </a:ext>
            </a:extLst>
          </p:cNvPr>
          <p:cNvSpPr>
            <a:spLocks noGrp="1"/>
          </p:cNvSpPr>
          <p:nvPr>
            <p:ph type="title"/>
          </p:nvPr>
        </p:nvSpPr>
        <p:spPr/>
        <p:txBody>
          <a:bodyPr/>
          <a:lstStyle/>
          <a:p>
            <a:r>
              <a:rPr lang="en-IN" dirty="0"/>
              <a:t>Block Styles</a:t>
            </a:r>
          </a:p>
        </p:txBody>
      </p:sp>
      <p:sp>
        <p:nvSpPr>
          <p:cNvPr id="3" name="Content Placeholder 2">
            <a:extLst>
              <a:ext uri="{FF2B5EF4-FFF2-40B4-BE49-F238E27FC236}">
                <a16:creationId xmlns:a16="http://schemas.microsoft.com/office/drawing/2014/main" id="{7B7C1A70-A6DF-4F0F-A86D-494C8FAD8291}"/>
              </a:ext>
            </a:extLst>
          </p:cNvPr>
          <p:cNvSpPr>
            <a:spLocks noGrp="1"/>
          </p:cNvSpPr>
          <p:nvPr>
            <p:ph sz="quarter" idx="13"/>
          </p:nvPr>
        </p:nvSpPr>
        <p:spPr>
          <a:xfrm>
            <a:off x="457200" y="1556327"/>
            <a:ext cx="8229600" cy="556252"/>
          </a:xfrm>
        </p:spPr>
        <p:txBody>
          <a:bodyPr/>
          <a:lstStyle/>
          <a:p>
            <a:pPr marL="432" indent="0">
              <a:buNone/>
            </a:pPr>
            <a:r>
              <a:rPr lang="en-IN" dirty="0"/>
              <a:t>Use end-of-line style for braces.</a:t>
            </a:r>
          </a:p>
        </p:txBody>
      </p:sp>
      <p:pic>
        <p:nvPicPr>
          <p:cNvPr id="5" name="Content Placeholder 4" descr="An arrow extends from the Next line style to opening braces in the second line. Arrows extend from End-of-line style to opening braces in the first and third lines.">
            <a:extLst>
              <a:ext uri="{FF2B5EF4-FFF2-40B4-BE49-F238E27FC236}">
                <a16:creationId xmlns:a16="http://schemas.microsoft.com/office/drawing/2014/main" id="{C8170202-3117-4145-9F22-F1CFDB3B00D9}"/>
              </a:ext>
            </a:extLst>
          </p:cNvPr>
          <p:cNvPicPr>
            <a:picLocks noGrp="1" noChangeAspect="1"/>
          </p:cNvPicPr>
          <p:nvPr>
            <p:ph sz="quarter" idx="14"/>
          </p:nvPr>
        </p:nvPicPr>
        <p:blipFill>
          <a:blip r:embed="rId2"/>
          <a:stretch>
            <a:fillRect/>
          </a:stretch>
        </p:blipFill>
        <p:spPr>
          <a:xfrm>
            <a:off x="568669" y="2356256"/>
            <a:ext cx="8006663" cy="3674976"/>
          </a:xfrm>
          <a:prstGeom prst="rect">
            <a:avLst/>
          </a:prstGeom>
        </p:spPr>
      </p:pic>
    </p:spTree>
    <p:extLst>
      <p:ext uri="{BB962C8B-B14F-4D97-AF65-F5344CB8AC3E}">
        <p14:creationId xmlns:p14="http://schemas.microsoft.com/office/powerpoint/2010/main" val="31872978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3BA63-2546-4E48-9724-0287AC0F4CFC}"/>
              </a:ext>
            </a:extLst>
          </p:cNvPr>
          <p:cNvSpPr>
            <a:spLocks noGrp="1"/>
          </p:cNvSpPr>
          <p:nvPr>
            <p:ph type="title"/>
          </p:nvPr>
        </p:nvSpPr>
        <p:spPr/>
        <p:txBody>
          <a:bodyPr/>
          <a:lstStyle/>
          <a:p>
            <a:r>
              <a:rPr lang="en-IN" dirty="0"/>
              <a:t>Programming Errors</a:t>
            </a:r>
          </a:p>
        </p:txBody>
      </p:sp>
      <p:sp>
        <p:nvSpPr>
          <p:cNvPr id="3" name="Content Placeholder 2">
            <a:extLst>
              <a:ext uri="{FF2B5EF4-FFF2-40B4-BE49-F238E27FC236}">
                <a16:creationId xmlns:a16="http://schemas.microsoft.com/office/drawing/2014/main" id="{225AE7EB-69F7-4A26-8311-2B75491B5AA6}"/>
              </a:ext>
            </a:extLst>
          </p:cNvPr>
          <p:cNvSpPr>
            <a:spLocks noGrp="1"/>
          </p:cNvSpPr>
          <p:nvPr>
            <p:ph sz="quarter" idx="13"/>
          </p:nvPr>
        </p:nvSpPr>
        <p:spPr/>
        <p:txBody>
          <a:bodyPr/>
          <a:lstStyle/>
          <a:p>
            <a:r>
              <a:rPr lang="en-IN" dirty="0"/>
              <a:t>Syntax Errors</a:t>
            </a:r>
          </a:p>
          <a:p>
            <a:pPr lvl="1"/>
            <a:r>
              <a:rPr lang="en-IN" dirty="0"/>
              <a:t>Detected by the compiler</a:t>
            </a:r>
          </a:p>
          <a:p>
            <a:r>
              <a:rPr lang="en-IN" dirty="0"/>
              <a:t>Runtime Errors</a:t>
            </a:r>
          </a:p>
          <a:p>
            <a:pPr lvl="1"/>
            <a:r>
              <a:rPr lang="en-IN" dirty="0"/>
              <a:t>Causes the program to abort</a:t>
            </a:r>
          </a:p>
          <a:p>
            <a:r>
              <a:rPr lang="en-IN" dirty="0"/>
              <a:t>Logic Errors</a:t>
            </a:r>
          </a:p>
          <a:p>
            <a:pPr lvl="1"/>
            <a:r>
              <a:rPr lang="en-IN" dirty="0"/>
              <a:t>Produces incorrect result</a:t>
            </a:r>
          </a:p>
        </p:txBody>
      </p:sp>
    </p:spTree>
    <p:extLst>
      <p:ext uri="{BB962C8B-B14F-4D97-AF65-F5344CB8AC3E}">
        <p14:creationId xmlns:p14="http://schemas.microsoft.com/office/powerpoint/2010/main" val="198703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D8CD4-37BB-4B5E-8932-461719CE5172}"/>
              </a:ext>
            </a:extLst>
          </p:cNvPr>
          <p:cNvSpPr>
            <a:spLocks noGrp="1"/>
          </p:cNvSpPr>
          <p:nvPr>
            <p:ph type="title"/>
          </p:nvPr>
        </p:nvSpPr>
        <p:spPr/>
        <p:txBody>
          <a:bodyPr/>
          <a:lstStyle/>
          <a:p>
            <a:r>
              <a:rPr lang="en-IN" dirty="0"/>
              <a:t>Syntax Errors</a:t>
            </a:r>
          </a:p>
        </p:txBody>
      </p:sp>
      <p:sp>
        <p:nvSpPr>
          <p:cNvPr id="3" name="Content Placeholder 2">
            <a:extLst>
              <a:ext uri="{FF2B5EF4-FFF2-40B4-BE49-F238E27FC236}">
                <a16:creationId xmlns:a16="http://schemas.microsoft.com/office/drawing/2014/main" id="{63AA4C9B-89ED-42EA-AB0C-1C691687C472}"/>
              </a:ext>
            </a:extLst>
          </p:cNvPr>
          <p:cNvSpPr>
            <a:spLocks noGrp="1"/>
          </p:cNvSpPr>
          <p:nvPr>
            <p:ph sz="quarter" idx="13"/>
          </p:nvPr>
        </p:nvSpPr>
        <p:spPr>
          <a:xfrm>
            <a:off x="457200" y="1552575"/>
            <a:ext cx="8229600" cy="2751411"/>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public class ShowSyntaxErrors {</a:t>
            </a:r>
          </a:p>
          <a:p>
            <a:pPr marL="360000" indent="0">
              <a:spcBef>
                <a:spcPts val="600"/>
              </a:spcBef>
              <a:buNone/>
            </a:pPr>
            <a:r>
              <a:rPr lang="en-IN" b="1" dirty="0">
                <a:latin typeface="Courier New" panose="02070309020205020404" pitchFamily="49" charset="0"/>
                <a:cs typeface="Courier New" panose="02070309020205020404" pitchFamily="49" charset="0"/>
              </a:rPr>
              <a:t>public static main(String[] args) {</a:t>
            </a:r>
          </a:p>
          <a:p>
            <a:pPr marL="720000" indent="0">
              <a:spcBef>
                <a:spcPts val="600"/>
              </a:spcBef>
              <a:buNone/>
            </a:pPr>
            <a:r>
              <a:rPr lang="en-IN" b="1" dirty="0">
                <a:latin typeface="Courier New" panose="02070309020205020404" pitchFamily="49" charset="0"/>
                <a:cs typeface="Courier New" panose="02070309020205020404" pitchFamily="49" charset="0"/>
              </a:rPr>
              <a:t>System.out.println("Welcome to Java);</a:t>
            </a:r>
          </a:p>
          <a:p>
            <a:pPr marL="360000"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13CE4DFE-0DAA-4F00-982C-38A55EA64816}"/>
              </a:ext>
            </a:extLst>
          </p:cNvPr>
          <p:cNvSpPr>
            <a:spLocks noGrp="1"/>
          </p:cNvSpPr>
          <p:nvPr>
            <p:ph type="body" sz="quarter" idx="20"/>
          </p:nvPr>
        </p:nvSpPr>
        <p:spPr>
          <a:xfrm>
            <a:off x="5549462" y="4728888"/>
            <a:ext cx="2887956" cy="576537"/>
          </a:xfrm>
        </p:spPr>
        <p:txBody>
          <a:bodyPr/>
          <a:lstStyle/>
          <a:p>
            <a:pPr marL="432" indent="0">
              <a:buNone/>
            </a:pPr>
            <a:r>
              <a:rPr lang="en-IN" dirty="0">
                <a:hlinkClick r:id="rId3" tooltip="https://liveexample.pearsoncmg.com/html/ShowSyntaxErrors.html"/>
              </a:rPr>
              <a:t>ShowSyntaxErrors</a:t>
            </a:r>
            <a:endParaRPr lang="en-IN" dirty="0">
              <a:hlinkClick r:id="rId3"/>
            </a:endParaRPr>
          </a:p>
        </p:txBody>
      </p:sp>
    </p:spTree>
    <p:extLst>
      <p:ext uri="{BB962C8B-B14F-4D97-AF65-F5344CB8AC3E}">
        <p14:creationId xmlns:p14="http://schemas.microsoft.com/office/powerpoint/2010/main" val="3069803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3E523-863A-46D5-9DFC-9F903E8304FF}"/>
              </a:ext>
            </a:extLst>
          </p:cNvPr>
          <p:cNvSpPr>
            <a:spLocks noGrp="1"/>
          </p:cNvSpPr>
          <p:nvPr>
            <p:ph type="title"/>
          </p:nvPr>
        </p:nvSpPr>
        <p:spPr/>
        <p:txBody>
          <a:bodyPr/>
          <a:lstStyle/>
          <a:p>
            <a:r>
              <a:rPr lang="en-IN" dirty="0"/>
              <a:t>Storage Devices</a:t>
            </a:r>
          </a:p>
        </p:txBody>
      </p:sp>
      <p:sp>
        <p:nvSpPr>
          <p:cNvPr id="3" name="Content Placeholder 2">
            <a:extLst>
              <a:ext uri="{FF2B5EF4-FFF2-40B4-BE49-F238E27FC236}">
                <a16:creationId xmlns:a16="http://schemas.microsoft.com/office/drawing/2014/main" id="{CADB9E8C-AE31-42E3-9159-5E2FF22DA83A}"/>
              </a:ext>
            </a:extLst>
          </p:cNvPr>
          <p:cNvSpPr>
            <a:spLocks noGrp="1"/>
          </p:cNvSpPr>
          <p:nvPr>
            <p:ph sz="quarter" idx="13"/>
          </p:nvPr>
        </p:nvSpPr>
        <p:spPr>
          <a:xfrm>
            <a:off x="457200" y="1556327"/>
            <a:ext cx="7785100" cy="2385052"/>
          </a:xfrm>
        </p:spPr>
        <p:txBody>
          <a:bodyPr/>
          <a:lstStyle/>
          <a:p>
            <a:pPr marL="432" indent="0">
              <a:buNone/>
            </a:pPr>
            <a:r>
              <a:rPr lang="en-IN" dirty="0"/>
              <a:t>Memory is volatile, because information is lost when the power is off. Programs and data are permanently stored on storage devices and are moved to memory when the computer actually uses them. There are three main types of storage devices: Disk drives (hard disks), C</a:t>
            </a:r>
            <a:r>
              <a:rPr lang="en-IN" sz="100" dirty="0"/>
              <a:t> </a:t>
            </a:r>
            <a:r>
              <a:rPr lang="en-IN" dirty="0"/>
              <a:t>D drives (C</a:t>
            </a:r>
            <a:r>
              <a:rPr lang="en-IN" sz="100" dirty="0"/>
              <a:t> </a:t>
            </a:r>
            <a:r>
              <a:rPr lang="en-IN" dirty="0"/>
              <a:t>D-R and C</a:t>
            </a:r>
            <a:r>
              <a:rPr lang="en-IN" sz="100" dirty="0"/>
              <a:t> </a:t>
            </a:r>
            <a:r>
              <a:rPr lang="en-IN" dirty="0"/>
              <a:t>D-R</a:t>
            </a:r>
            <a:r>
              <a:rPr lang="en-IN" sz="100" dirty="0"/>
              <a:t> </a:t>
            </a:r>
            <a:r>
              <a:rPr lang="en-IN" dirty="0"/>
              <a:t>W), and U</a:t>
            </a:r>
            <a:r>
              <a:rPr lang="en-IN" sz="100" dirty="0"/>
              <a:t> </a:t>
            </a:r>
            <a:r>
              <a:rPr lang="en-IN" dirty="0"/>
              <a:t>S</a:t>
            </a:r>
            <a:r>
              <a:rPr lang="en-IN" sz="100" dirty="0"/>
              <a:t> </a:t>
            </a:r>
            <a:r>
              <a:rPr lang="en-IN" dirty="0"/>
              <a:t>B flash drives.</a:t>
            </a:r>
          </a:p>
        </p:txBody>
      </p:sp>
      <p:pic>
        <p:nvPicPr>
          <p:cNvPr id="5" name="Content Placeholder 4" descr="An illustration shows parts of the computer. For long description in Notes pane, press F6. ">
            <a:extLst>
              <a:ext uri="{FF2B5EF4-FFF2-40B4-BE49-F238E27FC236}">
                <a16:creationId xmlns:a16="http://schemas.microsoft.com/office/drawing/2014/main" id="{DDA0907E-5EEC-4E47-A4C1-2A547EC7AFA7}"/>
              </a:ext>
            </a:extLst>
          </p:cNvPr>
          <p:cNvPicPr>
            <a:picLocks noGrp="1" noChangeAspect="1"/>
          </p:cNvPicPr>
          <p:nvPr>
            <p:ph sz="quarter" idx="14"/>
          </p:nvPr>
        </p:nvPicPr>
        <p:blipFill>
          <a:blip r:embed="rId3"/>
          <a:stretch>
            <a:fillRect/>
          </a:stretch>
        </p:blipFill>
        <p:spPr>
          <a:xfrm>
            <a:off x="578216" y="4345852"/>
            <a:ext cx="7987569" cy="1983577"/>
          </a:xfrm>
          <a:prstGeom prst="rect">
            <a:avLst/>
          </a:prstGeom>
        </p:spPr>
      </p:pic>
    </p:spTree>
    <p:extLst>
      <p:ext uri="{BB962C8B-B14F-4D97-AF65-F5344CB8AC3E}">
        <p14:creationId xmlns:p14="http://schemas.microsoft.com/office/powerpoint/2010/main" val="17041657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D8CD4-37BB-4B5E-8932-461719CE5172}"/>
              </a:ext>
            </a:extLst>
          </p:cNvPr>
          <p:cNvSpPr>
            <a:spLocks noGrp="1"/>
          </p:cNvSpPr>
          <p:nvPr>
            <p:ph type="title"/>
          </p:nvPr>
        </p:nvSpPr>
        <p:spPr/>
        <p:txBody>
          <a:bodyPr/>
          <a:lstStyle/>
          <a:p>
            <a:r>
              <a:rPr lang="en-IN" dirty="0"/>
              <a:t>Runtime Errors</a:t>
            </a:r>
          </a:p>
        </p:txBody>
      </p:sp>
      <p:sp>
        <p:nvSpPr>
          <p:cNvPr id="3" name="Content Placeholder 2">
            <a:extLst>
              <a:ext uri="{FF2B5EF4-FFF2-40B4-BE49-F238E27FC236}">
                <a16:creationId xmlns:a16="http://schemas.microsoft.com/office/drawing/2014/main" id="{63AA4C9B-89ED-42EA-AB0C-1C691687C472}"/>
              </a:ext>
            </a:extLst>
          </p:cNvPr>
          <p:cNvSpPr>
            <a:spLocks noGrp="1"/>
          </p:cNvSpPr>
          <p:nvPr>
            <p:ph sz="quarter" idx="13"/>
          </p:nvPr>
        </p:nvSpPr>
        <p:spPr>
          <a:xfrm>
            <a:off x="457200" y="1552575"/>
            <a:ext cx="8229600" cy="2751411"/>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public class ShowRuntimeErrors {</a:t>
            </a:r>
          </a:p>
          <a:p>
            <a:pPr marL="360000" indent="0">
              <a:spcBef>
                <a:spcPts val="600"/>
              </a:spcBef>
              <a:buNone/>
            </a:pPr>
            <a:r>
              <a:rPr lang="en-IN" b="1" dirty="0">
                <a:latin typeface="Courier New" panose="02070309020205020404" pitchFamily="49" charset="0"/>
                <a:cs typeface="Courier New" panose="02070309020205020404" pitchFamily="49" charset="0"/>
              </a:rPr>
              <a:t>public static void main(String[] args) {</a:t>
            </a:r>
          </a:p>
          <a:p>
            <a:pPr marL="720000" indent="0">
              <a:spcBef>
                <a:spcPts val="600"/>
              </a:spcBef>
              <a:buNone/>
            </a:pPr>
            <a:r>
              <a:rPr lang="en-IN" b="1" dirty="0">
                <a:latin typeface="Courier New" panose="02070309020205020404" pitchFamily="49" charset="0"/>
                <a:cs typeface="Courier New" panose="02070309020205020404" pitchFamily="49" charset="0"/>
              </a:rPr>
              <a:t>System.out.println(1 / 0);</a:t>
            </a:r>
          </a:p>
          <a:p>
            <a:pPr marL="360000"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13CE4DFE-0DAA-4F00-982C-38A55EA64816}"/>
              </a:ext>
            </a:extLst>
          </p:cNvPr>
          <p:cNvSpPr>
            <a:spLocks noGrp="1"/>
          </p:cNvSpPr>
          <p:nvPr>
            <p:ph type="body" sz="quarter" idx="20"/>
          </p:nvPr>
        </p:nvSpPr>
        <p:spPr>
          <a:xfrm>
            <a:off x="5328746" y="4728888"/>
            <a:ext cx="2932386" cy="576537"/>
          </a:xfrm>
        </p:spPr>
        <p:txBody>
          <a:bodyPr/>
          <a:lstStyle/>
          <a:p>
            <a:pPr marL="432" indent="0">
              <a:buNone/>
            </a:pPr>
            <a:r>
              <a:rPr lang="en-IN" dirty="0">
                <a:hlinkClick r:id="rId3" tooltip="https://liveexample.pearsoncmg.com/html/ShowRuntimeErrors.html"/>
              </a:rPr>
              <a:t>ShowRuntimeErrors</a:t>
            </a:r>
            <a:endParaRPr lang="en-IN" dirty="0"/>
          </a:p>
        </p:txBody>
      </p:sp>
    </p:spTree>
    <p:extLst>
      <p:ext uri="{BB962C8B-B14F-4D97-AF65-F5344CB8AC3E}">
        <p14:creationId xmlns:p14="http://schemas.microsoft.com/office/powerpoint/2010/main" val="21729768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D8CD4-37BB-4B5E-8932-461719CE5172}"/>
              </a:ext>
            </a:extLst>
          </p:cNvPr>
          <p:cNvSpPr>
            <a:spLocks noGrp="1"/>
          </p:cNvSpPr>
          <p:nvPr>
            <p:ph type="title"/>
          </p:nvPr>
        </p:nvSpPr>
        <p:spPr/>
        <p:txBody>
          <a:bodyPr/>
          <a:lstStyle/>
          <a:p>
            <a:r>
              <a:rPr lang="en-IN" dirty="0"/>
              <a:t>Logic Errors</a:t>
            </a:r>
          </a:p>
        </p:txBody>
      </p:sp>
      <p:sp>
        <p:nvSpPr>
          <p:cNvPr id="3" name="Content Placeholder 2">
            <a:extLst>
              <a:ext uri="{FF2B5EF4-FFF2-40B4-BE49-F238E27FC236}">
                <a16:creationId xmlns:a16="http://schemas.microsoft.com/office/drawing/2014/main" id="{63AA4C9B-89ED-42EA-AB0C-1C691687C472}"/>
              </a:ext>
            </a:extLst>
          </p:cNvPr>
          <p:cNvSpPr>
            <a:spLocks noGrp="1"/>
          </p:cNvSpPr>
          <p:nvPr>
            <p:ph sz="quarter" idx="13"/>
          </p:nvPr>
        </p:nvSpPr>
        <p:spPr>
          <a:xfrm>
            <a:off x="457200" y="1552575"/>
            <a:ext cx="8229600" cy="3729530"/>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public class ShowLogicErrors {</a:t>
            </a:r>
          </a:p>
          <a:p>
            <a:pPr marL="360000" indent="0">
              <a:spcBef>
                <a:spcPts val="600"/>
              </a:spcBef>
              <a:buNone/>
            </a:pPr>
            <a:r>
              <a:rPr lang="en-IN" b="1" dirty="0">
                <a:latin typeface="Courier New" panose="02070309020205020404" pitchFamily="49" charset="0"/>
                <a:cs typeface="Courier New" panose="02070309020205020404" pitchFamily="49" charset="0"/>
              </a:rPr>
              <a:t>public static void main(String[] args) {</a:t>
            </a:r>
          </a:p>
          <a:p>
            <a:pPr marL="720000" indent="0">
              <a:spcBef>
                <a:spcPts val="600"/>
              </a:spcBef>
              <a:buNone/>
            </a:pPr>
            <a:r>
              <a:rPr lang="en-IN" b="1" dirty="0">
                <a:latin typeface="Courier New" panose="02070309020205020404" pitchFamily="49" charset="0"/>
                <a:cs typeface="Courier New" panose="02070309020205020404" pitchFamily="49" charset="0"/>
              </a:rPr>
              <a:t>System.out.println("Celsius 35 is Fahrenheit degree ");</a:t>
            </a:r>
          </a:p>
          <a:p>
            <a:pPr marL="720000" indent="0">
              <a:spcBef>
                <a:spcPts val="600"/>
              </a:spcBef>
              <a:buNone/>
            </a:pPr>
            <a:r>
              <a:rPr lang="en-IN" b="1" dirty="0">
                <a:latin typeface="Courier New" panose="02070309020205020404" pitchFamily="49" charset="0"/>
                <a:cs typeface="Courier New" panose="02070309020205020404" pitchFamily="49" charset="0"/>
              </a:rPr>
              <a:t>System.out.println((9 / 5) * 35 + 32);</a:t>
            </a:r>
          </a:p>
          <a:p>
            <a:pPr marL="360000"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13CE4DFE-0DAA-4F00-982C-38A55EA64816}"/>
              </a:ext>
            </a:extLst>
          </p:cNvPr>
          <p:cNvSpPr>
            <a:spLocks noGrp="1"/>
          </p:cNvSpPr>
          <p:nvPr>
            <p:ph type="body" sz="quarter" idx="20"/>
          </p:nvPr>
        </p:nvSpPr>
        <p:spPr>
          <a:xfrm>
            <a:off x="5328746" y="5484369"/>
            <a:ext cx="2932386" cy="576537"/>
          </a:xfrm>
        </p:spPr>
        <p:txBody>
          <a:bodyPr/>
          <a:lstStyle/>
          <a:p>
            <a:pPr marL="432" indent="0">
              <a:buNone/>
            </a:pPr>
            <a:r>
              <a:rPr lang="en-IN" dirty="0">
                <a:hlinkClick r:id="rId2" tooltip="https://liveexample.pearsoncmg.com/html/ShowLogicErrors.html"/>
              </a:rPr>
              <a:t>ShowLogicErrors</a:t>
            </a:r>
            <a:endParaRPr lang="en-IN" dirty="0">
              <a:hlinkClick r:id="rId2"/>
            </a:endParaRPr>
          </a:p>
        </p:txBody>
      </p:sp>
    </p:spTree>
    <p:extLst>
      <p:ext uri="{BB962C8B-B14F-4D97-AF65-F5344CB8AC3E}">
        <p14:creationId xmlns:p14="http://schemas.microsoft.com/office/powerpoint/2010/main" val="41027350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87962-9DC9-40D1-886A-892ED1172092}"/>
              </a:ext>
            </a:extLst>
          </p:cNvPr>
          <p:cNvSpPr>
            <a:spLocks noGrp="1"/>
          </p:cNvSpPr>
          <p:nvPr>
            <p:ph type="title"/>
          </p:nvPr>
        </p:nvSpPr>
        <p:spPr/>
        <p:txBody>
          <a:bodyPr/>
          <a:lstStyle/>
          <a:p>
            <a:r>
              <a:rPr lang="en-IN" sz="3200" dirty="0"/>
              <a:t>Compiling and Running Java From NetBeans</a:t>
            </a:r>
          </a:p>
        </p:txBody>
      </p:sp>
      <p:sp>
        <p:nvSpPr>
          <p:cNvPr id="3" name="Content Placeholder 2">
            <a:extLst>
              <a:ext uri="{FF2B5EF4-FFF2-40B4-BE49-F238E27FC236}">
                <a16:creationId xmlns:a16="http://schemas.microsoft.com/office/drawing/2014/main" id="{FDF1785C-540B-45C5-9061-C9165402054B}"/>
              </a:ext>
            </a:extLst>
          </p:cNvPr>
          <p:cNvSpPr>
            <a:spLocks noGrp="1"/>
          </p:cNvSpPr>
          <p:nvPr>
            <p:ph sz="quarter" idx="13"/>
          </p:nvPr>
        </p:nvSpPr>
        <p:spPr/>
        <p:txBody>
          <a:bodyPr/>
          <a:lstStyle/>
          <a:p>
            <a:r>
              <a:rPr lang="en-IN" dirty="0"/>
              <a:t>See Supplement I.D on the Website for details</a:t>
            </a:r>
          </a:p>
        </p:txBody>
      </p:sp>
    </p:spTree>
    <p:extLst>
      <p:ext uri="{BB962C8B-B14F-4D97-AF65-F5344CB8AC3E}">
        <p14:creationId xmlns:p14="http://schemas.microsoft.com/office/powerpoint/2010/main" val="24281628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612C3-06E1-490B-84FD-D78BD4DBAC06}"/>
              </a:ext>
            </a:extLst>
          </p:cNvPr>
          <p:cNvSpPr>
            <a:spLocks noGrp="1"/>
          </p:cNvSpPr>
          <p:nvPr>
            <p:ph type="title"/>
          </p:nvPr>
        </p:nvSpPr>
        <p:spPr/>
        <p:txBody>
          <a:bodyPr/>
          <a:lstStyle/>
          <a:p>
            <a:r>
              <a:rPr lang="en-IN" sz="3200" dirty="0"/>
              <a:t>Compiling and Running Java From Eclipse</a:t>
            </a:r>
          </a:p>
        </p:txBody>
      </p:sp>
      <p:sp>
        <p:nvSpPr>
          <p:cNvPr id="3" name="Content Placeholder 2">
            <a:extLst>
              <a:ext uri="{FF2B5EF4-FFF2-40B4-BE49-F238E27FC236}">
                <a16:creationId xmlns:a16="http://schemas.microsoft.com/office/drawing/2014/main" id="{A47DC50A-C1E1-420F-9C10-118477204C36}"/>
              </a:ext>
            </a:extLst>
          </p:cNvPr>
          <p:cNvSpPr>
            <a:spLocks noGrp="1"/>
          </p:cNvSpPr>
          <p:nvPr>
            <p:ph sz="quarter" idx="13"/>
          </p:nvPr>
        </p:nvSpPr>
        <p:spPr/>
        <p:txBody>
          <a:bodyPr/>
          <a:lstStyle/>
          <a:p>
            <a:r>
              <a:rPr lang="en-IN" dirty="0"/>
              <a:t>See Supplement II.D on the Website for details</a:t>
            </a:r>
          </a:p>
        </p:txBody>
      </p:sp>
    </p:spTree>
    <p:extLst>
      <p:ext uri="{BB962C8B-B14F-4D97-AF65-F5344CB8AC3E}">
        <p14:creationId xmlns:p14="http://schemas.microsoft.com/office/powerpoint/2010/main" val="12028721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D4466-61AE-410A-861A-2F410B6E8135}"/>
              </a:ext>
            </a:extLst>
          </p:cNvPr>
          <p:cNvSpPr>
            <a:spLocks noGrp="1"/>
          </p:cNvSpPr>
          <p:nvPr>
            <p:ph type="title"/>
          </p:nvPr>
        </p:nvSpPr>
        <p:spPr/>
        <p:txBody>
          <a:bodyPr/>
          <a:lstStyle/>
          <a:p>
            <a:r>
              <a:rPr lang="en-IN" dirty="0"/>
              <a:t>Output Devices: Monitor</a:t>
            </a:r>
          </a:p>
        </p:txBody>
      </p:sp>
      <p:sp>
        <p:nvSpPr>
          <p:cNvPr id="3" name="Content Placeholder 2">
            <a:extLst>
              <a:ext uri="{FF2B5EF4-FFF2-40B4-BE49-F238E27FC236}">
                <a16:creationId xmlns:a16="http://schemas.microsoft.com/office/drawing/2014/main" id="{6A937C72-B0AA-473C-8187-254A7AD700AA}"/>
              </a:ext>
            </a:extLst>
          </p:cNvPr>
          <p:cNvSpPr>
            <a:spLocks noGrp="1"/>
          </p:cNvSpPr>
          <p:nvPr>
            <p:ph sz="quarter" idx="13"/>
          </p:nvPr>
        </p:nvSpPr>
        <p:spPr>
          <a:xfrm>
            <a:off x="457200" y="1556327"/>
            <a:ext cx="8369300" cy="1732973"/>
          </a:xfrm>
        </p:spPr>
        <p:txBody>
          <a:bodyPr/>
          <a:lstStyle/>
          <a:p>
            <a:pPr marL="432" indent="0">
              <a:buNone/>
            </a:pPr>
            <a:r>
              <a:rPr lang="en-IN" dirty="0"/>
              <a:t>The monitor displays information (text and graphics). The resolution and dot pitch determine the quality of the display.</a:t>
            </a:r>
          </a:p>
        </p:txBody>
      </p:sp>
      <p:pic>
        <p:nvPicPr>
          <p:cNvPr id="5" name="Content Placeholder 4" descr="An illustration shows parts of the computer. For long description in Notes pane, press F6. ">
            <a:extLst>
              <a:ext uri="{FF2B5EF4-FFF2-40B4-BE49-F238E27FC236}">
                <a16:creationId xmlns:a16="http://schemas.microsoft.com/office/drawing/2014/main" id="{AE6496F1-DBD4-4839-8E0C-5DA5437C118D}"/>
              </a:ext>
            </a:extLst>
          </p:cNvPr>
          <p:cNvPicPr>
            <a:picLocks noGrp="1" noChangeAspect="1"/>
          </p:cNvPicPr>
          <p:nvPr>
            <p:ph sz="quarter" idx="14"/>
          </p:nvPr>
        </p:nvPicPr>
        <p:blipFill>
          <a:blip r:embed="rId3"/>
          <a:stretch>
            <a:fillRect/>
          </a:stretch>
        </p:blipFill>
        <p:spPr>
          <a:xfrm>
            <a:off x="578216" y="4333159"/>
            <a:ext cx="7987569" cy="1984054"/>
          </a:xfrm>
          <a:prstGeom prst="rect">
            <a:avLst/>
          </a:prstGeom>
        </p:spPr>
      </p:pic>
    </p:spTree>
    <p:extLst>
      <p:ext uri="{BB962C8B-B14F-4D97-AF65-F5344CB8AC3E}">
        <p14:creationId xmlns:p14="http://schemas.microsoft.com/office/powerpoint/2010/main" val="158964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AAA1B-3A79-42C6-9CA4-060296D770C2}"/>
              </a:ext>
            </a:extLst>
          </p:cNvPr>
          <p:cNvSpPr>
            <a:spLocks noGrp="1"/>
          </p:cNvSpPr>
          <p:nvPr>
            <p:ph type="title"/>
          </p:nvPr>
        </p:nvSpPr>
        <p:spPr/>
        <p:txBody>
          <a:bodyPr/>
          <a:lstStyle/>
          <a:p>
            <a:r>
              <a:rPr lang="en-IN" dirty="0"/>
              <a:t>Monitor Resolution and Dot Pitch</a:t>
            </a:r>
          </a:p>
        </p:txBody>
      </p:sp>
      <p:sp>
        <p:nvSpPr>
          <p:cNvPr id="3" name="Content Placeholder 2">
            <a:extLst>
              <a:ext uri="{FF2B5EF4-FFF2-40B4-BE49-F238E27FC236}">
                <a16:creationId xmlns:a16="http://schemas.microsoft.com/office/drawing/2014/main" id="{B4D20C8D-0708-4BFB-8E5C-A571E9623516}"/>
              </a:ext>
            </a:extLst>
          </p:cNvPr>
          <p:cNvSpPr>
            <a:spLocks noGrp="1"/>
          </p:cNvSpPr>
          <p:nvPr>
            <p:ph sz="quarter" idx="13"/>
          </p:nvPr>
        </p:nvSpPr>
        <p:spPr>
          <a:xfrm>
            <a:off x="457200" y="1552575"/>
            <a:ext cx="1714500" cy="654597"/>
          </a:xfrm>
        </p:spPr>
        <p:txBody>
          <a:bodyPr/>
          <a:lstStyle/>
          <a:p>
            <a:pPr marL="432" indent="0">
              <a:buNone/>
            </a:pPr>
            <a:r>
              <a:rPr lang="en-IN" b="1" dirty="0"/>
              <a:t>resolution</a:t>
            </a:r>
          </a:p>
        </p:txBody>
      </p:sp>
      <p:sp>
        <p:nvSpPr>
          <p:cNvPr id="4" name="Content Placeholder 3">
            <a:extLst>
              <a:ext uri="{FF2B5EF4-FFF2-40B4-BE49-F238E27FC236}">
                <a16:creationId xmlns:a16="http://schemas.microsoft.com/office/drawing/2014/main" id="{5D4F2FE9-88DA-4D50-BEC1-9E3D8A7C1DF5}"/>
              </a:ext>
            </a:extLst>
          </p:cNvPr>
          <p:cNvSpPr>
            <a:spLocks noGrp="1"/>
          </p:cNvSpPr>
          <p:nvPr>
            <p:ph sz="quarter" idx="14"/>
          </p:nvPr>
        </p:nvSpPr>
        <p:spPr>
          <a:xfrm>
            <a:off x="2245552" y="1552575"/>
            <a:ext cx="6526645" cy="3460859"/>
          </a:xfrm>
        </p:spPr>
        <p:txBody>
          <a:bodyPr/>
          <a:lstStyle/>
          <a:p>
            <a:pPr marL="432" indent="0">
              <a:buNone/>
            </a:pPr>
            <a:r>
              <a:rPr lang="en-IN" dirty="0"/>
              <a:t>The </a:t>
            </a:r>
            <a:r>
              <a:rPr lang="en-IN" b="1" dirty="0"/>
              <a:t>screen resolution </a:t>
            </a:r>
            <a:r>
              <a:rPr lang="en-IN" dirty="0"/>
              <a:t>specifies the number of pixels in horizontal and vertical dimensions of the display device. </a:t>
            </a:r>
            <a:r>
              <a:rPr lang="en-IN" b="1" dirty="0"/>
              <a:t>Pixels</a:t>
            </a:r>
            <a:r>
              <a:rPr lang="en-IN" dirty="0"/>
              <a:t> (short for “picture elements”) are tiny dots that form an image on the screen. A common resolution for a 17-inch screen, for example, is 1,024 pixels wide and 768 pixels high. The resolution can be set manually. The higher the resolution, the sharper and clearer the image is.</a:t>
            </a:r>
          </a:p>
        </p:txBody>
      </p:sp>
      <p:sp>
        <p:nvSpPr>
          <p:cNvPr id="5" name="Content Placeholder 4">
            <a:extLst>
              <a:ext uri="{FF2B5EF4-FFF2-40B4-BE49-F238E27FC236}">
                <a16:creationId xmlns:a16="http://schemas.microsoft.com/office/drawing/2014/main" id="{6C666CFC-40F7-49CC-8BB9-FBFBA58BFAE2}"/>
              </a:ext>
            </a:extLst>
          </p:cNvPr>
          <p:cNvSpPr>
            <a:spLocks noGrp="1"/>
          </p:cNvSpPr>
          <p:nvPr>
            <p:ph sz="quarter" idx="15"/>
          </p:nvPr>
        </p:nvSpPr>
        <p:spPr>
          <a:xfrm>
            <a:off x="457201" y="5103926"/>
            <a:ext cx="1513490" cy="564117"/>
          </a:xfrm>
        </p:spPr>
        <p:txBody>
          <a:bodyPr/>
          <a:lstStyle/>
          <a:p>
            <a:pPr marL="432" indent="0">
              <a:buNone/>
            </a:pPr>
            <a:r>
              <a:rPr lang="en-IN" b="1" dirty="0"/>
              <a:t>dot pitch</a:t>
            </a:r>
          </a:p>
        </p:txBody>
      </p:sp>
      <p:sp>
        <p:nvSpPr>
          <p:cNvPr id="6" name="Content Placeholder 5">
            <a:extLst>
              <a:ext uri="{FF2B5EF4-FFF2-40B4-BE49-F238E27FC236}">
                <a16:creationId xmlns:a16="http://schemas.microsoft.com/office/drawing/2014/main" id="{6FCCCC41-D8BE-4C9D-8851-0166B19C1B82}"/>
              </a:ext>
            </a:extLst>
          </p:cNvPr>
          <p:cNvSpPr>
            <a:spLocks noGrp="1"/>
          </p:cNvSpPr>
          <p:nvPr>
            <p:ph sz="quarter" idx="16"/>
          </p:nvPr>
        </p:nvSpPr>
        <p:spPr>
          <a:xfrm>
            <a:off x="2237667" y="5102318"/>
            <a:ext cx="6534529" cy="1273568"/>
          </a:xfrm>
        </p:spPr>
        <p:txBody>
          <a:bodyPr/>
          <a:lstStyle/>
          <a:p>
            <a:pPr marL="432" indent="0">
              <a:buNone/>
            </a:pPr>
            <a:r>
              <a:rPr lang="en-IN" dirty="0"/>
              <a:t>The </a:t>
            </a:r>
            <a:r>
              <a:rPr lang="en-IN" b="1" dirty="0"/>
              <a:t>dot pitch </a:t>
            </a:r>
            <a:r>
              <a:rPr lang="en-IN" dirty="0"/>
              <a:t>is the amount of space between pixels, measured in millimeters. The smaller the dot pitch, the sharper the display.</a:t>
            </a:r>
          </a:p>
        </p:txBody>
      </p:sp>
    </p:spTree>
    <p:extLst>
      <p:ext uri="{BB962C8B-B14F-4D97-AF65-F5344CB8AC3E}">
        <p14:creationId xmlns:p14="http://schemas.microsoft.com/office/powerpoint/2010/main" val="608093029"/>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C77A9C-B21B-42B3-9487-65799F06A829}"/>
</file>

<file path=customXml/itemProps2.xml><?xml version="1.0" encoding="utf-8"?>
<ds:datastoreItem xmlns:ds="http://schemas.openxmlformats.org/officeDocument/2006/customXml" ds:itemID="{AA7F0401-8BDB-4587-8B00-9D9EAB2814F9}"/>
</file>

<file path=customXml/itemProps3.xml><?xml version="1.0" encoding="utf-8"?>
<ds:datastoreItem xmlns:ds="http://schemas.openxmlformats.org/officeDocument/2006/customXml" ds:itemID="{99AE5D36-2EEA-4034-9B4E-C605B5F4F7A0}"/>
</file>

<file path=docProps/app.xml><?xml version="1.0" encoding="utf-8"?>
<Properties xmlns="http://schemas.openxmlformats.org/officeDocument/2006/extended-properties" xmlns:vt="http://schemas.openxmlformats.org/officeDocument/2006/docPropsVTypes">
  <TotalTime>146746</TotalTime>
  <Words>5586</Words>
  <Application>Microsoft Office PowerPoint</Application>
  <PresentationFormat>On-screen Show (4:3)</PresentationFormat>
  <Paragraphs>542</Paragraphs>
  <Slides>74</Slides>
  <Notes>35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74</vt:i4>
      </vt:variant>
    </vt:vector>
  </HeadingPairs>
  <TitlesOfParts>
    <vt:vector size="82" baseType="lpstr">
      <vt:lpstr>Arial</vt:lpstr>
      <vt:lpstr>Verdana</vt:lpstr>
      <vt:lpstr>Noto Sans Symbols</vt:lpstr>
      <vt:lpstr>Times New Roman</vt:lpstr>
      <vt:lpstr>Courier New</vt:lpstr>
      <vt:lpstr>USHE</vt:lpstr>
      <vt:lpstr>USHE_slide options</vt:lpstr>
      <vt:lpstr>Equation</vt:lpstr>
      <vt:lpstr>Introduction to Java Programming and Data Structures</vt:lpstr>
      <vt:lpstr>Objectives</vt:lpstr>
      <vt:lpstr>What Is a Computer?</vt:lpstr>
      <vt:lpstr>C P U</vt:lpstr>
      <vt:lpstr>Memory</vt:lpstr>
      <vt:lpstr>How Data Is Stored?</vt:lpstr>
      <vt:lpstr>Storage Devices</vt:lpstr>
      <vt:lpstr>Output Devices: Monitor</vt:lpstr>
      <vt:lpstr>Monitor Resolution and Dot Pitch</vt:lpstr>
      <vt:lpstr>Communication Devices</vt:lpstr>
      <vt:lpstr>Programs</vt:lpstr>
      <vt:lpstr>Programming Languages (1 of 3)</vt:lpstr>
      <vt:lpstr>Programming Languages (2 of 3)</vt:lpstr>
      <vt:lpstr>Programming Languages (3 of 3)</vt:lpstr>
      <vt:lpstr>Popular High-Level Languages</vt:lpstr>
      <vt:lpstr>Interpreting/Compiling Source Code</vt:lpstr>
      <vt:lpstr>Interpreting Source Code</vt:lpstr>
      <vt:lpstr>Compiling Source Code</vt:lpstr>
      <vt:lpstr>Operating Systems</vt:lpstr>
      <vt:lpstr>Why Java?</vt:lpstr>
      <vt:lpstr>Java, Web, and Beyond</vt:lpstr>
      <vt:lpstr>Java’s History</vt:lpstr>
      <vt:lpstr>Characteristics of Java (1 of 12)</vt:lpstr>
      <vt:lpstr>Characteristics of Java (2 of 12)</vt:lpstr>
      <vt:lpstr>Characteristics of Java (3 of 12)</vt:lpstr>
      <vt:lpstr>Characteristics of Java (4 of 12)</vt:lpstr>
      <vt:lpstr>Characteristics of Java (5 of 12)</vt:lpstr>
      <vt:lpstr>Characteristics of Java (6 of 12)</vt:lpstr>
      <vt:lpstr>Characteristics of Java (7 of 12)</vt:lpstr>
      <vt:lpstr>Characteristics of Java (8 of 12)</vt:lpstr>
      <vt:lpstr>Characteristics of Java (9 of 12)</vt:lpstr>
      <vt:lpstr>Characteristics of Java (10 of 12)</vt:lpstr>
      <vt:lpstr>Characteristics of Java (11 of 12)</vt:lpstr>
      <vt:lpstr>Characteristics of Java (12 of 12)</vt:lpstr>
      <vt:lpstr>J D K Versions</vt:lpstr>
      <vt:lpstr>J D K Editions</vt:lpstr>
      <vt:lpstr>Popular Java I D Es</vt:lpstr>
      <vt:lpstr>A Simple Java Program</vt:lpstr>
      <vt:lpstr>Trace a Program Execution (1 of 3)</vt:lpstr>
      <vt:lpstr>Trace a Program Execution (2 of 3)</vt:lpstr>
      <vt:lpstr>Trace a Program Execution (3 of 3)</vt:lpstr>
      <vt:lpstr>Two More Simple Examples</vt:lpstr>
      <vt:lpstr>Creating and Editing Using NotePad</vt:lpstr>
      <vt:lpstr>Creating and Editing Using WordPad</vt:lpstr>
      <vt:lpstr>Creating, Compiling, and Running Programs</vt:lpstr>
      <vt:lpstr>Compiling Java Source Code</vt:lpstr>
      <vt:lpstr>Supplements on the Companion Website</vt:lpstr>
      <vt:lpstr>Compiling and Running Java From the Command Window</vt:lpstr>
      <vt:lpstr>Compiling and Running Java From TextPad</vt:lpstr>
      <vt:lpstr>Anatomy of a Java Program</vt:lpstr>
      <vt:lpstr>Class Name</vt:lpstr>
      <vt:lpstr>Main Method</vt:lpstr>
      <vt:lpstr>Statement</vt:lpstr>
      <vt:lpstr>Statement Terminator</vt:lpstr>
      <vt:lpstr>Keywords</vt:lpstr>
      <vt:lpstr>Blocks</vt:lpstr>
      <vt:lpstr>Special Symbols</vt:lpstr>
      <vt:lpstr>{ … }</vt:lpstr>
      <vt:lpstr>( … )</vt:lpstr>
      <vt:lpstr>;</vt:lpstr>
      <vt:lpstr>// …</vt:lpstr>
      <vt:lpstr>“ … ”</vt:lpstr>
      <vt:lpstr>Programming Style and Documentation</vt:lpstr>
      <vt:lpstr>Appropriate Comments</vt:lpstr>
      <vt:lpstr>Naming Conventions</vt:lpstr>
      <vt:lpstr>Proper Indentation and Spacing</vt:lpstr>
      <vt:lpstr>Block Styles</vt:lpstr>
      <vt:lpstr>Programming Errors</vt:lpstr>
      <vt:lpstr>Syntax Errors</vt:lpstr>
      <vt:lpstr>Runtime Errors</vt:lpstr>
      <vt:lpstr>Logic Errors</vt:lpstr>
      <vt:lpstr>Compiling and Running Java From NetBeans</vt:lpstr>
      <vt:lpstr>Compiling and Running Java From Eclipse</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1, Introduction to Computers, Programs, and Java</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800</cp:revision>
  <dcterms:modified xsi:type="dcterms:W3CDTF">2021-03-23T15:59:15Z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