
<file path=[Content_Types].xml><?xml version="1.0" encoding="utf-8"?>
<Types xmlns="http://schemas.openxmlformats.org/package/2006/content-types">
  <Default Extension="bin" ContentType="application/vnd.openxmlformats-officedocument.oleObject"/>
  <Default Extension="png" ContentType="image/png"/>
  <Default Extension="svg" ContentType="image/svg+xml"/>
  <Default Extension="emf" ContentType="image/x-emf"/>
  <Default Extension="rels" ContentType="application/vnd.openxmlformats-package.relationships+xml"/>
  <Default Extension="wmf" ContentType="image/x-wmf"/>
  <Default Extension="fntdata" ContentType="application/x-fontdata"/>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3" r:id="rId1"/>
    <p:sldMasterId id="2147483659" r:id="rId2"/>
  </p:sldMasterIdLst>
  <p:notesMasterIdLst>
    <p:notesMasterId r:id="rId114"/>
  </p:notesMasterIdLst>
  <p:handoutMasterIdLst>
    <p:handoutMasterId r:id="rId115"/>
  </p:handoutMasterIdLst>
  <p:sldIdLst>
    <p:sldId id="330" r:id="rId3"/>
    <p:sldId id="408" r:id="rId4"/>
    <p:sldId id="409" r:id="rId5"/>
    <p:sldId id="410" r:id="rId6"/>
    <p:sldId id="411" r:id="rId7"/>
    <p:sldId id="412" r:id="rId8"/>
    <p:sldId id="413" r:id="rId9"/>
    <p:sldId id="414" r:id="rId10"/>
    <p:sldId id="415" r:id="rId11"/>
    <p:sldId id="416" r:id="rId12"/>
    <p:sldId id="417" r:id="rId13"/>
    <p:sldId id="418" r:id="rId14"/>
    <p:sldId id="419" r:id="rId15"/>
    <p:sldId id="420" r:id="rId16"/>
    <p:sldId id="421" r:id="rId17"/>
    <p:sldId id="422" r:id="rId18"/>
    <p:sldId id="423" r:id="rId19"/>
    <p:sldId id="424" r:id="rId20"/>
    <p:sldId id="426" r:id="rId21"/>
    <p:sldId id="427" r:id="rId22"/>
    <p:sldId id="428" r:id="rId23"/>
    <p:sldId id="430" r:id="rId24"/>
    <p:sldId id="431" r:id="rId25"/>
    <p:sldId id="432" r:id="rId26"/>
    <p:sldId id="433" r:id="rId27"/>
    <p:sldId id="434" r:id="rId28"/>
    <p:sldId id="435" r:id="rId29"/>
    <p:sldId id="436" r:id="rId30"/>
    <p:sldId id="437" r:id="rId31"/>
    <p:sldId id="438" r:id="rId32"/>
    <p:sldId id="439" r:id="rId33"/>
    <p:sldId id="440" r:id="rId34"/>
    <p:sldId id="441" r:id="rId35"/>
    <p:sldId id="442" r:id="rId36"/>
    <p:sldId id="443" r:id="rId37"/>
    <p:sldId id="444" r:id="rId38"/>
    <p:sldId id="445" r:id="rId39"/>
    <p:sldId id="446" r:id="rId40"/>
    <p:sldId id="447" r:id="rId41"/>
    <p:sldId id="448" r:id="rId42"/>
    <p:sldId id="449" r:id="rId43"/>
    <p:sldId id="450" r:id="rId44"/>
    <p:sldId id="451" r:id="rId45"/>
    <p:sldId id="452" r:id="rId46"/>
    <p:sldId id="453" r:id="rId47"/>
    <p:sldId id="454" r:id="rId48"/>
    <p:sldId id="455" r:id="rId49"/>
    <p:sldId id="456" r:id="rId50"/>
    <p:sldId id="457" r:id="rId51"/>
    <p:sldId id="458" r:id="rId52"/>
    <p:sldId id="459" r:id="rId53"/>
    <p:sldId id="460" r:id="rId54"/>
    <p:sldId id="461" r:id="rId55"/>
    <p:sldId id="462" r:id="rId56"/>
    <p:sldId id="463" r:id="rId57"/>
    <p:sldId id="464" r:id="rId58"/>
    <p:sldId id="465" r:id="rId59"/>
    <p:sldId id="466" r:id="rId60"/>
    <p:sldId id="467" r:id="rId61"/>
    <p:sldId id="468" r:id="rId62"/>
    <p:sldId id="469" r:id="rId63"/>
    <p:sldId id="470" r:id="rId64"/>
    <p:sldId id="471" r:id="rId65"/>
    <p:sldId id="472" r:id="rId66"/>
    <p:sldId id="473" r:id="rId67"/>
    <p:sldId id="474" r:id="rId68"/>
    <p:sldId id="475" r:id="rId69"/>
    <p:sldId id="476" r:id="rId70"/>
    <p:sldId id="477" r:id="rId71"/>
    <p:sldId id="478" r:id="rId72"/>
    <p:sldId id="479" r:id="rId73"/>
    <p:sldId id="480" r:id="rId74"/>
    <p:sldId id="481" r:id="rId75"/>
    <p:sldId id="482" r:id="rId76"/>
    <p:sldId id="483" r:id="rId77"/>
    <p:sldId id="484" r:id="rId78"/>
    <p:sldId id="485" r:id="rId79"/>
    <p:sldId id="486" r:id="rId80"/>
    <p:sldId id="487" r:id="rId81"/>
    <p:sldId id="488" r:id="rId82"/>
    <p:sldId id="489" r:id="rId83"/>
    <p:sldId id="490" r:id="rId84"/>
    <p:sldId id="491" r:id="rId85"/>
    <p:sldId id="492" r:id="rId86"/>
    <p:sldId id="493" r:id="rId87"/>
    <p:sldId id="494" r:id="rId88"/>
    <p:sldId id="495" r:id="rId89"/>
    <p:sldId id="496" r:id="rId90"/>
    <p:sldId id="497" r:id="rId91"/>
    <p:sldId id="498" r:id="rId92"/>
    <p:sldId id="499" r:id="rId93"/>
    <p:sldId id="500" r:id="rId94"/>
    <p:sldId id="501" r:id="rId95"/>
    <p:sldId id="502" r:id="rId96"/>
    <p:sldId id="503" r:id="rId97"/>
    <p:sldId id="504" r:id="rId98"/>
    <p:sldId id="505" r:id="rId99"/>
    <p:sldId id="506" r:id="rId100"/>
    <p:sldId id="507" r:id="rId101"/>
    <p:sldId id="508" r:id="rId102"/>
    <p:sldId id="509" r:id="rId103"/>
    <p:sldId id="510" r:id="rId104"/>
    <p:sldId id="511" r:id="rId105"/>
    <p:sldId id="512" r:id="rId106"/>
    <p:sldId id="513" r:id="rId107"/>
    <p:sldId id="514" r:id="rId108"/>
    <p:sldId id="516" r:id="rId109"/>
    <p:sldId id="517" r:id="rId110"/>
    <p:sldId id="518" r:id="rId111"/>
    <p:sldId id="519" r:id="rId112"/>
    <p:sldId id="298" r:id="rId113"/>
  </p:sldIdLst>
  <p:sldSz cx="9144000" cy="6858000" type="screen4x3"/>
  <p:notesSz cx="6858000" cy="9144000"/>
  <p:embeddedFontLst>
    <p:embeddedFont>
      <p:font typeface="Noto Sans Symbols" panose="020B0604020202020204" charset="0"/>
      <p:regular r:id="rId116"/>
    </p:embeddedFont>
    <p:embeddedFont>
      <p:font typeface="Verdana" panose="020B0604030504040204" pitchFamily="34" charset="0"/>
      <p:regular r:id="rId117"/>
      <p:bold r:id="rId118"/>
      <p:italic r:id="rId119"/>
      <p:boldItalic r:id="rId12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4042" userDrawn="1">
          <p15:clr>
            <a:srgbClr val="A4A3A4"/>
          </p15:clr>
        </p15:guide>
        <p15:guide id="2" pos="295" userDrawn="1">
          <p15:clr>
            <a:srgbClr val="A4A3A4"/>
          </p15:clr>
        </p15:guide>
        <p15:guide id="3" orient="horz" pos="4178" userDrawn="1">
          <p15:clr>
            <a:srgbClr val="A4A3A4"/>
          </p15:clr>
        </p15:guide>
        <p15:guide id="4" orient="horz" pos="119" userDrawn="1">
          <p15:clr>
            <a:srgbClr val="A4A3A4"/>
          </p15:clr>
        </p15:guide>
        <p15:guide id="5" orient="horz" pos="822" userDrawn="1">
          <p15:clr>
            <a:srgbClr val="A4A3A4"/>
          </p15:clr>
        </p15:guide>
        <p15:guide id="6" orient="horz" pos="981" userDrawn="1">
          <p15:clr>
            <a:srgbClr val="A4A3A4"/>
          </p15:clr>
        </p15:guide>
        <p15:guide id="7" pos="635"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ffrey Holcomb" initials="" lastIdx="3" clrIdx="0"/>
  <p:cmAuthor id="1" name="Ruchi Sachdev" initials="" lastIdx="8" clrIdx="1"/>
  <p:cmAuthor id="2" name="Sarah Reusché" initials="" lastIdx="13" clrIdx="2"/>
  <p:cmAuthor id="3" name="Nitin Shankar" initials="" lastIdx="6" clrIdx="3"/>
  <p:cmAuthor id="4" name="Kristen Flathman" initials="" lastIdx="1" clrIdx="4"/>
  <p:cmAuthor id="5" name="Ben Schroeter" initials="" lastIdx="0" clrIdx="5"/>
  <p:cmAuthor id="6" name="AnnMarie Short" initials="AS" lastIdx="35" clrIdx="6">
    <p:extLst>
      <p:ext uri="{19B8F6BF-5375-455C-9EA6-DF929625EA0E}">
        <p15:presenceInfo xmlns:p15="http://schemas.microsoft.com/office/powerpoint/2012/main" userId="5a9a73d1263ca8f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F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0F9630F-82C1-40B7-BC3A-925EFCFF5E92}">
  <a:tblStyle styleId="{40F9630F-82C1-40B7-BC3A-925EFCFF5E92}" styleName="Table_0">
    <a:wholeTbl>
      <a:tcTxStyle b="off" i="off">
        <a:font>
          <a:latin typeface="Arial"/>
          <a:ea typeface="Arial"/>
          <a:cs typeface="Arial"/>
        </a:font>
        <a:schemeClr val="dk1"/>
      </a:tcTxStyle>
      <a:tcStyle>
        <a:tcBdr>
          <a:left>
            <a:ln w="9525" cap="flat" cmpd="sng">
              <a:solidFill>
                <a:srgbClr val="000000">
                  <a:alpha val="0"/>
                </a:srgbClr>
              </a:solidFill>
              <a:prstDash val="solid"/>
              <a:round/>
              <a:headEnd type="none" w="med" len="med"/>
              <a:tailEnd type="none" w="med" len="med"/>
            </a:ln>
          </a:left>
          <a:right>
            <a:ln w="9525" cap="flat" cmpd="sng">
              <a:solidFill>
                <a:srgbClr val="000000">
                  <a:alpha val="0"/>
                </a:srgbClr>
              </a:solidFill>
              <a:prstDash val="solid"/>
              <a:round/>
              <a:headEnd type="none" w="med" len="med"/>
              <a:tailEnd type="none" w="med" len="med"/>
            </a:ln>
          </a:right>
          <a:top>
            <a:ln w="12700" cap="flat" cmpd="sng">
              <a:solidFill>
                <a:schemeClr val="accent1"/>
              </a:solidFill>
              <a:prstDash val="solid"/>
              <a:round/>
              <a:headEnd type="none" w="med" len="med"/>
              <a:tailEnd type="none" w="med" len="med"/>
            </a:ln>
          </a:top>
          <a:bottom>
            <a:ln w="12700" cap="flat" cmpd="sng">
              <a:solidFill>
                <a:schemeClr val="accent1"/>
              </a:solidFill>
              <a:prstDash val="solid"/>
              <a:round/>
              <a:headEnd type="none" w="med" len="med"/>
              <a:tailEnd type="none" w="med" len="med"/>
            </a:ln>
          </a:bottom>
          <a:insideH>
            <a:ln w="9525" cap="flat" cmpd="sng">
              <a:solidFill>
                <a:srgbClr val="000000">
                  <a:alpha val="0"/>
                </a:srgbClr>
              </a:solidFill>
              <a:prstDash val="solid"/>
              <a:round/>
              <a:headEnd type="none" w="med" len="med"/>
              <a:tailEnd type="none" w="med" len="med"/>
            </a:ln>
          </a:insideH>
          <a:insideV>
            <a:ln w="9525" cap="flat" cmpd="sng">
              <a:solidFill>
                <a:srgbClr val="000000">
                  <a:alpha val="0"/>
                </a:srgbClr>
              </a:solidFill>
              <a:prstDash val="solid"/>
              <a:round/>
              <a:headEnd type="none" w="med" len="med"/>
              <a:tailEnd type="none" w="med" len="med"/>
            </a:ln>
          </a:insideV>
        </a:tcBdr>
        <a:fill>
          <a:solidFill>
            <a:srgbClr val="FFFFFF">
              <a:alpha val="0"/>
            </a:srgbClr>
          </a:solid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i="off"/>
      <a:tcStyle>
        <a:tcBdr/>
      </a:tcStyle>
    </a:lastCol>
    <a:firstCol>
      <a:tcTxStyle b="on" i="off"/>
      <a:tcStyle>
        <a:tcBdr/>
      </a:tcStyle>
    </a:firstCol>
    <a:lastRow>
      <a:tcTxStyle b="on" i="off"/>
      <a:tcStyle>
        <a:tcBdr>
          <a:top>
            <a:ln w="12700" cap="flat" cmpd="sng">
              <a:solidFill>
                <a:schemeClr val="accent1"/>
              </a:solidFill>
              <a:prstDash val="solid"/>
              <a:round/>
              <a:headEnd type="none" w="med" len="med"/>
              <a:tailEnd type="none" w="med" len="med"/>
            </a:ln>
          </a:top>
        </a:tcBdr>
        <a:fill>
          <a:solidFill>
            <a:srgbClr val="FFFFFF">
              <a:alpha val="0"/>
            </a:srgbClr>
          </a:solidFill>
        </a:fill>
      </a:tcStyle>
    </a:lastRow>
    <a:firstRow>
      <a:tcTxStyle b="on" i="off"/>
      <a:tcStyle>
        <a:tcBdr>
          <a:bottom>
            <a:ln w="12700" cap="flat" cmpd="sng">
              <a:solidFill>
                <a:schemeClr val="accent1"/>
              </a:solidFill>
              <a:prstDash val="solid"/>
              <a:round/>
              <a:headEnd type="none" w="med" len="med"/>
              <a:tailEnd type="none" w="med" len="med"/>
            </a:ln>
          </a:bottom>
        </a:tcBdr>
        <a:fill>
          <a:solidFill>
            <a:srgbClr val="FFFFFF">
              <a:alpha val="0"/>
            </a:srgb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603" autoAdjust="0"/>
    <p:restoredTop sz="90692" autoAdjust="0"/>
  </p:normalViewPr>
  <p:slideViewPr>
    <p:cSldViewPr snapToGrid="0" snapToObjects="1">
      <p:cViewPr varScale="1">
        <p:scale>
          <a:sx n="74" d="100"/>
          <a:sy n="74" d="100"/>
        </p:scale>
        <p:origin x="1037" y="72"/>
      </p:cViewPr>
      <p:guideLst>
        <p:guide orient="horz" pos="4042"/>
        <p:guide pos="295"/>
        <p:guide orient="horz" pos="4178"/>
        <p:guide orient="horz" pos="119"/>
        <p:guide orient="horz" pos="822"/>
        <p:guide orient="horz" pos="981"/>
        <p:guide pos="635"/>
      </p:guideLst>
    </p:cSldViewPr>
  </p:slideViewPr>
  <p:outlineViewPr>
    <p:cViewPr>
      <p:scale>
        <a:sx n="33" d="100"/>
        <a:sy n="33" d="100"/>
      </p:scale>
      <p:origin x="0" y="-4837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 r:id="rId26" collapse="1"/>
      <p:sld r:id="rId27" collapse="1"/>
      <p:sld r:id="rId28" collapse="1"/>
      <p:sld r:id="rId29" collapse="1"/>
      <p:sld r:id="rId30" collapse="1"/>
      <p:sld r:id="rId31" collapse="1"/>
      <p:sld r:id="rId32" collapse="1"/>
      <p:sld r:id="rId33" collapse="1"/>
      <p:sld r:id="rId34" collapse="1"/>
      <p:sld r:id="rId35" collapse="1"/>
      <p:sld r:id="rId36" collapse="1"/>
      <p:sld r:id="rId37" collapse="1"/>
      <p:sld r:id="rId38" collapse="1"/>
      <p:sld r:id="rId39" collapse="1"/>
      <p:sld r:id="rId40" collapse="1"/>
      <p:sld r:id="rId41" collapse="1"/>
      <p:sld r:id="rId42" collapse="1"/>
      <p:sld r:id="rId43" collapse="1"/>
      <p:sld r:id="rId44" collapse="1"/>
      <p:sld r:id="rId45" collapse="1"/>
    </p:sldLst>
  </p:outlineViewPr>
  <p:notesTextViewPr>
    <p:cViewPr>
      <p:scale>
        <a:sx n="100" d="100"/>
        <a:sy n="100" d="100"/>
      </p:scale>
      <p:origin x="0" y="0"/>
    </p:cViewPr>
  </p:notesTextViewPr>
  <p:sorterViewPr>
    <p:cViewPr>
      <p:scale>
        <a:sx n="100" d="100"/>
        <a:sy n="100" d="100"/>
      </p:scale>
      <p:origin x="0" y="-3346"/>
    </p:cViewPr>
  </p:sorterViewPr>
  <p:notesViewPr>
    <p:cSldViewPr snapToGrid="0" snapToObjects="1">
      <p:cViewPr varScale="1">
        <p:scale>
          <a:sx n="68" d="100"/>
          <a:sy n="68" d="100"/>
        </p:scale>
        <p:origin x="3060" y="7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font" Target="fonts/font2.fntdata"/><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viewProps" Target="viewProps.xml"/><Relationship Id="rId128" Type="http://schemas.openxmlformats.org/officeDocument/2006/relationships/customXml" Target="../customXml/item3.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font" Target="fonts/font3.fntdata"/><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theme" Target="theme/theme1.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notesMaster" Target="notesMasters/notesMaster1.xml"/><Relationship Id="rId119" Type="http://schemas.openxmlformats.org/officeDocument/2006/relationships/font" Target="fonts/font4.fntdata"/><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font" Target="fonts/font5.fntdata"/><Relationship Id="rId125"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handoutMaster" Target="handoutMasters/handoutMaster1.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customXml" Target="../customXml/item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commentAuthors" Target="commentAuthors.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font" Target="fonts/font1.fntdata"/><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customXml" Target="../customXml/item2.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s>
</file>

<file path=ppt/_rels/viewProps.xml.rels><?xml version="1.0" encoding="UTF-8" standalone="yes"?>
<Relationships xmlns="http://schemas.openxmlformats.org/package/2006/relationships"><Relationship Id="rId8" Type="http://schemas.openxmlformats.org/officeDocument/2006/relationships/slide" Target="slides/slide24.xml"/><Relationship Id="rId13" Type="http://schemas.openxmlformats.org/officeDocument/2006/relationships/slide" Target="slides/slide29.xml"/><Relationship Id="rId18" Type="http://schemas.openxmlformats.org/officeDocument/2006/relationships/slide" Target="slides/slide59.xml"/><Relationship Id="rId26" Type="http://schemas.openxmlformats.org/officeDocument/2006/relationships/slide" Target="slides/slide67.xml"/><Relationship Id="rId39" Type="http://schemas.openxmlformats.org/officeDocument/2006/relationships/slide" Target="slides/slide80.xml"/><Relationship Id="rId3" Type="http://schemas.openxmlformats.org/officeDocument/2006/relationships/slide" Target="slides/slide19.xml"/><Relationship Id="rId21" Type="http://schemas.openxmlformats.org/officeDocument/2006/relationships/slide" Target="slides/slide62.xml"/><Relationship Id="rId34" Type="http://schemas.openxmlformats.org/officeDocument/2006/relationships/slide" Target="slides/slide75.xml"/><Relationship Id="rId42" Type="http://schemas.openxmlformats.org/officeDocument/2006/relationships/slide" Target="slides/slide102.xml"/><Relationship Id="rId7" Type="http://schemas.openxmlformats.org/officeDocument/2006/relationships/slide" Target="slides/slide23.xml"/><Relationship Id="rId12" Type="http://schemas.openxmlformats.org/officeDocument/2006/relationships/slide" Target="slides/slide28.xml"/><Relationship Id="rId17" Type="http://schemas.openxmlformats.org/officeDocument/2006/relationships/slide" Target="slides/slide58.xml"/><Relationship Id="rId25" Type="http://schemas.openxmlformats.org/officeDocument/2006/relationships/slide" Target="slides/slide66.xml"/><Relationship Id="rId33" Type="http://schemas.openxmlformats.org/officeDocument/2006/relationships/slide" Target="slides/slide74.xml"/><Relationship Id="rId38" Type="http://schemas.openxmlformats.org/officeDocument/2006/relationships/slide" Target="slides/slide79.xml"/><Relationship Id="rId2" Type="http://schemas.openxmlformats.org/officeDocument/2006/relationships/slide" Target="slides/slide18.xml"/><Relationship Id="rId16" Type="http://schemas.openxmlformats.org/officeDocument/2006/relationships/slide" Target="slides/slide57.xml"/><Relationship Id="rId20" Type="http://schemas.openxmlformats.org/officeDocument/2006/relationships/slide" Target="slides/slide61.xml"/><Relationship Id="rId29" Type="http://schemas.openxmlformats.org/officeDocument/2006/relationships/slide" Target="slides/slide70.xml"/><Relationship Id="rId41" Type="http://schemas.openxmlformats.org/officeDocument/2006/relationships/slide" Target="slides/slide94.xml"/><Relationship Id="rId1" Type="http://schemas.openxmlformats.org/officeDocument/2006/relationships/slide" Target="slides/slide16.xml"/><Relationship Id="rId6" Type="http://schemas.openxmlformats.org/officeDocument/2006/relationships/slide" Target="slides/slide22.xml"/><Relationship Id="rId11" Type="http://schemas.openxmlformats.org/officeDocument/2006/relationships/slide" Target="slides/slide27.xml"/><Relationship Id="rId24" Type="http://schemas.openxmlformats.org/officeDocument/2006/relationships/slide" Target="slides/slide65.xml"/><Relationship Id="rId32" Type="http://schemas.openxmlformats.org/officeDocument/2006/relationships/slide" Target="slides/slide73.xml"/><Relationship Id="rId37" Type="http://schemas.openxmlformats.org/officeDocument/2006/relationships/slide" Target="slides/slide78.xml"/><Relationship Id="rId40" Type="http://schemas.openxmlformats.org/officeDocument/2006/relationships/slide" Target="slides/slide93.xml"/><Relationship Id="rId45" Type="http://schemas.openxmlformats.org/officeDocument/2006/relationships/slide" Target="slides/slide111.xml"/><Relationship Id="rId5" Type="http://schemas.openxmlformats.org/officeDocument/2006/relationships/slide" Target="slides/slide21.xml"/><Relationship Id="rId15" Type="http://schemas.openxmlformats.org/officeDocument/2006/relationships/slide" Target="slides/slide31.xml"/><Relationship Id="rId23" Type="http://schemas.openxmlformats.org/officeDocument/2006/relationships/slide" Target="slides/slide64.xml"/><Relationship Id="rId28" Type="http://schemas.openxmlformats.org/officeDocument/2006/relationships/slide" Target="slides/slide69.xml"/><Relationship Id="rId36" Type="http://schemas.openxmlformats.org/officeDocument/2006/relationships/slide" Target="slides/slide77.xml"/><Relationship Id="rId10" Type="http://schemas.openxmlformats.org/officeDocument/2006/relationships/slide" Target="slides/slide26.xml"/><Relationship Id="rId19" Type="http://schemas.openxmlformats.org/officeDocument/2006/relationships/slide" Target="slides/slide60.xml"/><Relationship Id="rId31" Type="http://schemas.openxmlformats.org/officeDocument/2006/relationships/slide" Target="slides/slide72.xml"/><Relationship Id="rId44" Type="http://schemas.openxmlformats.org/officeDocument/2006/relationships/slide" Target="slides/slide104.xml"/><Relationship Id="rId4" Type="http://schemas.openxmlformats.org/officeDocument/2006/relationships/slide" Target="slides/slide20.xml"/><Relationship Id="rId9" Type="http://schemas.openxmlformats.org/officeDocument/2006/relationships/slide" Target="slides/slide25.xml"/><Relationship Id="rId14" Type="http://schemas.openxmlformats.org/officeDocument/2006/relationships/slide" Target="slides/slide30.xml"/><Relationship Id="rId22" Type="http://schemas.openxmlformats.org/officeDocument/2006/relationships/slide" Target="slides/slide63.xml"/><Relationship Id="rId27" Type="http://schemas.openxmlformats.org/officeDocument/2006/relationships/slide" Target="slides/slide68.xml"/><Relationship Id="rId30" Type="http://schemas.openxmlformats.org/officeDocument/2006/relationships/slide" Target="slides/slide71.xml"/><Relationship Id="rId35" Type="http://schemas.openxmlformats.org/officeDocument/2006/relationships/slide" Target="slides/slide76.xml"/><Relationship Id="rId43" Type="http://schemas.openxmlformats.org/officeDocument/2006/relationships/slide" Target="slides/slide10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885CB01-6679-D646-ACB3-8B04B786C15F}" type="datetimeFigureOut">
              <a:rPr lang="en-US" smtClean="0"/>
              <a:t>3/23/2021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2AC0F4D-8A6F-1C4A-B6BF-1558431E4F79}" type="slidenum">
              <a:rPr lang="en-US" smtClean="0"/>
              <a:t>‹#›</a:t>
            </a:fld>
            <a:endParaRPr lang="en-US" dirty="0"/>
          </a:p>
        </p:txBody>
      </p:sp>
    </p:spTree>
    <p:extLst>
      <p:ext uri="{BB962C8B-B14F-4D97-AF65-F5344CB8AC3E}">
        <p14:creationId xmlns:p14="http://schemas.microsoft.com/office/powerpoint/2010/main" val="35540630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200" b="0" i="0" u="none" strike="noStrike" cap="none">
                <a:solidFill>
                  <a:schemeClr val="dk1"/>
                </a:solidFill>
                <a:latin typeface="Arial"/>
                <a:ea typeface="Arial"/>
                <a:cs typeface="Arial"/>
                <a:sym typeface="Arial"/>
              </a:defRPr>
            </a:lvl2pPr>
            <a:lvl3pPr marL="914400" marR="0" lvl="2" indent="0" algn="l" rtl="0">
              <a:spcBef>
                <a:spcPts val="0"/>
              </a:spcBef>
              <a:buNone/>
              <a:defRPr sz="1200" b="0" i="0" u="none" strike="noStrike" cap="none">
                <a:solidFill>
                  <a:schemeClr val="dk1"/>
                </a:solidFill>
                <a:latin typeface="Arial"/>
                <a:ea typeface="Arial"/>
                <a:cs typeface="Arial"/>
                <a:sym typeface="Arial"/>
              </a:defRPr>
            </a:lvl3pPr>
            <a:lvl4pPr marL="1371600" marR="0" lvl="3" indent="0" algn="l" rtl="0">
              <a:spcBef>
                <a:spcPts val="0"/>
              </a:spcBef>
              <a:buNone/>
              <a:defRPr sz="1200" b="0" i="0" u="none" strike="noStrike" cap="none">
                <a:solidFill>
                  <a:schemeClr val="dk1"/>
                </a:solidFill>
                <a:latin typeface="Arial"/>
                <a:ea typeface="Arial"/>
                <a:cs typeface="Arial"/>
                <a:sym typeface="Arial"/>
              </a:defRPr>
            </a:lvl4pPr>
            <a:lvl5pPr marL="1828800" marR="0" lvl="4" indent="0" algn="l" rtl="0">
              <a:spcBef>
                <a:spcPts val="0"/>
              </a:spcBef>
              <a:buNone/>
              <a:defRPr sz="1200" b="0" i="0" u="none" strike="noStrike" cap="none">
                <a:solidFill>
                  <a:schemeClr val="dk1"/>
                </a:solidFill>
                <a:latin typeface="Arial"/>
                <a:ea typeface="Arial"/>
                <a:cs typeface="Arial"/>
                <a:sym typeface="Arial"/>
              </a:defRPr>
            </a:lvl5pPr>
            <a:lvl6pPr marL="2286000" marR="0" lvl="5" indent="0" algn="l" rtl="0">
              <a:spcBef>
                <a:spcPts val="0"/>
              </a:spcBef>
              <a:buNone/>
              <a:defRPr sz="1200" b="0" i="0" u="none" strike="noStrike" cap="none">
                <a:solidFill>
                  <a:schemeClr val="dk1"/>
                </a:solidFill>
                <a:latin typeface="Arial"/>
                <a:ea typeface="Arial"/>
                <a:cs typeface="Arial"/>
                <a:sym typeface="Arial"/>
              </a:defRPr>
            </a:lvl6pPr>
            <a:lvl7pPr marL="2743200" marR="0" lvl="6" indent="0" algn="l" rtl="0">
              <a:spcBef>
                <a:spcPts val="0"/>
              </a:spcBef>
              <a:buNone/>
              <a:defRPr sz="1200" b="0" i="0" u="none" strike="noStrike" cap="none">
                <a:solidFill>
                  <a:schemeClr val="dk1"/>
                </a:solidFill>
                <a:latin typeface="Arial"/>
                <a:ea typeface="Arial"/>
                <a:cs typeface="Arial"/>
                <a:sym typeface="Arial"/>
              </a:defRPr>
            </a:lvl7pPr>
            <a:lvl8pPr marL="3200400" marR="0" lvl="7" indent="0" algn="l" rtl="0">
              <a:spcBef>
                <a:spcPts val="0"/>
              </a:spcBef>
              <a:buNone/>
              <a:defRPr sz="1200" b="0" i="0" u="none" strike="noStrike" cap="none">
                <a:solidFill>
                  <a:schemeClr val="dk1"/>
                </a:solidFill>
                <a:latin typeface="Arial"/>
                <a:ea typeface="Arial"/>
                <a:cs typeface="Arial"/>
                <a:sym typeface="Arial"/>
              </a:defRPr>
            </a:lvl8pPr>
            <a:lvl9pPr marL="3657600" marR="0" lvl="8" indent="0" algn="l" rtl="0">
              <a:spcBef>
                <a:spcPts val="0"/>
              </a:spcBef>
              <a:buNone/>
              <a:defRPr sz="1200" b="0" i="0" u="none" strike="noStrike" cap="none">
                <a:solidFill>
                  <a:schemeClr val="dk1"/>
                </a:solidFill>
                <a:latin typeface="Arial"/>
                <a:ea typeface="Arial"/>
                <a:cs typeface="Arial"/>
                <a:sym typeface="Arial"/>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Arial"/>
                <a:ea typeface="Arial"/>
                <a:cs typeface="Arial"/>
                <a:sym typeface="Arial"/>
              </a:rPr>
              <a:t>‹#›</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457102709"/>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liveexample.pearsoncmg.com/html/AnalyzeNumbers.html"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liveexample.pearsoncmg.com/html/DeckOfCards.html"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liveexample.pearsoncmg.com/html/DeckOfCards.html"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liveexample.pearsoncmg.com/html/TestPassArray.html" TargetMode="External"/><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liveexample.pearsoncmg.com/html/CountLettersInArray.html" TargetMode="External"/><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liveexample.pearsoncmg.com/html/VarArgsDemo.html" TargetMode="External"/><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s://liveexample.pearsoncmg.com/html/Calculator.html" TargetMode="External"/><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cap="none" dirty="0">
                <a:solidFill>
                  <a:schemeClr val="dk1"/>
                </a:solidFill>
                <a:latin typeface="Arial"/>
                <a:ea typeface="Arial"/>
                <a:cs typeface="Arial"/>
                <a:sym typeface="Arial"/>
              </a:rPr>
              <a:t>If this PowerPoint presentation contains mathematical equations, you may need to check that your computer has the following installed:</a:t>
            </a:r>
          </a:p>
          <a:p>
            <a:r>
              <a:rPr lang="en-US" sz="1200" b="0" i="0" u="none" strike="noStrike" kern="1200" cap="none" dirty="0">
                <a:solidFill>
                  <a:schemeClr val="dk1"/>
                </a:solidFill>
                <a:latin typeface="Arial"/>
                <a:ea typeface="Arial"/>
                <a:cs typeface="Arial"/>
                <a:sym typeface="Arial"/>
              </a:rPr>
              <a:t>1) MathType Plugin</a:t>
            </a:r>
          </a:p>
          <a:p>
            <a:r>
              <a:rPr lang="en-US" sz="1200" b="0" i="0" u="none" strike="noStrike" kern="1200" cap="none" dirty="0">
                <a:solidFill>
                  <a:schemeClr val="dk1"/>
                </a:solidFill>
                <a:latin typeface="Arial"/>
                <a:ea typeface="Arial"/>
                <a:cs typeface="Arial"/>
                <a:sym typeface="Arial"/>
              </a:rPr>
              <a:t>2) Math Player (free versions available)</a:t>
            </a:r>
          </a:p>
          <a:p>
            <a:r>
              <a:rPr lang="en-US" sz="1200" b="0" i="0" u="none" strike="noStrike" kern="1200" cap="none" dirty="0">
                <a:solidFill>
                  <a:schemeClr val="dk1"/>
                </a:solidFill>
                <a:latin typeface="Arial"/>
                <a:ea typeface="Arial"/>
                <a:cs typeface="Arial"/>
                <a:sym typeface="Arial"/>
              </a:rPr>
              <a:t>3) NVDA Reader (free versions available)</a:t>
            </a:r>
          </a:p>
          <a:p>
            <a:endParaRPr lang="en-US" sz="1200" b="0" i="0" u="none" strike="noStrike" kern="1200" cap="none" dirty="0">
              <a:solidFill>
                <a:schemeClr val="dk1"/>
              </a:solidFill>
              <a:latin typeface="Arial"/>
              <a:cs typeface="Arial"/>
              <a:sym typeface="Arial"/>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i="0" u="none" strike="noStrike" kern="1200" cap="none" dirty="0">
                <a:solidFill>
                  <a:schemeClr val="tx1"/>
                </a:solidFill>
                <a:latin typeface="Arial"/>
                <a:ea typeface="Arial"/>
                <a:cs typeface="Arial"/>
                <a:sym typeface="Arial"/>
              </a:rPr>
              <a:t>Slides in this presentation contain hyperlinks. JAWS users should be able to get a list of links by using INSERT+F7</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606026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err="1"/>
              <a:t>AnalyzeNumbers</a:t>
            </a:r>
            <a:r>
              <a:rPr lang="en-IN" dirty="0"/>
              <a:t>: </a:t>
            </a:r>
            <a:r>
              <a:rPr lang="en-IN" dirty="0">
                <a:hlinkClick r:id="rId3"/>
              </a:rPr>
              <a:t>https://liveexample.pearsoncmg.com/html/AnalyzeNumbers.html</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8209379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err="1"/>
              <a:t>DeckOfCards</a:t>
            </a:r>
            <a:r>
              <a:rPr lang="en-IN" dirty="0"/>
              <a:t>: </a:t>
            </a:r>
            <a:r>
              <a:rPr lang="en-IN" dirty="0">
                <a:hlinkClick r:id="rId3"/>
              </a:rPr>
              <a:t>https://liveexample.pearsoncmg.com/html/DeckOfCards.html</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42</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4307939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first column shows 0, vertical ellipses, 12 combined together as 13 spades. The column further goes down to 13, vertical ellipses, 25, combined together as 13 hearts. Going down further the column to 26, vertical ellipses, 38, combined together as 13 diamonds. The last part of this column is from 39, vertical ellipses to 51, combined together as 13 clubs.</a:t>
            </a:r>
          </a:p>
          <a:p>
            <a:r>
              <a:rPr lang="en-IN" dirty="0"/>
              <a:t>The second column shows deck as open bracket 0 close bracket, 0, vertical ellipses, open bracket 12, 12, open bracket 13 close bracket, vertical ellipses, open bracket 25 close bracket, 25, open bracket 26 close bracket, vertical ellipses, open bracket 38 close bracket, open bracket 39 close bracket, vertical ellipses open bracket 51 close bracket.</a:t>
            </a:r>
          </a:p>
          <a:p>
            <a:r>
              <a:rPr lang="en-IN" dirty="0"/>
              <a:t>The third column shows a deck</a:t>
            </a:r>
          </a:p>
          <a:p>
            <a:r>
              <a:rPr lang="en-IN" dirty="0"/>
              <a:t>open bracket 0 close bracket, 6, </a:t>
            </a:r>
            <a:r>
              <a:rPr lang="en-IN" dirty="0" err="1"/>
              <a:t>labeled</a:t>
            </a:r>
            <a:r>
              <a:rPr lang="en-IN" dirty="0"/>
              <a:t> with Card number 6 is the 7 open parenthesis 6 % 13 = 6 close parenthesis of spades open parenthesis 7 over 13 is 0.</a:t>
            </a:r>
          </a:p>
          <a:p>
            <a:r>
              <a:rPr lang="en-IN" dirty="0"/>
              <a:t>Open bracket 1 close bracket, 48, </a:t>
            </a:r>
            <a:r>
              <a:rPr lang="en-IN" dirty="0" err="1"/>
              <a:t>labeled</a:t>
            </a:r>
            <a:r>
              <a:rPr lang="en-IN" dirty="0"/>
              <a:t> as Card number 48 is the 10 open parenthesis 48 % 13 = 9 close parenthesis of clubs open parenthesis 48 over 13 is 3 close parenthesis.</a:t>
            </a:r>
          </a:p>
          <a:p>
            <a:r>
              <a:rPr lang="en-IN" dirty="0"/>
              <a:t>Open bracket 2 close bracket, 11 is </a:t>
            </a:r>
            <a:r>
              <a:rPr lang="en-IN" dirty="0" err="1"/>
              <a:t>labeled</a:t>
            </a:r>
            <a:r>
              <a:rPr lang="en-IN" dirty="0"/>
              <a:t> as Card number 11 is the queen open parenthesis 11 % 13 = 11 close parenthesis of spades open parenthesis 11 over 13 is 0 close parenthesis.</a:t>
            </a:r>
          </a:p>
          <a:p>
            <a:r>
              <a:rPr lang="en-IN" dirty="0"/>
              <a:t>open parenthesis 3 close parenthesis, 24 is </a:t>
            </a:r>
            <a:r>
              <a:rPr lang="en-IN" dirty="0" err="1"/>
              <a:t>labeled</a:t>
            </a:r>
            <a:r>
              <a:rPr lang="en-IN" dirty="0"/>
              <a:t> as Card number 24 is the queen open parenthesis 24 % 13 = 11 close parenthesis of hearts open parenthesis 24 over 13 is 1 close parenthesis.</a:t>
            </a:r>
          </a:p>
          <a:p>
            <a:r>
              <a:rPr lang="en-IN" dirty="0"/>
              <a:t>Vertical ellipses.</a:t>
            </a:r>
          </a:p>
          <a:p>
            <a:r>
              <a:rPr lang="en-IN" dirty="0"/>
              <a:t>An arrow points from second column to third column. The arrow is </a:t>
            </a:r>
            <a:r>
              <a:rPr lang="en-IN" dirty="0" err="1"/>
              <a:t>labeled</a:t>
            </a:r>
            <a:r>
              <a:rPr lang="en-IN" dirty="0"/>
              <a:t> as Random shuffle.</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43</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7694365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err="1"/>
              <a:t>DeckOfCards</a:t>
            </a:r>
            <a:r>
              <a:rPr lang="en-IN" dirty="0"/>
              <a:t>: </a:t>
            </a:r>
            <a:r>
              <a:rPr lang="en-IN" dirty="0">
                <a:hlinkClick r:id="rId3"/>
              </a:rPr>
              <a:t>https://liveexample.pearsoncmg.com/html/DeckOfCards.html</a:t>
            </a:r>
            <a:endParaRPr lang="en-IN"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44</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3378930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Above the cards, there is a text box. On its both sides, there are Find a solution button and Refresh button. Below the card, there is a text box to Enter an expression,. To the right of the text box, there is Verify button.</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45</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7385590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Public static void print Array open parenthesis </a:t>
            </a:r>
            <a:r>
              <a:rPr lang="en-IN" dirty="0" err="1"/>
              <a:t>int</a:t>
            </a:r>
            <a:r>
              <a:rPr lang="en-IN" dirty="0"/>
              <a:t> open and close brackets array close parenthesis open brace for open parenthesis </a:t>
            </a:r>
            <a:r>
              <a:rPr lang="en-IN" dirty="0" err="1"/>
              <a:t>int</a:t>
            </a:r>
            <a:r>
              <a:rPr lang="en-IN" dirty="0"/>
              <a:t> </a:t>
            </a:r>
            <a:r>
              <a:rPr lang="en-IN" dirty="0" err="1"/>
              <a:t>i</a:t>
            </a:r>
            <a:r>
              <a:rPr lang="en-IN" dirty="0"/>
              <a:t> = 0; </a:t>
            </a:r>
            <a:r>
              <a:rPr lang="en-IN" dirty="0" err="1"/>
              <a:t>i</a:t>
            </a:r>
            <a:r>
              <a:rPr lang="en-IN" dirty="0"/>
              <a:t> less than array. Length; </a:t>
            </a:r>
            <a:r>
              <a:rPr lang="en-IN" dirty="0" err="1"/>
              <a:t>i</a:t>
            </a:r>
            <a:r>
              <a:rPr lang="en-IN" dirty="0"/>
              <a:t> plus </a:t>
            </a:r>
            <a:r>
              <a:rPr lang="en-IN" dirty="0" err="1"/>
              <a:t>plus</a:t>
            </a:r>
            <a:r>
              <a:rPr lang="en-IN" dirty="0"/>
              <a:t> close parenthesis open brace </a:t>
            </a:r>
            <a:r>
              <a:rPr lang="en-IN" dirty="0" err="1"/>
              <a:t>System.out.print</a:t>
            </a:r>
            <a:r>
              <a:rPr lang="en-IN" dirty="0"/>
              <a:t> open parenthesis array open bracket </a:t>
            </a:r>
            <a:r>
              <a:rPr lang="en-IN" dirty="0" err="1"/>
              <a:t>i</a:t>
            </a:r>
            <a:r>
              <a:rPr lang="en-IN" dirty="0"/>
              <a:t> close bracket plus open double quotes close double quotes close parenthesis; </a:t>
            </a:r>
          </a:p>
          <a:p>
            <a:r>
              <a:rPr lang="en-IN" dirty="0"/>
              <a:t>Invoke the method</a:t>
            </a:r>
          </a:p>
          <a:p>
            <a:r>
              <a:rPr lang="en-IN" dirty="0" err="1"/>
              <a:t>int</a:t>
            </a:r>
            <a:r>
              <a:rPr lang="en-IN" dirty="0"/>
              <a:t> open and close brackets list = open brace 3, 1, 2, 6, 4, 2 close brace; print Array open parenthesis list close parenthesis. Invoke the method print Array open parenthesis new </a:t>
            </a:r>
            <a:r>
              <a:rPr lang="en-IN" dirty="0" err="1"/>
              <a:t>int</a:t>
            </a:r>
            <a:r>
              <a:rPr lang="en-IN" dirty="0"/>
              <a:t> open and close brackets open brace 3, 1, 2, 6, 4, 2 close brace close parenthesis. The numbers are </a:t>
            </a:r>
            <a:r>
              <a:rPr lang="en-IN" dirty="0" err="1"/>
              <a:t>labeled</a:t>
            </a:r>
            <a:r>
              <a:rPr lang="en-IN" dirty="0"/>
              <a:t> as Anonymous array. array in the first line is connected to print Array open parenthesis list close parenthesis. Array in the first line is also connected to anonymous array in the last line.</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49</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6776242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stack on the left side is divided into two parts. The upper part has Activation record for method m </a:t>
            </a:r>
            <a:r>
              <a:rPr lang="en-IN" dirty="0" err="1"/>
              <a:t>int</a:t>
            </a:r>
            <a:r>
              <a:rPr lang="en-IN" dirty="0"/>
              <a:t> open and close brackets numbers, reference in a box.</a:t>
            </a:r>
          </a:p>
          <a:p>
            <a:r>
              <a:rPr lang="en-IN" dirty="0" err="1"/>
              <a:t>Int</a:t>
            </a:r>
            <a:r>
              <a:rPr lang="en-IN" dirty="0"/>
              <a:t> number, 1. The lower part has Activation record for the main method </a:t>
            </a:r>
            <a:r>
              <a:rPr lang="en-IN" dirty="0" err="1"/>
              <a:t>int</a:t>
            </a:r>
            <a:r>
              <a:rPr lang="en-IN" dirty="0"/>
              <a:t> open and close brackets y, reference in a text box.</a:t>
            </a:r>
          </a:p>
          <a:p>
            <a:r>
              <a:rPr lang="en-IN" dirty="0" err="1"/>
              <a:t>int</a:t>
            </a:r>
            <a:r>
              <a:rPr lang="en-IN" dirty="0"/>
              <a:t> x, 1. An arrow from here points to </a:t>
            </a:r>
            <a:r>
              <a:rPr lang="en-IN" dirty="0" err="1"/>
              <a:t>int</a:t>
            </a:r>
            <a:r>
              <a:rPr lang="en-IN" dirty="0"/>
              <a:t> number, 1 in the upper part. Another arrow points from reference in the lower part to reference in the upper part. </a:t>
            </a:r>
          </a:p>
          <a:p>
            <a:r>
              <a:rPr lang="en-IN" dirty="0"/>
              <a:t>The stack on the right is </a:t>
            </a:r>
            <a:r>
              <a:rPr lang="en-IN" dirty="0" err="1"/>
              <a:t>labeled</a:t>
            </a:r>
            <a:r>
              <a:rPr lang="en-IN" dirty="0"/>
              <a:t> as Heap, depicting An array of ten </a:t>
            </a:r>
            <a:r>
              <a:rPr lang="en-IN" dirty="0" err="1"/>
              <a:t>int</a:t>
            </a:r>
            <a:r>
              <a:rPr lang="en-IN" dirty="0"/>
              <a:t> values is stored here. The box consisting of this text is </a:t>
            </a:r>
            <a:r>
              <a:rPr lang="en-IN" dirty="0" err="1"/>
              <a:t>labeled</a:t>
            </a:r>
            <a:r>
              <a:rPr lang="en-IN" dirty="0"/>
              <a:t> as, Arrays are stored in a heap. Arrows from both the reference boxes on the left point to the text box under Heap.</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53</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862715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It shows five columns. The first column depicts Stack. The second and fourth columns are empty. The third column depicts Heap. The fifth column shows Stack.</a:t>
            </a:r>
          </a:p>
          <a:p>
            <a:r>
              <a:rPr lang="en-IN" dirty="0"/>
              <a:t>Column 1, Stack. It is divided into two parts. The upper part shows Activation record for the Swap method, with n 2, 2, and n 1, 1. </a:t>
            </a:r>
          </a:p>
          <a:p>
            <a:r>
              <a:rPr lang="en-IN" dirty="0"/>
              <a:t>Column 2, Empty.</a:t>
            </a:r>
          </a:p>
          <a:p>
            <a:r>
              <a:rPr lang="en-IN" dirty="0"/>
              <a:t>Column 3, Heap, with a open bracket 0 close bracket, 1, and open bracket 1 close bracket, 2. An arrow from a open bracket 0 close bracket, 1 points to n 1, 1. Another arrow from a open bracket 1 close bracket, 2 points to n 2, 2.</a:t>
            </a:r>
          </a:p>
          <a:p>
            <a:r>
              <a:rPr lang="en-IN" dirty="0"/>
              <a:t>Column 4, blank.</a:t>
            </a:r>
          </a:p>
          <a:p>
            <a:r>
              <a:rPr lang="en-IN" dirty="0"/>
              <a:t>Column 5, Stack. The stack is divided into two parts. The upper part shows Activation record for the swap First two in array method </a:t>
            </a:r>
            <a:r>
              <a:rPr lang="en-IN" dirty="0" err="1"/>
              <a:t>int</a:t>
            </a:r>
            <a:r>
              <a:rPr lang="en-IN" dirty="0"/>
              <a:t> open and close brackets array. It also shows reference in a box. The lower part of stack reads, Activation record for the main method </a:t>
            </a:r>
            <a:r>
              <a:rPr lang="en-IN" dirty="0" err="1"/>
              <a:t>int</a:t>
            </a:r>
            <a:r>
              <a:rPr lang="en-IN" dirty="0"/>
              <a:t> open and close brackets a. It also shows reference in a box. An arrow points from </a:t>
            </a:r>
            <a:r>
              <a:rPr lang="en-IN" dirty="0" err="1"/>
              <a:t>refence</a:t>
            </a:r>
            <a:r>
              <a:rPr lang="en-IN" dirty="0"/>
              <a:t> in the lower stack to reference in the upper stack. Arrow from reference in both lower and upper parts point to the box depicting a open bracket 0 close bracket, 1, and a open bracket 1 close bracket, 2.</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54</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1863776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stack is divided into two parts. The upper part is blank. The lower part consists of Space required for the main method, with </a:t>
            </a:r>
            <a:r>
              <a:rPr lang="en-IN" dirty="0" err="1"/>
              <a:t>int</a:t>
            </a:r>
            <a:r>
              <a:rPr lang="en-IN" dirty="0"/>
              <a:t> open and close brackets y, reference inside a box, and </a:t>
            </a:r>
            <a:r>
              <a:rPr lang="en-IN" dirty="0" err="1"/>
              <a:t>int</a:t>
            </a:r>
            <a:r>
              <a:rPr lang="en-IN" dirty="0"/>
              <a:t> x, 1. </a:t>
            </a:r>
          </a:p>
          <a:p>
            <a:r>
              <a:rPr lang="en-IN" dirty="0"/>
              <a:t>The heap consists of arrays, with 5555 on the top, with 0, blank, and 0 below it. 5555 is </a:t>
            </a:r>
            <a:r>
              <a:rPr lang="en-IN" dirty="0" err="1"/>
              <a:t>labeled</a:t>
            </a:r>
            <a:r>
              <a:rPr lang="en-IN" dirty="0"/>
              <a:t> as The arrays are stored in a heap. An arrow points from reference in a stack to 5555 in the heap.</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55</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0150164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err="1"/>
              <a:t>TestPassArray</a:t>
            </a:r>
            <a:r>
              <a:rPr lang="en-IN" dirty="0"/>
              <a:t>: </a:t>
            </a:r>
            <a:r>
              <a:rPr lang="en-IN" dirty="0">
                <a:hlinkClick r:id="rId3"/>
              </a:rPr>
              <a:t>https://liveexample.pearsoncmg.com/html/TestPassArray.html</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56</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9369869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list of arrays is </a:t>
            </a:r>
            <a:r>
              <a:rPr lang="en-IN" dirty="0" err="1"/>
              <a:t>labeled</a:t>
            </a:r>
            <a:r>
              <a:rPr lang="en-IN" dirty="0"/>
              <a:t> as Array element at index 5. My list is </a:t>
            </a:r>
            <a:r>
              <a:rPr lang="en-IN" dirty="0" err="1"/>
              <a:t>labeled</a:t>
            </a:r>
            <a:r>
              <a:rPr lang="en-IN" dirty="0"/>
              <a:t> as Array reference variable, with an Element value against each array variable.</a:t>
            </a:r>
          </a:p>
          <a:p>
            <a:r>
              <a:rPr lang="en-IN" dirty="0"/>
              <a:t>Array list, Element value</a:t>
            </a:r>
          </a:p>
          <a:p>
            <a:r>
              <a:rPr lang="en-IN" dirty="0"/>
              <a:t>my list open bracket 0 close bracket, 5.6</a:t>
            </a:r>
          </a:p>
          <a:p>
            <a:r>
              <a:rPr lang="en-IN" dirty="0"/>
              <a:t>my list open bracket 1 close bracket, 4.5</a:t>
            </a:r>
          </a:p>
          <a:p>
            <a:r>
              <a:rPr lang="en-IN" dirty="0"/>
              <a:t>my list open bracket 2 close bracket, 3.3</a:t>
            </a:r>
          </a:p>
          <a:p>
            <a:r>
              <a:rPr lang="en-IN" dirty="0"/>
              <a:t>my list open bracket 3 close bracket, 13.2</a:t>
            </a:r>
          </a:p>
          <a:p>
            <a:r>
              <a:rPr lang="en-IN" dirty="0"/>
              <a:t>my list open bracket 4 close bracket, 4.0</a:t>
            </a:r>
          </a:p>
          <a:p>
            <a:r>
              <a:rPr lang="en-IN" dirty="0"/>
              <a:t>my list open bracket 5 close bracket, 34.33</a:t>
            </a:r>
          </a:p>
          <a:p>
            <a:r>
              <a:rPr lang="en-IN" dirty="0"/>
              <a:t>my list open bracket 6 close bracket, 34.0</a:t>
            </a:r>
          </a:p>
          <a:p>
            <a:r>
              <a:rPr lang="en-IN" dirty="0"/>
              <a:t>my list open bracket 7 close bracket, 45.45</a:t>
            </a:r>
          </a:p>
          <a:p>
            <a:r>
              <a:rPr lang="en-IN" dirty="0"/>
              <a:t>my list open bracket 8 close bracket, 99.993</a:t>
            </a:r>
          </a:p>
          <a:p>
            <a:r>
              <a:rPr lang="en-IN" dirty="0"/>
              <a:t>my list open bracket 9 close bracket, 11123</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40321070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Column 1. Stack. It is divided into two parts. The upper part consists of Space required for the swap method, with n 2, 2, and n 1, 1. The lower part consists of Space required for the main method, with </a:t>
            </a:r>
            <a:r>
              <a:rPr lang="en-IN" dirty="0" err="1"/>
              <a:t>int</a:t>
            </a:r>
            <a:r>
              <a:rPr lang="en-IN" dirty="0"/>
              <a:t> open and close brackets a, and reference in a box. Text below this column reads, Invoke swap open parenthesis </a:t>
            </a:r>
            <a:r>
              <a:rPr lang="en-IN" dirty="0" err="1"/>
              <a:t>int</a:t>
            </a:r>
            <a:r>
              <a:rPr lang="en-IN" dirty="0"/>
              <a:t> n 1, </a:t>
            </a:r>
            <a:r>
              <a:rPr lang="en-IN" dirty="0" err="1"/>
              <a:t>int</a:t>
            </a:r>
            <a:r>
              <a:rPr lang="en-IN" dirty="0"/>
              <a:t> n 2 close parenthesis. The primitive type values in a open bracket 0 close bracket and a open bracket 1 close bracket are passed to the swap method.</a:t>
            </a:r>
          </a:p>
          <a:p>
            <a:r>
              <a:rPr lang="en-IN" dirty="0"/>
              <a:t>Column 2. Blank. </a:t>
            </a:r>
          </a:p>
          <a:p>
            <a:r>
              <a:rPr lang="en-IN" dirty="0"/>
              <a:t>Column 3. Heap. A box consists of a open bracket 1 close bracket, 2. a open bracket 0 close bracket, 1. An arrow points from reference in Stack to the box in the heap column. An arrow points from a open bracket 1 close bracket, 2 in the heap column to n 2, 2 in the stack column. Another arrow points from a open bracket 0 close bracket, 1. Text below this column reads, The arrays are stored in a heap.</a:t>
            </a:r>
          </a:p>
          <a:p>
            <a:r>
              <a:rPr lang="en-IN" dirty="0"/>
              <a:t>Column 4. Blank.</a:t>
            </a:r>
          </a:p>
          <a:p>
            <a:r>
              <a:rPr lang="en-IN" dirty="0"/>
              <a:t>Column 5. Stack. The stack is divided into two parts. The text in the upper part reads, Space required for the swap First Two in Array method </a:t>
            </a:r>
            <a:r>
              <a:rPr lang="en-IN" dirty="0" err="1"/>
              <a:t>int</a:t>
            </a:r>
            <a:r>
              <a:rPr lang="en-IN" dirty="0"/>
              <a:t> open and close brackets array. It also shows the word, reference in a box. Text in the lower part reads, Space required for the main method, </a:t>
            </a:r>
            <a:r>
              <a:rPr lang="en-IN" dirty="0" err="1"/>
              <a:t>int</a:t>
            </a:r>
            <a:r>
              <a:rPr lang="en-IN" dirty="0"/>
              <a:t> open and close brackets a . It also shows the word, reference in a box. An arrow points from reference in the lower part to reference in the upper part. From both the words, reference, an arrow points to the box in heap column. Text below this column reads, Invoke swap First Two in Array open parenthesis </a:t>
            </a:r>
            <a:r>
              <a:rPr lang="en-IN" dirty="0" err="1"/>
              <a:t>int</a:t>
            </a:r>
            <a:r>
              <a:rPr lang="en-IN" dirty="0"/>
              <a:t> open and close bracket array close parenthesis. The reference value in a is passed to the swap First Two in Array method.</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57</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9927072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It shows two horizontal boxes with three columns each, connected to each other through two lines.</a:t>
            </a:r>
          </a:p>
          <a:p>
            <a:r>
              <a:rPr lang="en-IN" dirty="0"/>
              <a:t>The first line of the array reads, public static </a:t>
            </a:r>
            <a:r>
              <a:rPr lang="en-IN" dirty="0" err="1"/>
              <a:t>int</a:t>
            </a:r>
            <a:r>
              <a:rPr lang="en-IN" dirty="0"/>
              <a:t> open and close brackets reverse open parenthesis </a:t>
            </a:r>
            <a:r>
              <a:rPr lang="en-IN" dirty="0" err="1"/>
              <a:t>int</a:t>
            </a:r>
            <a:r>
              <a:rPr lang="en-IN" dirty="0"/>
              <a:t> open and close brackets list close parenthesis open brace.</a:t>
            </a:r>
          </a:p>
          <a:p>
            <a:r>
              <a:rPr lang="en-IN" dirty="0"/>
              <a:t>The second last line of the array reads, </a:t>
            </a:r>
            <a:r>
              <a:rPr lang="en-IN" dirty="0" err="1"/>
              <a:t>int</a:t>
            </a:r>
            <a:r>
              <a:rPr lang="en-IN" dirty="0"/>
              <a:t> open and close brackets list 1 = open brace 1, 2, 3, 4, 5, 6 close brace.</a:t>
            </a:r>
          </a:p>
          <a:p>
            <a:r>
              <a:rPr lang="en-IN" dirty="0"/>
              <a:t>The last line of the array reads, </a:t>
            </a:r>
            <a:r>
              <a:rPr lang="en-IN" dirty="0" err="1"/>
              <a:t>int</a:t>
            </a:r>
            <a:r>
              <a:rPr lang="en-IN" dirty="0"/>
              <a:t> open and close brackets list 2 = reverse open parenthesis list 1 close parenthesis.</a:t>
            </a:r>
          </a:p>
          <a:p>
            <a:r>
              <a:rPr lang="en-IN" dirty="0" err="1"/>
              <a:t>int</a:t>
            </a:r>
            <a:r>
              <a:rPr lang="en-IN" dirty="0"/>
              <a:t> in the first line is connected to list 1 in the second last line. list in the first line is connected to list 1 in the last line.</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58</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9995243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points to the text, </a:t>
            </a:r>
            <a:r>
              <a:rPr lang="en-IN" dirty="0" err="1"/>
              <a:t>int</a:t>
            </a:r>
            <a:r>
              <a:rPr lang="en-IN" dirty="0"/>
              <a:t> open and close brackets result = new </a:t>
            </a:r>
            <a:r>
              <a:rPr lang="en-IN" dirty="0" err="1"/>
              <a:t>int</a:t>
            </a:r>
            <a:r>
              <a:rPr lang="en-IN" dirty="0"/>
              <a:t> open bracket list. Length close bracket. Result in this text is connected to a row with six columns, each populated with zero. This row is </a:t>
            </a:r>
            <a:r>
              <a:rPr lang="en-IN" dirty="0" err="1"/>
              <a:t>labeled</a:t>
            </a:r>
            <a:r>
              <a:rPr lang="en-IN" dirty="0"/>
              <a:t> as, result.</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59</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42690993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points to the text open parenthesis </a:t>
            </a:r>
            <a:r>
              <a:rPr lang="en-IN" dirty="0" err="1"/>
              <a:t>int</a:t>
            </a:r>
            <a:r>
              <a:rPr lang="en-IN" dirty="0"/>
              <a:t> </a:t>
            </a:r>
            <a:r>
              <a:rPr lang="en-IN" dirty="0" err="1"/>
              <a:t>i</a:t>
            </a:r>
            <a:r>
              <a:rPr lang="en-IN" dirty="0"/>
              <a:t> = 0, j = result. Length minus 1;. Above this text, another text line reads, </a:t>
            </a:r>
            <a:r>
              <a:rPr lang="en-IN" dirty="0" err="1"/>
              <a:t>int</a:t>
            </a:r>
            <a:r>
              <a:rPr lang="en-IN" dirty="0"/>
              <a:t> open and close brackets result = new </a:t>
            </a:r>
            <a:r>
              <a:rPr lang="en-IN" dirty="0" err="1"/>
              <a:t>int</a:t>
            </a:r>
            <a:r>
              <a:rPr lang="en-IN" dirty="0"/>
              <a:t> open bracket </a:t>
            </a:r>
            <a:r>
              <a:rPr lang="en-IN" dirty="0" err="1"/>
              <a:t>list.length</a:t>
            </a:r>
            <a:r>
              <a:rPr lang="en-IN" dirty="0"/>
              <a:t> close bracket. This line is connected to result, depicted by a single row with six columns. All the cells are populated by 0.</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60</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6116437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points to the text, </a:t>
            </a:r>
            <a:r>
              <a:rPr lang="en-IN" dirty="0" err="1"/>
              <a:t>i</a:t>
            </a:r>
            <a:r>
              <a:rPr lang="en-IN" dirty="0"/>
              <a:t> less than list. Length. Another text, </a:t>
            </a:r>
            <a:r>
              <a:rPr lang="en-IN" dirty="0" err="1"/>
              <a:t>int</a:t>
            </a:r>
            <a:r>
              <a:rPr lang="en-IN" dirty="0"/>
              <a:t> open and close brackets result = new </a:t>
            </a:r>
            <a:r>
              <a:rPr lang="en-IN" dirty="0" err="1"/>
              <a:t>int</a:t>
            </a:r>
            <a:r>
              <a:rPr lang="en-IN" dirty="0"/>
              <a:t> open bracket list. Length close bracket, points to result, consisting of a row and six columns. Each cell is populated with 0.</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61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0321222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Assign list open bracket 0 close bracket to result open bracket 5 close bracket, points to the text, result open bracket j close bracket = list open bracket </a:t>
            </a:r>
            <a:r>
              <a:rPr lang="en-IN" dirty="0" err="1"/>
              <a:t>i</a:t>
            </a:r>
            <a:r>
              <a:rPr lang="en-IN" dirty="0"/>
              <a:t> close bracket. </a:t>
            </a:r>
          </a:p>
          <a:p>
            <a:r>
              <a:rPr lang="en-IN" dirty="0"/>
              <a:t>The row of list has six columns, populated as 1, 2, 3, 4, 5, 6. The row of result also has six columns, populated as 0, 0, 0, 0, 0, 1. 1 in the list row is connected to 1 in the result row.</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62</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7254341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Assign list open bracket 1 close bracket to result open bracket 4 close bracket, points to the text result open bracket j close bracket = list open bracket </a:t>
            </a:r>
            <a:r>
              <a:rPr lang="en-IN" dirty="0" err="1"/>
              <a:t>i</a:t>
            </a:r>
            <a:r>
              <a:rPr lang="en-IN" dirty="0"/>
              <a:t> close bracket.</a:t>
            </a:r>
          </a:p>
          <a:p>
            <a:r>
              <a:rPr lang="en-IN" dirty="0"/>
              <a:t>A row, </a:t>
            </a:r>
            <a:r>
              <a:rPr lang="en-IN" dirty="0" err="1"/>
              <a:t>labeled</a:t>
            </a:r>
            <a:r>
              <a:rPr lang="en-IN" dirty="0"/>
              <a:t> as List has six columns, populated as 1, 2, 3, 4, 5, 6. Another row, </a:t>
            </a:r>
            <a:r>
              <a:rPr lang="en-IN" dirty="0" err="1"/>
              <a:t>labeled</a:t>
            </a:r>
            <a:r>
              <a:rPr lang="en-IN" dirty="0"/>
              <a:t> as Result has six columns, populated as 0, 0, 0, 0, 2, 1. 2 in the list row is connected to 2 in the result row.</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65</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4916881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Assign list open bracket </a:t>
            </a:r>
            <a:r>
              <a:rPr lang="en-IN" dirty="0" err="1"/>
              <a:t>i</a:t>
            </a:r>
            <a:r>
              <a:rPr lang="en-IN" dirty="0"/>
              <a:t> close bracket to result open bracket j close bracket, points to the text result open bracket j close bracket = list open bracket </a:t>
            </a:r>
            <a:r>
              <a:rPr lang="en-IN" dirty="0" err="1"/>
              <a:t>i</a:t>
            </a:r>
            <a:r>
              <a:rPr lang="en-IN" dirty="0"/>
              <a:t> close bracket.</a:t>
            </a:r>
          </a:p>
          <a:p>
            <a:r>
              <a:rPr lang="en-IN" dirty="0"/>
              <a:t>A row, </a:t>
            </a:r>
            <a:r>
              <a:rPr lang="en-IN" dirty="0" err="1"/>
              <a:t>labeled</a:t>
            </a:r>
            <a:r>
              <a:rPr lang="en-IN" dirty="0"/>
              <a:t> as List has six columns, populated as 1, 2, 3, 4, 5, 6. Another row, </a:t>
            </a:r>
            <a:r>
              <a:rPr lang="en-IN" dirty="0" err="1"/>
              <a:t>labeled</a:t>
            </a:r>
            <a:r>
              <a:rPr lang="en-IN" dirty="0"/>
              <a:t> as Result has six columns, populated as 0, 0, 0, 3, 2, 1. 3 in the list row is connected to 3 in the result row.</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68</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725907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Assign list open bracket </a:t>
            </a:r>
            <a:r>
              <a:rPr lang="en-IN" dirty="0" err="1"/>
              <a:t>i</a:t>
            </a:r>
            <a:r>
              <a:rPr lang="en-IN" dirty="0"/>
              <a:t> close bracket to result open bracket j close bracket, points to the text, result open bracket j close bracket = list open bracket </a:t>
            </a:r>
            <a:r>
              <a:rPr lang="en-IN" dirty="0" err="1"/>
              <a:t>i</a:t>
            </a:r>
            <a:r>
              <a:rPr lang="en-IN" dirty="0"/>
              <a:t> close bracket.</a:t>
            </a:r>
          </a:p>
          <a:p>
            <a:r>
              <a:rPr lang="en-IN" dirty="0"/>
              <a:t>A row, </a:t>
            </a:r>
            <a:r>
              <a:rPr lang="en-IN" dirty="0" err="1"/>
              <a:t>labeled</a:t>
            </a:r>
            <a:r>
              <a:rPr lang="en-IN" dirty="0"/>
              <a:t> as List has six columns, populated as 1, 2, 3, 4, 5, 6. Another row, </a:t>
            </a:r>
            <a:r>
              <a:rPr lang="en-IN" dirty="0" err="1"/>
              <a:t>labeled</a:t>
            </a:r>
            <a:r>
              <a:rPr lang="en-IN" dirty="0"/>
              <a:t> as Result has six columns, populated as 0, 0, 4, 3, 2, 1. 4 in the list row is connected to 4 in the result row.</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71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2858258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Assign list open bracket </a:t>
            </a:r>
            <a:r>
              <a:rPr lang="en-IN" dirty="0" err="1"/>
              <a:t>i</a:t>
            </a:r>
            <a:r>
              <a:rPr lang="en-IN" dirty="0"/>
              <a:t> close bracket to result open bracket j close bracket, points to the text, result open bracket j close bracket = list open bracket </a:t>
            </a:r>
            <a:r>
              <a:rPr lang="en-IN" dirty="0" err="1"/>
              <a:t>i</a:t>
            </a:r>
            <a:r>
              <a:rPr lang="en-IN" dirty="0"/>
              <a:t> close bracket.</a:t>
            </a:r>
          </a:p>
          <a:p>
            <a:r>
              <a:rPr lang="en-IN" dirty="0"/>
              <a:t>A row, </a:t>
            </a:r>
            <a:r>
              <a:rPr lang="en-IN" dirty="0" err="1"/>
              <a:t>labeled</a:t>
            </a:r>
            <a:r>
              <a:rPr lang="en-IN" dirty="0"/>
              <a:t> as List has six columns, populated as 1, 2, 3, 4, 5, 6. Another row, </a:t>
            </a:r>
            <a:r>
              <a:rPr lang="en-IN" dirty="0" err="1"/>
              <a:t>labeled</a:t>
            </a:r>
            <a:r>
              <a:rPr lang="en-IN" dirty="0"/>
              <a:t> as Result has six columns, populated as 0, 5, 4, 3, 2, 1. 5 in the list row is connected to 5 in the result row.</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74</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7993609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create an array, and assign its reference to values, points to the text, </a:t>
            </a:r>
            <a:r>
              <a:rPr lang="en-IN" dirty="0" err="1"/>
              <a:t>int</a:t>
            </a:r>
            <a:r>
              <a:rPr lang="en-IN" dirty="0"/>
              <a:t> open and close brackets values = new </a:t>
            </a:r>
            <a:r>
              <a:rPr lang="en-IN" dirty="0" err="1"/>
              <a:t>int</a:t>
            </a:r>
            <a:r>
              <a:rPr lang="en-IN" dirty="0"/>
              <a:t> open bracket 5 close bracket. The text is also connected to an array created in a column. The array reads,</a:t>
            </a:r>
          </a:p>
          <a:p>
            <a:r>
              <a:rPr lang="en-IN" dirty="0"/>
              <a:t>0, 0</a:t>
            </a:r>
          </a:p>
          <a:p>
            <a:r>
              <a:rPr lang="en-IN" dirty="0"/>
              <a:t>1, 0</a:t>
            </a:r>
          </a:p>
          <a:p>
            <a:r>
              <a:rPr lang="en-IN" dirty="0"/>
              <a:t>2, 0</a:t>
            </a:r>
          </a:p>
          <a:p>
            <a:r>
              <a:rPr lang="en-IN" dirty="0"/>
              <a:t>3, 0</a:t>
            </a:r>
          </a:p>
          <a:p>
            <a:r>
              <a:rPr lang="en-IN" dirty="0"/>
              <a:t>4, 0</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16</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4844353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Assign list open bracket </a:t>
            </a:r>
            <a:r>
              <a:rPr lang="en-IN" dirty="0" err="1"/>
              <a:t>i</a:t>
            </a:r>
            <a:r>
              <a:rPr lang="en-IN" dirty="0"/>
              <a:t> close bracket to result open bracket j close bracket, points to the text, result open bracket j close bracket = list open bracket </a:t>
            </a:r>
            <a:r>
              <a:rPr lang="en-IN" dirty="0" err="1"/>
              <a:t>i</a:t>
            </a:r>
            <a:r>
              <a:rPr lang="en-IN" dirty="0"/>
              <a:t> close bracket.</a:t>
            </a:r>
          </a:p>
          <a:p>
            <a:r>
              <a:rPr lang="en-IN" dirty="0"/>
              <a:t>A row, </a:t>
            </a:r>
            <a:r>
              <a:rPr lang="en-IN" dirty="0" err="1"/>
              <a:t>labeled</a:t>
            </a:r>
            <a:r>
              <a:rPr lang="en-IN" dirty="0"/>
              <a:t> as List has six columns, populated as 1, 2, 3, 4, 5, 6. Another row, </a:t>
            </a:r>
            <a:r>
              <a:rPr lang="en-IN" dirty="0" err="1"/>
              <a:t>labeled</a:t>
            </a:r>
            <a:r>
              <a:rPr lang="en-IN" dirty="0"/>
              <a:t> as Result has six columns, populated as 6, 5, 4, 3, 2, 1. 6 in the list row is connected to 6 in the result row.</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77</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41558640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A row </a:t>
            </a:r>
            <a:r>
              <a:rPr lang="en-IN" dirty="0" err="1"/>
              <a:t>labeled</a:t>
            </a:r>
            <a:r>
              <a:rPr lang="en-IN" dirty="0"/>
              <a:t>, list has six columns, populated as 1, 2, 3, 4, 5, 6. Another row, </a:t>
            </a:r>
            <a:r>
              <a:rPr lang="en-IN" dirty="0" err="1"/>
              <a:t>labeled</a:t>
            </a:r>
            <a:r>
              <a:rPr lang="en-IN" dirty="0"/>
              <a:t> result has six columns, populated as 6, 5, 4, 3, 2, 1. An arrow points from a box near list to the row of list. Another arrow points from a box near result to the row of result. Another arrow points from result to list 2.</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80</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26051029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Column 1. Stack. It is divided into two parts. The upper part consists of Activation record for the create Array method char open and close brackets chars, ref. The lower part consists of Activation record for the main method char open and close brackets chars, ref. Text below this column reads, Executing create Array in line 5. </a:t>
            </a:r>
          </a:p>
          <a:p>
            <a:r>
              <a:rPr lang="en-IN" dirty="0"/>
              <a:t>Column 2. Heap. Array of 100 characters. An arrow points from chars, ref in the upper part of Stack to Array of 100 characters in Heap column.</a:t>
            </a:r>
          </a:p>
          <a:p>
            <a:r>
              <a:rPr lang="en-IN" dirty="0"/>
              <a:t>Column 3. Stack. Activation record for the main method char open and close brackets chars, ref. An arrow points from chars, ref in this column to Array of 100 characters in the last column, titled Heap. Text below the Stack column reads, After exiting create Array in line 5.</a:t>
            </a:r>
          </a:p>
          <a:p>
            <a:r>
              <a:rPr lang="en-IN" dirty="0"/>
              <a:t>Column 4. Heap. The text reads, Array of 100 characters.</a:t>
            </a:r>
          </a:p>
          <a:p>
            <a:endParaRPr lang="en-IN" dirty="0"/>
          </a:p>
          <a:p>
            <a:r>
              <a:rPr lang="en-IN" dirty="0" err="1"/>
              <a:t>CountLettersInArray</a:t>
            </a:r>
            <a:r>
              <a:rPr lang="en-IN" dirty="0"/>
              <a:t>: </a:t>
            </a:r>
            <a:r>
              <a:rPr lang="en-IN" dirty="0">
                <a:hlinkClick r:id="rId3"/>
              </a:rPr>
              <a:t>https://liveexample.pearsoncmg.com/html/CountLettersInArray.html</a:t>
            </a:r>
            <a:endParaRPr lang="en-IN"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81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020731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err="1"/>
              <a:t>VarArgsDemo</a:t>
            </a:r>
            <a:r>
              <a:rPr lang="en-IN" dirty="0"/>
              <a:t>: </a:t>
            </a:r>
            <a:r>
              <a:rPr lang="en-IN" dirty="0">
                <a:hlinkClick r:id="rId3"/>
              </a:rPr>
              <a:t>https://liveexample.pearsoncmg.com/html/VarArgsDemo.html</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82</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69169356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public class Linear Search open brace</a:t>
            </a:r>
          </a:p>
          <a:p>
            <a:r>
              <a:rPr lang="en-IN" dirty="0"/>
              <a:t>backslash double asterisk The method for finding a key in the list asterisk backslash</a:t>
            </a:r>
          </a:p>
          <a:p>
            <a:r>
              <a:rPr lang="en-IN" dirty="0"/>
              <a:t>public static </a:t>
            </a:r>
            <a:r>
              <a:rPr lang="en-IN" dirty="0" err="1"/>
              <a:t>int</a:t>
            </a:r>
            <a:r>
              <a:rPr lang="en-IN" dirty="0"/>
              <a:t> linear Search open parenthesis </a:t>
            </a:r>
            <a:r>
              <a:rPr lang="en-IN" dirty="0" err="1"/>
              <a:t>int</a:t>
            </a:r>
            <a:r>
              <a:rPr lang="en-IN" dirty="0"/>
              <a:t> open and close brackets list, </a:t>
            </a:r>
            <a:r>
              <a:rPr lang="en-IN" dirty="0" err="1"/>
              <a:t>int</a:t>
            </a:r>
            <a:r>
              <a:rPr lang="en-IN" dirty="0"/>
              <a:t> key close parenthesis open brace</a:t>
            </a:r>
          </a:p>
          <a:p>
            <a:r>
              <a:rPr lang="en-IN" dirty="0"/>
              <a:t>for open parenthesis </a:t>
            </a:r>
            <a:r>
              <a:rPr lang="en-IN" dirty="0" err="1"/>
              <a:t>int</a:t>
            </a:r>
            <a:r>
              <a:rPr lang="en-IN" dirty="0"/>
              <a:t> </a:t>
            </a:r>
            <a:r>
              <a:rPr lang="en-IN" dirty="0" err="1"/>
              <a:t>i</a:t>
            </a:r>
            <a:r>
              <a:rPr lang="en-IN" dirty="0"/>
              <a:t> = 0; </a:t>
            </a:r>
            <a:r>
              <a:rPr lang="en-IN" dirty="0" err="1"/>
              <a:t>i</a:t>
            </a:r>
            <a:r>
              <a:rPr lang="en-IN" dirty="0"/>
              <a:t> less than list. Length; </a:t>
            </a:r>
            <a:r>
              <a:rPr lang="en-IN" dirty="0" err="1"/>
              <a:t>i</a:t>
            </a:r>
            <a:r>
              <a:rPr lang="en-IN" dirty="0"/>
              <a:t> plus </a:t>
            </a:r>
            <a:r>
              <a:rPr lang="en-IN" dirty="0" err="1"/>
              <a:t>plus</a:t>
            </a:r>
            <a:r>
              <a:rPr lang="en-IN" dirty="0"/>
              <a:t> close parenthesis</a:t>
            </a:r>
          </a:p>
          <a:p>
            <a:r>
              <a:rPr lang="en-IN" dirty="0"/>
              <a:t>if open parenthesis key equal to list open bracket </a:t>
            </a:r>
            <a:r>
              <a:rPr lang="en-IN" dirty="0" err="1"/>
              <a:t>i</a:t>
            </a:r>
            <a:r>
              <a:rPr lang="en-IN" dirty="0"/>
              <a:t> close bracket close parenthesis return </a:t>
            </a:r>
            <a:r>
              <a:rPr lang="en-IN" dirty="0" err="1"/>
              <a:t>i</a:t>
            </a:r>
            <a:r>
              <a:rPr lang="en-IN" dirty="0"/>
              <a:t>; return negative 1; close brace, close brace.</a:t>
            </a:r>
          </a:p>
          <a:p>
            <a:r>
              <a:rPr lang="en-IN" dirty="0"/>
              <a:t>for open parenthesis </a:t>
            </a:r>
            <a:r>
              <a:rPr lang="en-IN" dirty="0" err="1"/>
              <a:t>int</a:t>
            </a:r>
            <a:r>
              <a:rPr lang="en-IN" dirty="0"/>
              <a:t> </a:t>
            </a:r>
            <a:r>
              <a:rPr lang="en-IN" dirty="0" err="1"/>
              <a:t>i</a:t>
            </a:r>
            <a:r>
              <a:rPr lang="en-IN" dirty="0"/>
              <a:t> = 0; </a:t>
            </a:r>
            <a:r>
              <a:rPr lang="en-IN" dirty="0" err="1"/>
              <a:t>i</a:t>
            </a:r>
            <a:r>
              <a:rPr lang="en-IN" dirty="0"/>
              <a:t> less than list. Length; </a:t>
            </a:r>
            <a:r>
              <a:rPr lang="en-IN" dirty="0" err="1"/>
              <a:t>i</a:t>
            </a:r>
            <a:r>
              <a:rPr lang="en-IN" dirty="0"/>
              <a:t> plus </a:t>
            </a:r>
            <a:r>
              <a:rPr lang="en-IN" dirty="0" err="1"/>
              <a:t>plus</a:t>
            </a:r>
            <a:r>
              <a:rPr lang="en-IN" dirty="0"/>
              <a:t> close parenthesis is highlighted</a:t>
            </a:r>
          </a:p>
          <a:p>
            <a:r>
              <a:rPr lang="en-IN" dirty="0"/>
              <a:t>A row </a:t>
            </a:r>
            <a:r>
              <a:rPr lang="en-IN" dirty="0" err="1"/>
              <a:t>labeled</a:t>
            </a:r>
            <a:r>
              <a:rPr lang="en-IN" dirty="0"/>
              <a:t> list is divided into multiple columns. The first three cells are </a:t>
            </a:r>
            <a:r>
              <a:rPr lang="en-IN" dirty="0" err="1"/>
              <a:t>labeled</a:t>
            </a:r>
            <a:r>
              <a:rPr lang="en-IN" dirty="0"/>
              <a:t> as open bracket 0 close bracket, open bracket 1 close bracket, open bracket 2 close bracket, ellipses. </a:t>
            </a:r>
          </a:p>
          <a:p>
            <a:r>
              <a:rPr lang="en-IN" dirty="0"/>
              <a:t>A key below the row reads, Compare key with list open bracket </a:t>
            </a:r>
            <a:r>
              <a:rPr lang="en-IN" dirty="0" err="1"/>
              <a:t>i</a:t>
            </a:r>
            <a:r>
              <a:rPr lang="en-IN" dirty="0"/>
              <a:t> close bracket for </a:t>
            </a:r>
            <a:r>
              <a:rPr lang="en-IN" dirty="0" err="1"/>
              <a:t>i</a:t>
            </a:r>
            <a:r>
              <a:rPr lang="en-IN" dirty="0"/>
              <a:t> = 0, 1, ellipses.</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83</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48331102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Row 1. Key, 3 highlighted in red. List, 6, 4, 1, 9, 7, 3, 2, 8. 6 is highlighted in red.</a:t>
            </a:r>
          </a:p>
          <a:p>
            <a:r>
              <a:rPr lang="en-IN" dirty="0"/>
              <a:t>Row 2. Key, 3 highlighted in red. List, 6, 4, 1, 9, 7, 3, 2, 8. 4 is highlighted in red.</a:t>
            </a:r>
          </a:p>
          <a:p>
            <a:r>
              <a:rPr lang="en-IN" dirty="0"/>
              <a:t>Row 3. Key, 3 highlighted in red. List, 6, 4, 1, 9, 7, 3, 2, 8. 1 is highlighted in red.</a:t>
            </a:r>
          </a:p>
          <a:p>
            <a:r>
              <a:rPr lang="en-IN" dirty="0"/>
              <a:t>Row 4. Key, 3 highlighted in red. List, 6, 4, 1, 9, 7, 3, 2, 8. 9 is highlighted in red.</a:t>
            </a:r>
          </a:p>
          <a:p>
            <a:r>
              <a:rPr lang="en-IN" dirty="0"/>
              <a:t>Row 5. Key, 3 highlighted in red. List, 6, 4, 1, 9, 7, 3, 2, 8. 7 is highlighted in red.</a:t>
            </a:r>
          </a:p>
          <a:p>
            <a:r>
              <a:rPr lang="en-IN" dirty="0"/>
              <a:t>Row 6. Key, 3 highlighted in green. List, 6, 4, 1, 9, 7, 3, 2, 8. 3 is highlighted in green.</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85</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4332075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public static </a:t>
            </a:r>
            <a:r>
              <a:rPr lang="en-IN" dirty="0" err="1"/>
              <a:t>int</a:t>
            </a:r>
            <a:r>
              <a:rPr lang="en-IN" dirty="0"/>
              <a:t> </a:t>
            </a:r>
            <a:r>
              <a:rPr lang="en-IN" dirty="0" err="1"/>
              <a:t>linearSearch</a:t>
            </a:r>
            <a:r>
              <a:rPr lang="en-IN" dirty="0"/>
              <a:t> left parenthesis </a:t>
            </a:r>
            <a:r>
              <a:rPr lang="en-IN" dirty="0" err="1"/>
              <a:t>int</a:t>
            </a:r>
            <a:r>
              <a:rPr lang="en-IN" dirty="0"/>
              <a:t> left bracket right bracket list, </a:t>
            </a:r>
            <a:r>
              <a:rPr lang="en-IN" dirty="0" err="1"/>
              <a:t>int</a:t>
            </a:r>
            <a:r>
              <a:rPr lang="en-IN" dirty="0"/>
              <a:t> key right parenthesis left brace</a:t>
            </a:r>
          </a:p>
          <a:p>
            <a:r>
              <a:rPr lang="en-IN" dirty="0"/>
              <a:t>for left parenthesis </a:t>
            </a:r>
            <a:r>
              <a:rPr lang="en-IN" dirty="0" err="1"/>
              <a:t>int</a:t>
            </a:r>
            <a:r>
              <a:rPr lang="en-IN" dirty="0"/>
              <a:t> t = 0 semi colon </a:t>
            </a:r>
            <a:r>
              <a:rPr lang="en-IN" dirty="0" err="1"/>
              <a:t>i</a:t>
            </a:r>
            <a:r>
              <a:rPr lang="en-IN" dirty="0"/>
              <a:t> is less than </a:t>
            </a:r>
            <a:r>
              <a:rPr lang="en-IN" dirty="0" err="1"/>
              <a:t>list.length</a:t>
            </a:r>
            <a:r>
              <a:rPr lang="en-IN" dirty="0"/>
              <a:t> semi colon </a:t>
            </a:r>
            <a:r>
              <a:rPr lang="en-IN" dirty="0" err="1"/>
              <a:t>i</a:t>
            </a:r>
            <a:r>
              <a:rPr lang="en-IN" dirty="0"/>
              <a:t> ++ right parenthesis</a:t>
            </a:r>
          </a:p>
          <a:p>
            <a:r>
              <a:rPr lang="en-IN" dirty="0"/>
              <a:t>if left parenthesis key = = list left bracket I right bracket right parenthesis</a:t>
            </a:r>
          </a:p>
          <a:p>
            <a:r>
              <a:rPr lang="en-IN" dirty="0"/>
              <a:t>return </a:t>
            </a:r>
            <a:r>
              <a:rPr lang="en-IN" dirty="0" err="1"/>
              <a:t>i</a:t>
            </a:r>
            <a:r>
              <a:rPr lang="en-IN" dirty="0"/>
              <a:t> semi colon;</a:t>
            </a:r>
          </a:p>
          <a:p>
            <a:r>
              <a:rPr lang="en-IN" dirty="0"/>
              <a:t>right brace</a:t>
            </a:r>
          </a:p>
          <a:p>
            <a:endParaRPr lang="en-US" dirty="0"/>
          </a:p>
          <a:p>
            <a:r>
              <a:rPr lang="en-IN" dirty="0" err="1"/>
              <a:t>int</a:t>
            </a:r>
            <a:r>
              <a:rPr lang="en-IN" dirty="0"/>
              <a:t> </a:t>
            </a:r>
            <a:r>
              <a:rPr lang="en-IN" dirty="0" err="1"/>
              <a:t>i</a:t>
            </a:r>
            <a:r>
              <a:rPr lang="en-IN" dirty="0"/>
              <a:t> = </a:t>
            </a:r>
            <a:r>
              <a:rPr lang="en-IN" dirty="0" err="1"/>
              <a:t>linearSearch</a:t>
            </a:r>
            <a:r>
              <a:rPr lang="en-IN" dirty="0"/>
              <a:t> left parenthesis list, 4 right parenthesis semi colon forward slash forward slash return 1</a:t>
            </a:r>
          </a:p>
          <a:p>
            <a:r>
              <a:rPr lang="en-IN" dirty="0" err="1"/>
              <a:t>int</a:t>
            </a:r>
            <a:r>
              <a:rPr lang="en-IN" dirty="0"/>
              <a:t> j = </a:t>
            </a:r>
            <a:r>
              <a:rPr lang="en-IN" dirty="0" err="1"/>
              <a:t>linearSearch</a:t>
            </a:r>
            <a:r>
              <a:rPr lang="en-IN" dirty="0"/>
              <a:t> left parenthesis list, negative 4 right parenthesis semi colon forward slash forward slash return negative 1</a:t>
            </a:r>
          </a:p>
          <a:p>
            <a:r>
              <a:rPr lang="en-IN" dirty="0" err="1"/>
              <a:t>int</a:t>
            </a:r>
            <a:r>
              <a:rPr lang="en-IN" dirty="0"/>
              <a:t> k = </a:t>
            </a:r>
            <a:r>
              <a:rPr lang="en-IN" dirty="0" err="1"/>
              <a:t>linearSearch</a:t>
            </a:r>
            <a:r>
              <a:rPr lang="en-IN" dirty="0"/>
              <a:t> left parenthesis list, negative 3 right parenthesis semi colon forward slash forward slash return 5</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87</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45002485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Row 1. Key, 8 highlighted in red. List, 1, 2, 3, 4, 6, 7, 8, 9. 4 is highlighted in red. 1 and 9 are highlighted in pink.</a:t>
            </a:r>
          </a:p>
          <a:p>
            <a:r>
              <a:rPr lang="en-IN" dirty="0"/>
              <a:t>Row 2. Key, 8 highlighted in red. List, 1, 2, 3, 4, 6, 7, 8, 9. 7 is highlighted in red. 6 and 9 are highlighted in pink.</a:t>
            </a:r>
          </a:p>
          <a:p>
            <a:r>
              <a:rPr lang="en-IN" dirty="0"/>
              <a:t>Row 3. Key, 8 highlighted in green. List, 1, 2, 3, 4, 6, 7, 8, 9. 8 is highlighted in green. 9 is highlighted in pink.</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90</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6937953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key less than 50. A row titled list shows the numbers as 2, 4, 7, 10, 11, 45, 50, 59, 60, 66, 69, 70, and 79. Each of these numbers are </a:t>
            </a:r>
            <a:r>
              <a:rPr lang="en-IN" dirty="0" err="1"/>
              <a:t>labeled</a:t>
            </a:r>
            <a:r>
              <a:rPr lang="en-IN" dirty="0"/>
              <a:t> in chronological order, in the range of 0 to 12. Open bracket 0 close bracket is </a:t>
            </a:r>
            <a:r>
              <a:rPr lang="en-IN" dirty="0" err="1"/>
              <a:t>labeled</a:t>
            </a:r>
            <a:r>
              <a:rPr lang="en-IN" dirty="0"/>
              <a:t> as low, open bracket 6 close bracket is </a:t>
            </a:r>
            <a:r>
              <a:rPr lang="en-IN" dirty="0" err="1"/>
              <a:t>labeled</a:t>
            </a:r>
            <a:r>
              <a:rPr lang="en-IN" dirty="0"/>
              <a:t> mid, and open bracket 12 close bracket is </a:t>
            </a:r>
            <a:r>
              <a:rPr lang="en-IN" dirty="0" err="1"/>
              <a:t>labeled</a:t>
            </a:r>
            <a:r>
              <a:rPr lang="en-IN" dirty="0"/>
              <a:t> high. 50 is written in bold.</a:t>
            </a:r>
          </a:p>
          <a:p>
            <a:r>
              <a:rPr lang="en-IN" dirty="0"/>
              <a:t>The second row shows key greater than 7. It has a row </a:t>
            </a:r>
            <a:r>
              <a:rPr lang="en-IN" dirty="0" err="1"/>
              <a:t>labeled</a:t>
            </a:r>
            <a:r>
              <a:rPr lang="en-IN" dirty="0"/>
              <a:t>, list that shows the numbers 2, 4, 7, 10, 11, 45. These numbers are </a:t>
            </a:r>
            <a:r>
              <a:rPr lang="en-IN" dirty="0" err="1"/>
              <a:t>labeled</a:t>
            </a:r>
            <a:r>
              <a:rPr lang="en-IN" dirty="0"/>
              <a:t> in chronological order in the range of 0 to 5. open bracket 0 close bracket is </a:t>
            </a:r>
            <a:r>
              <a:rPr lang="en-IN" dirty="0" err="1"/>
              <a:t>labeled</a:t>
            </a:r>
            <a:r>
              <a:rPr lang="en-IN" dirty="0"/>
              <a:t> low, open bracket 2 close bracket is </a:t>
            </a:r>
            <a:r>
              <a:rPr lang="en-IN" dirty="0" err="1"/>
              <a:t>labeled</a:t>
            </a:r>
            <a:r>
              <a:rPr lang="en-IN" dirty="0"/>
              <a:t> mid, and open bracket 5 close bracket is </a:t>
            </a:r>
            <a:r>
              <a:rPr lang="en-IN" dirty="0" err="1"/>
              <a:t>labeled</a:t>
            </a:r>
            <a:r>
              <a:rPr lang="en-IN" dirty="0"/>
              <a:t> high.</a:t>
            </a:r>
          </a:p>
          <a:p>
            <a:r>
              <a:rPr lang="en-IN" dirty="0"/>
              <a:t>The third row shows key equal to 11. It shows a row </a:t>
            </a:r>
            <a:r>
              <a:rPr lang="en-IN" dirty="0" err="1"/>
              <a:t>labeled</a:t>
            </a:r>
            <a:r>
              <a:rPr lang="en-IN" dirty="0"/>
              <a:t> list that has the numbers 10, 11, and 45. These numbers are </a:t>
            </a:r>
            <a:r>
              <a:rPr lang="en-IN" dirty="0" err="1"/>
              <a:t>labeled</a:t>
            </a:r>
            <a:r>
              <a:rPr lang="en-IN" dirty="0"/>
              <a:t> as 3, 4, 5 respectively. open bracket 3 close bracket is </a:t>
            </a:r>
            <a:r>
              <a:rPr lang="en-IN" dirty="0" err="1"/>
              <a:t>labeled</a:t>
            </a:r>
            <a:r>
              <a:rPr lang="en-IN" dirty="0"/>
              <a:t> low, open bracket 4 close bracket is </a:t>
            </a:r>
            <a:r>
              <a:rPr lang="en-IN" dirty="0" err="1"/>
              <a:t>labeled</a:t>
            </a:r>
            <a:r>
              <a:rPr lang="en-IN" dirty="0"/>
              <a:t> mid, and open bracket 5 close bracket is </a:t>
            </a:r>
            <a:r>
              <a:rPr lang="en-IN" dirty="0" err="1"/>
              <a:t>labeled</a:t>
            </a:r>
            <a:r>
              <a:rPr lang="en-IN" dirty="0"/>
              <a:t> high.</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92</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75412361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key greater than 50. A row titled list shows the numbers as 2, 4, 7, 10, 11, 45, 50, 59, 60, 66, 69, 70, and 79. Each of these numbers are </a:t>
            </a:r>
            <a:r>
              <a:rPr lang="en-IN" dirty="0" err="1"/>
              <a:t>labeled</a:t>
            </a:r>
            <a:r>
              <a:rPr lang="en-IN" dirty="0"/>
              <a:t> in chronological order, in the range of 0 to 12. Open bracket 0 close bracket is </a:t>
            </a:r>
            <a:r>
              <a:rPr lang="en-IN" dirty="0" err="1"/>
              <a:t>labeled</a:t>
            </a:r>
            <a:r>
              <a:rPr lang="en-IN" dirty="0"/>
              <a:t> as low, open bracket 6 close bracket is </a:t>
            </a:r>
            <a:r>
              <a:rPr lang="en-IN" dirty="0" err="1"/>
              <a:t>labeled</a:t>
            </a:r>
            <a:r>
              <a:rPr lang="en-IN" dirty="0"/>
              <a:t> mid, and open bracket 12 close bracket is </a:t>
            </a:r>
            <a:r>
              <a:rPr lang="en-IN" dirty="0" err="1"/>
              <a:t>labeled</a:t>
            </a:r>
            <a:r>
              <a:rPr lang="en-IN" dirty="0"/>
              <a:t> high. 50 is written in bold.</a:t>
            </a:r>
          </a:p>
          <a:p>
            <a:r>
              <a:rPr lang="en-IN" dirty="0"/>
              <a:t>The second row shows key less than 66. It has a row </a:t>
            </a:r>
            <a:r>
              <a:rPr lang="en-IN" dirty="0" err="1"/>
              <a:t>labeled</a:t>
            </a:r>
            <a:r>
              <a:rPr lang="en-IN" dirty="0"/>
              <a:t> list that shows the numbers 59, 60, 66, 69, 70, 79 placed in the range of 7 to 12, while the row is blank in the range of 0 to 6. Open bracket 7 close bracket is </a:t>
            </a:r>
            <a:r>
              <a:rPr lang="en-IN" dirty="0" err="1"/>
              <a:t>labeled</a:t>
            </a:r>
            <a:r>
              <a:rPr lang="en-IN" dirty="0"/>
              <a:t> low, open bracket 9 close bracket is </a:t>
            </a:r>
            <a:r>
              <a:rPr lang="en-IN" dirty="0" err="1"/>
              <a:t>labeled</a:t>
            </a:r>
            <a:r>
              <a:rPr lang="en-IN" dirty="0"/>
              <a:t> mid, and open bracket 12 close bracket is </a:t>
            </a:r>
            <a:r>
              <a:rPr lang="en-IN" dirty="0" err="1"/>
              <a:t>labeled</a:t>
            </a:r>
            <a:r>
              <a:rPr lang="en-IN" dirty="0"/>
              <a:t> high.</a:t>
            </a:r>
          </a:p>
          <a:p>
            <a:r>
              <a:rPr lang="en-IN" dirty="0"/>
              <a:t>The third row shows key less than 59. It shows a row </a:t>
            </a:r>
            <a:r>
              <a:rPr lang="en-IN" dirty="0" err="1"/>
              <a:t>labeled</a:t>
            </a:r>
            <a:r>
              <a:rPr lang="en-IN" dirty="0"/>
              <a:t> list that has the numbers 59 and 60. These numbers are </a:t>
            </a:r>
            <a:r>
              <a:rPr lang="en-IN" dirty="0" err="1"/>
              <a:t>labeled</a:t>
            </a:r>
            <a:r>
              <a:rPr lang="en-IN" dirty="0"/>
              <a:t> as 7 and 8 respectively. Open bracket 7 close bracket is </a:t>
            </a:r>
            <a:r>
              <a:rPr lang="en-IN" dirty="0" err="1"/>
              <a:t>labeled</a:t>
            </a:r>
            <a:r>
              <a:rPr lang="en-IN" dirty="0"/>
              <a:t> low and mid, and open bracket 8 close bracket is </a:t>
            </a:r>
            <a:r>
              <a:rPr lang="en-IN" dirty="0" err="1"/>
              <a:t>labeled</a:t>
            </a:r>
            <a:r>
              <a:rPr lang="en-IN" dirty="0"/>
              <a:t> high.</a:t>
            </a:r>
          </a:p>
          <a:p>
            <a:r>
              <a:rPr lang="en-IN" dirty="0"/>
              <a:t>Another row shows the numbers 59 and 60, </a:t>
            </a:r>
            <a:r>
              <a:rPr lang="en-IN" dirty="0" err="1"/>
              <a:t>labeled</a:t>
            </a:r>
            <a:r>
              <a:rPr lang="en-IN" dirty="0"/>
              <a:t> as 7 and 8. The row is blank against 6. Open bracket 7 close bracket is </a:t>
            </a:r>
            <a:r>
              <a:rPr lang="en-IN" dirty="0" err="1"/>
              <a:t>labeled</a:t>
            </a:r>
            <a:r>
              <a:rPr lang="en-IN" dirty="0"/>
              <a:t> low, and open bracket 6 close bracket is </a:t>
            </a:r>
            <a:r>
              <a:rPr lang="en-IN" dirty="0" err="1"/>
              <a:t>labeled</a:t>
            </a:r>
            <a:r>
              <a:rPr lang="en-IN" dirty="0"/>
              <a:t> high.</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93</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40623559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value open bracket 1 close bracket is 1, points to the text, values open bracket </a:t>
            </a:r>
            <a:r>
              <a:rPr lang="en-IN" dirty="0" err="1"/>
              <a:t>i</a:t>
            </a:r>
            <a:r>
              <a:rPr lang="en-IN" dirty="0"/>
              <a:t> close bracket = </a:t>
            </a:r>
            <a:r>
              <a:rPr lang="en-IN" dirty="0" err="1"/>
              <a:t>i</a:t>
            </a:r>
            <a:r>
              <a:rPr lang="en-IN" dirty="0"/>
              <a:t> + values open bracket </a:t>
            </a:r>
            <a:r>
              <a:rPr lang="en-IN" dirty="0" err="1"/>
              <a:t>i</a:t>
            </a:r>
            <a:r>
              <a:rPr lang="en-IN" dirty="0"/>
              <a:t> minus 1 close bracket. An arrow from the text points to a column array, with the title After the first iteration. The array has the following information,</a:t>
            </a:r>
          </a:p>
          <a:p>
            <a:r>
              <a:rPr lang="en-IN" dirty="0"/>
              <a:t>0, 0</a:t>
            </a:r>
          </a:p>
          <a:p>
            <a:r>
              <a:rPr lang="en-IN" dirty="0"/>
              <a:t>1, 0</a:t>
            </a:r>
          </a:p>
          <a:p>
            <a:r>
              <a:rPr lang="en-IN" dirty="0"/>
              <a:t>2, 0</a:t>
            </a:r>
          </a:p>
          <a:p>
            <a:r>
              <a:rPr lang="en-IN" dirty="0"/>
              <a:t>3, 0</a:t>
            </a:r>
          </a:p>
          <a:p>
            <a:r>
              <a:rPr lang="en-IN" dirty="0"/>
              <a:t>4, 0</a:t>
            </a:r>
          </a:p>
          <a:p>
            <a:r>
              <a:rPr lang="en-IN" dirty="0"/>
              <a:t>The arrow points to 1, 0.</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19</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06798129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Another line shows the text, </a:t>
            </a:r>
            <a:r>
              <a:rPr lang="en-IN" dirty="0" err="1"/>
              <a:t>java.util.Arrays.binary</a:t>
            </a:r>
            <a:r>
              <a:rPr lang="en-IN" dirty="0"/>
              <a:t> Search open parenthesis list, 11 close parenthesis, close parenthesis. 11 in the </a:t>
            </a:r>
            <a:r>
              <a:rPr lang="en-IN" dirty="0" err="1"/>
              <a:t>int</a:t>
            </a:r>
            <a:r>
              <a:rPr lang="en-IN" dirty="0"/>
              <a:t> list and 11 here are connected to each other.</a:t>
            </a:r>
          </a:p>
          <a:p>
            <a:r>
              <a:rPr lang="en-IN" dirty="0"/>
              <a:t>Another set shows char open and close brackets chars = open brace a, c, g, x, y, z close brace. All the alphabets are in single quotes. The last line of this set reads </a:t>
            </a:r>
            <a:r>
              <a:rPr lang="en-IN" dirty="0" err="1"/>
              <a:t>java.util.Arrays.binarySearch</a:t>
            </a:r>
            <a:r>
              <a:rPr lang="en-IN" dirty="0"/>
              <a:t> open parenthesis chars, t with single quotes close parenthesis close parenthesis. x in char chars is connected to t here.</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96</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403031372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Row 1. Select 1 (the smallest) and swap it with 2 (the first) in the list. The numbers in the second column are 2, 9, 5, 4, 8, 1, 6. All the numbers are in same </a:t>
            </a:r>
            <a:r>
              <a:rPr lang="en-IN" dirty="0" err="1"/>
              <a:t>color</a:t>
            </a:r>
            <a:r>
              <a:rPr lang="en-IN" dirty="0"/>
              <a:t>. A double sided arrow points between 2 and 1. The arrow is </a:t>
            </a:r>
            <a:r>
              <a:rPr lang="en-IN" dirty="0" err="1"/>
              <a:t>labeled</a:t>
            </a:r>
            <a:r>
              <a:rPr lang="en-IN" dirty="0"/>
              <a:t> swap. Third column is blank in this row.</a:t>
            </a:r>
          </a:p>
          <a:p>
            <a:r>
              <a:rPr lang="en-IN" dirty="0"/>
              <a:t>Row 2. The number 1 is now in the correct position and thus no longer needs to be considered. The numbers in the second column are 1, 9, 5, 4, 8, 2, 6. All the numbers except 1 are of the same </a:t>
            </a:r>
            <a:r>
              <a:rPr lang="en-IN" dirty="0" err="1"/>
              <a:t>color</a:t>
            </a:r>
            <a:r>
              <a:rPr lang="en-IN" dirty="0"/>
              <a:t>. A double sided arrow points between 9 and 2. The arrow is </a:t>
            </a:r>
            <a:r>
              <a:rPr lang="en-IN" dirty="0" err="1"/>
              <a:t>labeled</a:t>
            </a:r>
            <a:r>
              <a:rPr lang="en-IN" dirty="0"/>
              <a:t> swap. Text in third column reads, Select 2 (the smallest) and swap it with 9 (the first) in the remaining list.</a:t>
            </a:r>
          </a:p>
          <a:p>
            <a:r>
              <a:rPr lang="en-IN" dirty="0"/>
              <a:t>Row 3. The text reads, The number 2 is now in the correct position and thus has no longer needs to be considered. The numbers in the second column are 1, 2, 5, 4, 8, 9, 6. All the numbers except 1 and 2 are of same </a:t>
            </a:r>
            <a:r>
              <a:rPr lang="en-IN" dirty="0" err="1"/>
              <a:t>color</a:t>
            </a:r>
            <a:r>
              <a:rPr lang="en-IN" dirty="0"/>
              <a:t>. A double-sided arrow </a:t>
            </a:r>
            <a:r>
              <a:rPr lang="en-IN" dirty="0" err="1"/>
              <a:t>labeled</a:t>
            </a:r>
            <a:r>
              <a:rPr lang="en-IN" dirty="0"/>
              <a:t> swap connects 5 and 4. Text in the third column reads, Select 4 (the smallest) and swap it with 5 (the first) in the remaining list.</a:t>
            </a:r>
          </a:p>
          <a:p>
            <a:r>
              <a:rPr lang="en-IN" dirty="0"/>
              <a:t>Row 4. Text reads, The number 4 is now in the correct position and thus no longer needs to be considered. The numbers in the second column are 1, 2, 4, 5, 8, 9, 6. All the numbers except 1, 2, and 4 are of the same </a:t>
            </a:r>
            <a:r>
              <a:rPr lang="en-IN" dirty="0" err="1"/>
              <a:t>color</a:t>
            </a:r>
            <a:r>
              <a:rPr lang="en-IN" dirty="0"/>
              <a:t>. Text in the third column reads, 5 is the smallest and in the right position. No swap is necessary.</a:t>
            </a:r>
          </a:p>
          <a:p>
            <a:r>
              <a:rPr lang="en-IN" dirty="0"/>
              <a:t>Row 5. Text reads, The number 5 is now in the correct position and thus no longer needs to be considered. The numbers in the second column are 1, 2, 4, 5, 8, 9, 6. All numbers except 1, 2, 4, and 5 are of the same </a:t>
            </a:r>
            <a:r>
              <a:rPr lang="en-IN" dirty="0" err="1"/>
              <a:t>color</a:t>
            </a:r>
            <a:r>
              <a:rPr lang="en-IN" dirty="0"/>
              <a:t>. A double sided arrow </a:t>
            </a:r>
            <a:r>
              <a:rPr lang="en-IN" dirty="0" err="1"/>
              <a:t>labeled</a:t>
            </a:r>
            <a:r>
              <a:rPr lang="en-IN" dirty="0"/>
              <a:t> swap points to 8 and 6. Text in the third column reads, Select 6 (the smallest) and swap it with 8 (the first) in the remaining list.</a:t>
            </a:r>
          </a:p>
          <a:p>
            <a:r>
              <a:rPr lang="en-IN" dirty="0"/>
              <a:t>Row 6. Text reads, The number 6 is now in the correct position and thus no longer needs to be considered. The numbers in the second column are 1, 2, 4, 5, 6, 9, 8. All the numbers except 1, 2, 4, 5, 6 are of the same </a:t>
            </a:r>
            <a:r>
              <a:rPr lang="en-IN" dirty="0" err="1"/>
              <a:t>color</a:t>
            </a:r>
            <a:r>
              <a:rPr lang="en-IN" dirty="0"/>
              <a:t>. A double side arrow </a:t>
            </a:r>
            <a:r>
              <a:rPr lang="en-IN" dirty="0" err="1"/>
              <a:t>labeled</a:t>
            </a:r>
            <a:r>
              <a:rPr lang="en-IN" dirty="0"/>
              <a:t> swap points to 9 and 8. Text in the third column reads, Select 8 (the smallest) and swap it with 9 (the first) in the remaining list.</a:t>
            </a:r>
          </a:p>
          <a:p>
            <a:r>
              <a:rPr lang="en-IN" dirty="0"/>
              <a:t>Row 7. Text reads, The number 8 is now in the correct position and thus no longer needs to be considered. The numbers in the second column are 3, 2, 4, 5, 6, 8, 9. All the numbers except 9 are of the same </a:t>
            </a:r>
            <a:r>
              <a:rPr lang="en-IN" dirty="0" err="1"/>
              <a:t>color</a:t>
            </a:r>
            <a:r>
              <a:rPr lang="en-IN" dirty="0"/>
              <a:t>. Text in the third column reads, Since there is only one element remaining in the list, the sort is completed.</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98</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87205233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public static void </a:t>
            </a:r>
            <a:r>
              <a:rPr lang="en-IN" dirty="0" err="1"/>
              <a:t>selectionSort</a:t>
            </a:r>
            <a:r>
              <a:rPr lang="en-IN" dirty="0"/>
              <a:t> left parenthesis double left bracket right bracket list right parenthesis {</a:t>
            </a:r>
          </a:p>
          <a:p>
            <a:r>
              <a:rPr lang="en-IN" dirty="0"/>
              <a:t>for left parenthesis </a:t>
            </a:r>
            <a:r>
              <a:rPr lang="en-IN" dirty="0" err="1"/>
              <a:t>int</a:t>
            </a:r>
            <a:r>
              <a:rPr lang="en-IN" dirty="0"/>
              <a:t> </a:t>
            </a:r>
            <a:r>
              <a:rPr lang="en-IN" dirty="0" err="1"/>
              <a:t>i</a:t>
            </a:r>
            <a:r>
              <a:rPr lang="en-IN" dirty="0"/>
              <a:t> = 0 semi colon </a:t>
            </a:r>
            <a:r>
              <a:rPr lang="en-IN" dirty="0" err="1"/>
              <a:t>i</a:t>
            </a:r>
            <a:r>
              <a:rPr lang="en-IN" dirty="0"/>
              <a:t> is less than </a:t>
            </a:r>
            <a:r>
              <a:rPr lang="en-IN" dirty="0" err="1"/>
              <a:t>list.length</a:t>
            </a:r>
            <a:r>
              <a:rPr lang="en-IN" dirty="0"/>
              <a:t> semi colon </a:t>
            </a:r>
            <a:r>
              <a:rPr lang="en-IN" dirty="0" err="1"/>
              <a:t>i</a:t>
            </a:r>
            <a:r>
              <a:rPr lang="en-IN" dirty="0"/>
              <a:t>++ right parenthesis left brace</a:t>
            </a:r>
          </a:p>
          <a:p>
            <a:r>
              <a:rPr lang="en-IN" dirty="0"/>
              <a:t>forward slash forward slash Find the minimum in the list left bracket I </a:t>
            </a:r>
            <a:r>
              <a:rPr lang="en-IN" dirty="0" err="1"/>
              <a:t>list.length</a:t>
            </a:r>
            <a:r>
              <a:rPr lang="en-IN" dirty="0"/>
              <a:t> minus 1 right brace</a:t>
            </a:r>
          </a:p>
          <a:p>
            <a:r>
              <a:rPr lang="en-IN" dirty="0"/>
              <a:t>double </a:t>
            </a:r>
            <a:r>
              <a:rPr lang="en-IN" dirty="0" err="1"/>
              <a:t>currentMin</a:t>
            </a:r>
            <a:r>
              <a:rPr lang="en-IN" dirty="0"/>
              <a:t> = list left bracket </a:t>
            </a:r>
            <a:r>
              <a:rPr lang="en-IN" dirty="0" err="1"/>
              <a:t>i</a:t>
            </a:r>
            <a:r>
              <a:rPr lang="en-IN" dirty="0"/>
              <a:t> right bracket  semi colon</a:t>
            </a:r>
          </a:p>
          <a:p>
            <a:r>
              <a:rPr lang="en-IN" dirty="0" err="1"/>
              <a:t>int</a:t>
            </a:r>
            <a:r>
              <a:rPr lang="en-IN" dirty="0"/>
              <a:t> </a:t>
            </a:r>
            <a:r>
              <a:rPr lang="en-IN" dirty="0" err="1"/>
              <a:t>currentMinIndex</a:t>
            </a:r>
            <a:r>
              <a:rPr lang="en-IN" dirty="0"/>
              <a:t> = </a:t>
            </a:r>
            <a:r>
              <a:rPr lang="en-IN" dirty="0" err="1"/>
              <a:t>i</a:t>
            </a:r>
            <a:r>
              <a:rPr lang="en-IN" dirty="0"/>
              <a:t> semi colon</a:t>
            </a:r>
          </a:p>
          <a:p>
            <a:r>
              <a:rPr lang="en-IN" dirty="0"/>
              <a:t>for left parenthesis </a:t>
            </a:r>
            <a:r>
              <a:rPr lang="en-IN" dirty="0" err="1"/>
              <a:t>int</a:t>
            </a:r>
            <a:r>
              <a:rPr lang="en-IN" dirty="0"/>
              <a:t> j = </a:t>
            </a:r>
            <a:r>
              <a:rPr lang="en-IN" dirty="0" err="1"/>
              <a:t>i</a:t>
            </a:r>
            <a:r>
              <a:rPr lang="en-IN" dirty="0"/>
              <a:t> + 1 semi colon j is less </a:t>
            </a:r>
            <a:r>
              <a:rPr lang="en-IN" dirty="0" err="1"/>
              <a:t>list.length</a:t>
            </a:r>
            <a:r>
              <a:rPr lang="en-IN" dirty="0"/>
              <a:t> semi colon </a:t>
            </a:r>
            <a:r>
              <a:rPr lang="en-IN" dirty="0" err="1"/>
              <a:t>j++</a:t>
            </a:r>
            <a:r>
              <a:rPr lang="en-IN" dirty="0"/>
              <a:t> right parenthesis right brace</a:t>
            </a:r>
          </a:p>
          <a:p>
            <a:r>
              <a:rPr lang="en-IN" dirty="0"/>
              <a:t>if left parenthesis </a:t>
            </a:r>
            <a:r>
              <a:rPr lang="en-IN" dirty="0" err="1"/>
              <a:t>currentMin</a:t>
            </a:r>
            <a:r>
              <a:rPr lang="en-IN" dirty="0"/>
              <a:t> is greater than list left bracket j right bracket right parenthesis left brace</a:t>
            </a:r>
          </a:p>
          <a:p>
            <a:r>
              <a:rPr lang="en-IN" dirty="0" err="1"/>
              <a:t>currentMin</a:t>
            </a:r>
            <a:r>
              <a:rPr lang="en-IN" dirty="0"/>
              <a:t> = list left bracket j right bracket semi colon</a:t>
            </a:r>
          </a:p>
          <a:p>
            <a:r>
              <a:rPr lang="en-IN" dirty="0" err="1"/>
              <a:t>currentMinIndex</a:t>
            </a:r>
            <a:r>
              <a:rPr lang="en-IN" dirty="0"/>
              <a:t> = j semi colon </a:t>
            </a:r>
          </a:p>
          <a:p>
            <a:r>
              <a:rPr lang="en-IN" dirty="0"/>
              <a:t>right brace </a:t>
            </a:r>
          </a:p>
          <a:p>
            <a:r>
              <a:rPr lang="en-IN" dirty="0"/>
              <a:t>right brace </a:t>
            </a:r>
          </a:p>
          <a:p>
            <a:r>
              <a:rPr lang="en-IN" dirty="0"/>
              <a:t>forward slash forward slash  Swap list left bracket </a:t>
            </a:r>
            <a:r>
              <a:rPr lang="en-IN" dirty="0" err="1"/>
              <a:t>i</a:t>
            </a:r>
            <a:r>
              <a:rPr lang="en-IN" dirty="0"/>
              <a:t> right bracket with list left bracket </a:t>
            </a:r>
            <a:r>
              <a:rPr lang="en-IN" dirty="0" err="1"/>
              <a:t>currentMinIndex</a:t>
            </a:r>
            <a:r>
              <a:rPr lang="en-IN" dirty="0"/>
              <a:t> right bracket if necessary semi colon</a:t>
            </a:r>
          </a:p>
          <a:p>
            <a:r>
              <a:rPr lang="en-IN" dirty="0"/>
              <a:t>if left parenthesis </a:t>
            </a:r>
            <a:r>
              <a:rPr lang="en-IN" dirty="0" err="1"/>
              <a:t>currentMinIndex</a:t>
            </a:r>
            <a:r>
              <a:rPr lang="en-IN" dirty="0"/>
              <a:t> mark of exclamation = </a:t>
            </a:r>
            <a:r>
              <a:rPr lang="en-IN" dirty="0" err="1"/>
              <a:t>i</a:t>
            </a:r>
            <a:r>
              <a:rPr lang="en-IN" dirty="0"/>
              <a:t> right parenthesis left brace</a:t>
            </a:r>
          </a:p>
          <a:p>
            <a:r>
              <a:rPr lang="en-IN" dirty="0"/>
              <a:t>list left bracket </a:t>
            </a:r>
            <a:r>
              <a:rPr lang="en-IN" dirty="0" err="1"/>
              <a:t>currentMinIndex</a:t>
            </a:r>
            <a:r>
              <a:rPr lang="en-IN" dirty="0"/>
              <a:t> right bracket = list left bracket </a:t>
            </a:r>
            <a:r>
              <a:rPr lang="en-IN" dirty="0" err="1"/>
              <a:t>i</a:t>
            </a:r>
            <a:r>
              <a:rPr lang="en-IN" dirty="0"/>
              <a:t> right bracket semi colon</a:t>
            </a:r>
          </a:p>
          <a:p>
            <a:r>
              <a:rPr lang="en-IN" dirty="0"/>
              <a:t>list left bracket </a:t>
            </a:r>
            <a:r>
              <a:rPr lang="en-IN" dirty="0" err="1"/>
              <a:t>i</a:t>
            </a:r>
            <a:r>
              <a:rPr lang="en-IN" dirty="0"/>
              <a:t> right bracket = </a:t>
            </a:r>
            <a:r>
              <a:rPr lang="en-IN" dirty="0" err="1"/>
              <a:t>currentMin</a:t>
            </a:r>
            <a:r>
              <a:rPr lang="en-IN" dirty="0"/>
              <a:t> semi colon </a:t>
            </a:r>
          </a:p>
          <a:p>
            <a:r>
              <a:rPr lang="en-IN" dirty="0"/>
              <a:t>right brace </a:t>
            </a:r>
          </a:p>
          <a:p>
            <a:r>
              <a:rPr lang="en-IN" dirty="0"/>
              <a:t>right brace</a:t>
            </a:r>
          </a:p>
          <a:p>
            <a:r>
              <a:rPr lang="en-IN" dirty="0"/>
              <a:t>right brace</a:t>
            </a:r>
          </a:p>
          <a:p>
            <a:r>
              <a:rPr lang="en-IN" dirty="0"/>
              <a:t>Invoke it </a:t>
            </a:r>
            <a:r>
              <a:rPr lang="en-IN" dirty="0" err="1"/>
              <a:t>selectionSort</a:t>
            </a:r>
            <a:r>
              <a:rPr lang="en-IN" dirty="0"/>
              <a:t> left parenthesis </a:t>
            </a:r>
            <a:r>
              <a:rPr lang="en-IN" dirty="0" err="1"/>
              <a:t>yourList</a:t>
            </a:r>
            <a:r>
              <a:rPr lang="en-IN" dirty="0"/>
              <a:t> right parenthesis</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104</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60111837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public class A open brace</a:t>
            </a:r>
          </a:p>
          <a:p>
            <a:r>
              <a:rPr lang="en-IN" dirty="0"/>
              <a:t>public static void main open parenthesis string open and close brackets </a:t>
            </a:r>
            <a:r>
              <a:rPr lang="en-IN" dirty="0" err="1"/>
              <a:t>args</a:t>
            </a:r>
            <a:r>
              <a:rPr lang="en-IN" dirty="0"/>
              <a:t> close parenthesis open brace string open and close brackets strings = open brace open double quotes New York close double quotes, open double quotes Boston close double quotes, open double quotes Atlanta close double quotes close brace; B. main open parenthesis strings close parenthesis. close brace close brace. B. main open parenthesis strings close parenthesis is highlighted.</a:t>
            </a:r>
          </a:p>
          <a:p>
            <a:r>
              <a:rPr lang="en-IN" dirty="0"/>
              <a:t>class B open brace public static void main open parenthesis String open and close brackets </a:t>
            </a:r>
            <a:r>
              <a:rPr lang="en-IN" dirty="0" err="1"/>
              <a:t>args</a:t>
            </a:r>
            <a:r>
              <a:rPr lang="en-IN" dirty="0"/>
              <a:t> close parenthesis open brace for open parenthesis </a:t>
            </a:r>
            <a:r>
              <a:rPr lang="en-IN" dirty="0" err="1"/>
              <a:t>int</a:t>
            </a:r>
            <a:r>
              <a:rPr lang="en-IN" dirty="0"/>
              <a:t> </a:t>
            </a:r>
            <a:r>
              <a:rPr lang="en-IN" dirty="0" err="1"/>
              <a:t>i</a:t>
            </a:r>
            <a:r>
              <a:rPr lang="en-IN" dirty="0"/>
              <a:t> = 0; </a:t>
            </a:r>
            <a:r>
              <a:rPr lang="en-IN" dirty="0" err="1"/>
              <a:t>i</a:t>
            </a:r>
            <a:r>
              <a:rPr lang="en-IN" dirty="0"/>
              <a:t> less than </a:t>
            </a:r>
            <a:r>
              <a:rPr lang="en-IN" dirty="0" err="1"/>
              <a:t>args</a:t>
            </a:r>
            <a:r>
              <a:rPr lang="en-IN" dirty="0"/>
              <a:t>. Length; </a:t>
            </a:r>
            <a:r>
              <a:rPr lang="en-IN" dirty="0" err="1"/>
              <a:t>i</a:t>
            </a:r>
            <a:r>
              <a:rPr lang="en-IN" dirty="0"/>
              <a:t> plus </a:t>
            </a:r>
            <a:r>
              <a:rPr lang="en-IN" dirty="0" err="1"/>
              <a:t>plus</a:t>
            </a:r>
            <a:r>
              <a:rPr lang="en-IN" dirty="0"/>
              <a:t> close parenthesis system. out. </a:t>
            </a:r>
            <a:r>
              <a:rPr lang="en-IN" dirty="0" err="1"/>
              <a:t>printIn</a:t>
            </a:r>
            <a:r>
              <a:rPr lang="en-IN" dirty="0"/>
              <a:t> open parenthesis </a:t>
            </a:r>
            <a:r>
              <a:rPr lang="en-IN" dirty="0" err="1"/>
              <a:t>args</a:t>
            </a:r>
            <a:r>
              <a:rPr lang="en-IN" dirty="0"/>
              <a:t> open bracket </a:t>
            </a:r>
            <a:r>
              <a:rPr lang="en-IN" dirty="0" err="1"/>
              <a:t>i</a:t>
            </a:r>
            <a:r>
              <a:rPr lang="en-IN" dirty="0"/>
              <a:t> close bracket close parenthesis; close brace close brace. public static void main open parenthesis String open and close brackets </a:t>
            </a:r>
            <a:r>
              <a:rPr lang="en-IN" dirty="0" err="1"/>
              <a:t>args</a:t>
            </a:r>
            <a:r>
              <a:rPr lang="en-IN" dirty="0"/>
              <a:t> close parenthesis is highlighted.</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107</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38786334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t>Example 12.4</a:t>
            </a:r>
          </a:p>
          <a:p>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109</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70307838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Calculator: </a:t>
            </a:r>
            <a:r>
              <a:rPr lang="en-IN" dirty="0">
                <a:hlinkClick r:id="rId3"/>
              </a:rPr>
              <a:t>https://liveexample.pearsoncmg.com/html/Calculator.html</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110</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20765056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2" name="Shape 3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
        <p:nvSpPr>
          <p:cNvPr id="383" name="Shape 383"/>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111</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values open bracket 2 close bracket is 3 open parenthesis 2 + 1 close parenthesis, points to the text, values open bracket </a:t>
            </a:r>
            <a:r>
              <a:rPr lang="en-IN" dirty="0" err="1"/>
              <a:t>i</a:t>
            </a:r>
            <a:r>
              <a:rPr lang="en-IN" dirty="0"/>
              <a:t> close bracket = </a:t>
            </a:r>
            <a:r>
              <a:rPr lang="en-IN" dirty="0" err="1"/>
              <a:t>i</a:t>
            </a:r>
            <a:r>
              <a:rPr lang="en-IN" dirty="0"/>
              <a:t> + values open bracket </a:t>
            </a:r>
            <a:r>
              <a:rPr lang="en-IN" dirty="0" err="1"/>
              <a:t>i</a:t>
            </a:r>
            <a:r>
              <a:rPr lang="en-IN" dirty="0"/>
              <a:t> minus 1 close bracket. An arrow from the text points to 2, 3 in a column array, titled After the second iteration.</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22</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9687090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values open bracket 3 close bracket becomes 6 open parenthesis 3 + 3 close parenthesis, points to the text, values open bracket </a:t>
            </a:r>
            <a:r>
              <a:rPr lang="en-IN" dirty="0" err="1"/>
              <a:t>i</a:t>
            </a:r>
            <a:r>
              <a:rPr lang="en-IN" dirty="0"/>
              <a:t> close bracket = </a:t>
            </a:r>
            <a:r>
              <a:rPr lang="en-IN" dirty="0" err="1"/>
              <a:t>i</a:t>
            </a:r>
            <a:r>
              <a:rPr lang="en-IN" dirty="0"/>
              <a:t> + values open bracket </a:t>
            </a:r>
            <a:r>
              <a:rPr lang="en-IN" dirty="0" err="1"/>
              <a:t>i</a:t>
            </a:r>
            <a:r>
              <a:rPr lang="en-IN" dirty="0"/>
              <a:t> minus 1 close bracket. An arrow from the text points to 3, 6 that is a part of a column array.</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25</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7486157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values open bracket 4 close bracket becomes 10 open parenthesis 4 + 6 close parenthesis, points to the text, values open bracket </a:t>
            </a:r>
            <a:r>
              <a:rPr lang="en-IN" dirty="0" err="1"/>
              <a:t>i</a:t>
            </a:r>
            <a:r>
              <a:rPr lang="en-IN" dirty="0"/>
              <a:t> close bracket = </a:t>
            </a:r>
            <a:r>
              <a:rPr lang="en-IN" dirty="0" err="1"/>
              <a:t>i</a:t>
            </a:r>
            <a:r>
              <a:rPr lang="en-IN" dirty="0"/>
              <a:t> + values open bracket </a:t>
            </a:r>
            <a:r>
              <a:rPr lang="en-IN" dirty="0" err="1"/>
              <a:t>i</a:t>
            </a:r>
            <a:r>
              <a:rPr lang="en-IN" dirty="0"/>
              <a:t> minus 1 close bracket. An arrow from the text points to 4, 10 that is a part of a column array, titled After the fourth iteration.</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28</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7798682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values open bracket 0 close bracket is 11 open parenthesis 1 + 10 close bracket, points to the text, values open bracket 0 close bracket = values open bracket 1 close bracket + values open bracket 4 close bracket. An arrow from the text points to 0, 11, that is a part of a column array.</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4077893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It shows a column array titled, my List. An arrow from </a:t>
            </a:r>
            <a:r>
              <a:rPr lang="en-IN" dirty="0" err="1"/>
              <a:t>i</a:t>
            </a:r>
            <a:r>
              <a:rPr lang="en-IN" dirty="0"/>
              <a:t> points to open bracket 0 close bracket. Below open bracket 0 close bracket, there are open bracket 1 close bracket, open bracket </a:t>
            </a:r>
            <a:r>
              <a:rPr lang="en-IN" dirty="0" err="1"/>
              <a:t>i</a:t>
            </a:r>
            <a:r>
              <a:rPr lang="en-IN" dirty="0"/>
              <a:t> close bracket, and open bracket j close bracket. A double-sided arrow shows swap between </a:t>
            </a:r>
            <a:r>
              <a:rPr lang="en-IN" dirty="0" err="1"/>
              <a:t>i</a:t>
            </a:r>
            <a:r>
              <a:rPr lang="en-IN" dirty="0"/>
              <a:t> and j.</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38</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4477427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pter Opener-add copyright">
    <p:spTree>
      <p:nvGrpSpPr>
        <p:cNvPr id="1" name="Shape 37"/>
        <p:cNvGrpSpPr/>
        <p:nvPr/>
      </p:nvGrpSpPr>
      <p:grpSpPr>
        <a:xfrm>
          <a:off x="0" y="0"/>
          <a:ext cx="0" cy="0"/>
          <a:chOff x="0" y="0"/>
          <a:chExt cx="0" cy="0"/>
        </a:xfrm>
      </p:grpSpPr>
      <p:sp>
        <p:nvSpPr>
          <p:cNvPr id="38" name="Title Placeholder"/>
          <p:cNvSpPr txBox="1">
            <a:spLocks noGrp="1"/>
          </p:cNvSpPr>
          <p:nvPr>
            <p:ph type="title"/>
          </p:nvPr>
        </p:nvSpPr>
        <p:spPr>
          <a:xfrm>
            <a:off x="457200" y="215371"/>
            <a:ext cx="8229600" cy="622828"/>
          </a:xfrm>
          <a:prstGeom prst="rect">
            <a:avLst/>
          </a:prstGeom>
          <a:noFill/>
          <a:ln>
            <a:noFill/>
          </a:ln>
        </p:spPr>
        <p:txBody>
          <a:bodyPr lIns="91425" tIns="91425" rIns="91425" bIns="91425" anchor="ctr"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9" name="Content Placeholder"/>
          <p:cNvSpPr txBox="1">
            <a:spLocks noGrp="1"/>
          </p:cNvSpPr>
          <p:nvPr>
            <p:ph type="body" idx="1"/>
          </p:nvPr>
        </p:nvSpPr>
        <p:spPr>
          <a:xfrm>
            <a:off x="457200" y="958098"/>
            <a:ext cx="8229600" cy="478970"/>
          </a:xfrm>
          <a:prstGeom prst="rect">
            <a:avLst/>
          </a:prstGeom>
          <a:noFill/>
          <a:ln>
            <a:noFill/>
          </a:ln>
        </p:spPr>
        <p:txBody>
          <a:bodyPr lIns="91425" tIns="91425" rIns="91425" bIns="91425" anchor="ctr" anchorCtr="0"/>
          <a:lstStyle>
            <a:lvl1pPr marL="0" marR="0" lvl="0" indent="0" algn="l" rtl="0">
              <a:spcBef>
                <a:spcPts val="0"/>
              </a:spcBef>
              <a:buClr>
                <a:srgbClr val="007FA3"/>
              </a:buClr>
              <a:buFont typeface="Arial"/>
              <a:buNone/>
              <a:defRPr sz="2000" b="0" i="0" u="none" strike="noStrike" cap="none">
                <a:solidFill>
                  <a:srgbClr val="007FA3"/>
                </a:solidFill>
                <a:latin typeface="+mn-lt"/>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dirty="0"/>
          </a:p>
        </p:txBody>
      </p:sp>
      <p:sp>
        <p:nvSpPr>
          <p:cNvPr id="4" name="Content Placeholder 3">
            <a:extLst>
              <a:ext uri="{FF2B5EF4-FFF2-40B4-BE49-F238E27FC236}">
                <a16:creationId xmlns:a16="http://schemas.microsoft.com/office/drawing/2014/main" id="{6EE677B9-EC76-47FA-B8D6-49D033518C61}"/>
              </a:ext>
            </a:extLst>
          </p:cNvPr>
          <p:cNvSpPr>
            <a:spLocks noGrp="1"/>
          </p:cNvSpPr>
          <p:nvPr>
            <p:ph sz="quarter" idx="13" hasCustomPrompt="1"/>
          </p:nvPr>
        </p:nvSpPr>
        <p:spPr>
          <a:xfrm>
            <a:off x="457200" y="1600200"/>
            <a:ext cx="4397375" cy="4525963"/>
          </a:xfrm>
        </p:spPr>
        <p:txBody>
          <a:bodyPr/>
          <a:lstStyle>
            <a:lvl1pPr marL="101600" indent="0">
              <a:buNone/>
              <a:defRPr/>
            </a:lvl1pPr>
          </a:lstStyle>
          <a:p>
            <a:pPr lvl="0"/>
            <a:r>
              <a:rPr lang="en-US" dirty="0"/>
              <a:t>Image of front cover</a:t>
            </a:r>
          </a:p>
        </p:txBody>
      </p:sp>
      <p:sp>
        <p:nvSpPr>
          <p:cNvPr id="6" name="Content Placeholder 5">
            <a:extLst>
              <a:ext uri="{FF2B5EF4-FFF2-40B4-BE49-F238E27FC236}">
                <a16:creationId xmlns:a16="http://schemas.microsoft.com/office/drawing/2014/main" id="{F4ED3915-2147-4382-A599-2376CC8854D1}"/>
              </a:ext>
            </a:extLst>
          </p:cNvPr>
          <p:cNvSpPr>
            <a:spLocks noGrp="1"/>
          </p:cNvSpPr>
          <p:nvPr>
            <p:ph sz="quarter" idx="14" hasCustomPrompt="1"/>
          </p:nvPr>
        </p:nvSpPr>
        <p:spPr>
          <a:xfrm>
            <a:off x="5029200" y="1600200"/>
            <a:ext cx="3657600" cy="1492250"/>
          </a:xfrm>
        </p:spPr>
        <p:txBody>
          <a:bodyPr anchor="b"/>
          <a:lstStyle>
            <a:lvl1pPr marL="101600" indent="0" algn="ctr">
              <a:buNone/>
              <a:defRPr sz="3000" b="1">
                <a:latin typeface="+mn-lt"/>
              </a:defRPr>
            </a:lvl1pPr>
            <a:lvl2pPr marL="558800" indent="0">
              <a:buNone/>
              <a:defRPr/>
            </a:lvl2pPr>
          </a:lstStyle>
          <a:p>
            <a:pPr lvl="0"/>
            <a:r>
              <a:rPr lang="en-US" dirty="0"/>
              <a:t>Chapter #</a:t>
            </a:r>
          </a:p>
        </p:txBody>
      </p:sp>
      <p:sp>
        <p:nvSpPr>
          <p:cNvPr id="8" name="Content Placeholder 7">
            <a:extLst>
              <a:ext uri="{FF2B5EF4-FFF2-40B4-BE49-F238E27FC236}">
                <a16:creationId xmlns:a16="http://schemas.microsoft.com/office/drawing/2014/main" id="{3B38FD8D-0DB0-4A1A-A3F1-E26B606AC837}"/>
              </a:ext>
            </a:extLst>
          </p:cNvPr>
          <p:cNvSpPr>
            <a:spLocks noGrp="1"/>
          </p:cNvSpPr>
          <p:nvPr>
            <p:ph sz="quarter" idx="15" hasCustomPrompt="1"/>
          </p:nvPr>
        </p:nvSpPr>
        <p:spPr>
          <a:xfrm>
            <a:off x="5029200" y="3252788"/>
            <a:ext cx="3657600" cy="2873375"/>
          </a:xfrm>
        </p:spPr>
        <p:txBody>
          <a:bodyPr/>
          <a:lstStyle>
            <a:lvl1pPr marL="0" indent="0" algn="ctr">
              <a:buNone/>
              <a:defRPr sz="2200">
                <a:latin typeface="+mn-lt"/>
              </a:defRPr>
            </a:lvl1pPr>
          </a:lstStyle>
          <a:p>
            <a:pPr lvl="0"/>
            <a:r>
              <a:rPr lang="en-US" dirty="0"/>
              <a:t>Chapter name</a:t>
            </a:r>
          </a:p>
        </p:txBody>
      </p:sp>
      <p:sp>
        <p:nvSpPr>
          <p:cNvPr id="12" name="Shape 13">
            <a:extLst>
              <a:ext uri="{FF2B5EF4-FFF2-40B4-BE49-F238E27FC236}">
                <a16:creationId xmlns:a16="http://schemas.microsoft.com/office/drawing/2014/main" id="{C5328E6C-2B17-49B8-8712-6C0E107A1D99}"/>
              </a:ext>
            </a:extLst>
          </p:cNvPr>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tx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pPr>
              <a:defRPr/>
            </a:pPr>
            <a:endParaRPr lang="en-US" dirty="0">
              <a:solidFill>
                <a:schemeClr val="tx1"/>
              </a:solidFill>
            </a:endParaRPr>
          </a:p>
        </p:txBody>
      </p:sp>
      <p:sp>
        <p:nvSpPr>
          <p:cNvPr id="13" name="Shape 14">
            <a:extLst>
              <a:ext uri="{FF2B5EF4-FFF2-40B4-BE49-F238E27FC236}">
                <a16:creationId xmlns:a16="http://schemas.microsoft.com/office/drawing/2014/main" id="{CE0B5B1C-8858-43DC-BD75-C546F4738779}"/>
              </a:ext>
            </a:extLst>
          </p:cNvPr>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lvl1pPr>
              <a:defRPr>
                <a:solidFill>
                  <a:schemeClr val="tx1"/>
                </a:solidFill>
              </a:defRPr>
            </a:lvl1pPr>
          </a:lstStyle>
          <a:p>
            <a:pPr algn="r">
              <a:buSzPct val="25000"/>
              <a:defRPr/>
            </a:pPr>
            <a:fld id="{00000000-1234-1234-1234-123412341234}" type="slidenum">
              <a:rPr lang="en-US" sz="900" smtClean="0"/>
              <a:pPr algn="r">
                <a:buSzPct val="25000"/>
                <a:defRPr/>
              </a:pPr>
              <a:t>‹#›</a:t>
            </a:fld>
            <a:endParaRPr lang="en-US" sz="900" dirty="0"/>
          </a:p>
        </p:txBody>
      </p:sp>
      <p:sp>
        <p:nvSpPr>
          <p:cNvPr id="9" name="Picture Placeholder 8">
            <a:extLst>
              <a:ext uri="{FF2B5EF4-FFF2-40B4-BE49-F238E27FC236}">
                <a16:creationId xmlns:a16="http://schemas.microsoft.com/office/drawing/2014/main" id="{51B8939D-A957-42F9-A1B5-556D29D235AB}"/>
              </a:ext>
            </a:extLst>
          </p:cNvPr>
          <p:cNvSpPr>
            <a:spLocks noGrp="1"/>
          </p:cNvSpPr>
          <p:nvPr>
            <p:ph type="pic" sz="quarter" idx="16" hasCustomPrompt="1"/>
          </p:nvPr>
        </p:nvSpPr>
        <p:spPr>
          <a:xfrm>
            <a:off x="457200" y="6400801"/>
            <a:ext cx="1001713" cy="228600"/>
          </a:xfrm>
        </p:spPr>
        <p:txBody>
          <a:bodyPr anchor="ctr"/>
          <a:lstStyle>
            <a:lvl1pPr>
              <a:buNone/>
              <a:defRPr sz="1200">
                <a:latin typeface="Verdana" panose="020B0604030504040204" pitchFamily="34" charset="0"/>
                <a:ea typeface="Verdana" panose="020B0604030504040204" pitchFamily="34" charset="0"/>
              </a:defRPr>
            </a:lvl1pPr>
          </a:lstStyle>
          <a:p>
            <a:r>
              <a:rPr lang="en-US" dirty="0"/>
              <a:t>Logo</a:t>
            </a:r>
          </a:p>
        </p:txBody>
      </p:sp>
      <p:sp>
        <p:nvSpPr>
          <p:cNvPr id="18" name="Content Placeholder 17">
            <a:extLst>
              <a:ext uri="{FF2B5EF4-FFF2-40B4-BE49-F238E27FC236}">
                <a16:creationId xmlns:a16="http://schemas.microsoft.com/office/drawing/2014/main" id="{0CF87F15-2C58-4DFC-BACB-0E2C6507BCDE}"/>
              </a:ext>
            </a:extLst>
          </p:cNvPr>
          <p:cNvSpPr>
            <a:spLocks noGrp="1"/>
          </p:cNvSpPr>
          <p:nvPr>
            <p:ph sz="quarter" idx="17" hasCustomPrompt="1"/>
          </p:nvPr>
        </p:nvSpPr>
        <p:spPr>
          <a:xfrm>
            <a:off x="2097088" y="6400800"/>
            <a:ext cx="6589712" cy="228600"/>
          </a:xfrm>
        </p:spPr>
        <p:txBody>
          <a:bodyPr anchor="ctr"/>
          <a:lstStyle>
            <a:lvl1pPr algn="r">
              <a:buNone/>
              <a:defRPr sz="1200">
                <a:latin typeface="Verdana" panose="020B0604030504040204" pitchFamily="34" charset="0"/>
                <a:ea typeface="Verdana" panose="020B0604030504040204" pitchFamily="34" charset="0"/>
              </a:defRPr>
            </a:lvl1pPr>
          </a:lstStyle>
          <a:p>
            <a:pPr lvl="0"/>
            <a:r>
              <a:rPr lang="en-US" dirty="0"/>
              <a:t>Copyright Information</a:t>
            </a:r>
          </a:p>
        </p:txBody>
      </p:sp>
    </p:spTree>
    <p:extLst>
      <p:ext uri="{BB962C8B-B14F-4D97-AF65-F5344CB8AC3E}">
        <p14:creationId xmlns:p14="http://schemas.microsoft.com/office/powerpoint/2010/main" val="839355990"/>
      </p:ext>
    </p:extLst>
  </p:cSld>
  <p:clrMapOvr>
    <a:masterClrMapping/>
  </p:clrMapOvr>
  <p:extLst>
    <p:ext uri="{DCECCB84-F9BA-43D5-87BE-67443E8EF086}">
      <p15:sldGuideLst xmlns:p15="http://schemas.microsoft.com/office/powerpoint/2012/main">
        <p15:guide id="1" orient="horz" pos="4176"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and Ten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8229600" cy="198039"/>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57200" y="1841636"/>
            <a:ext cx="8229600" cy="232963"/>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457200" y="2191482"/>
            <a:ext cx="8229600" cy="22164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7">
            <a:extLst>
              <a:ext uri="{FF2B5EF4-FFF2-40B4-BE49-F238E27FC236}">
                <a16:creationId xmlns:a16="http://schemas.microsoft.com/office/drawing/2014/main" id="{99D20A0E-9225-48FB-91AF-C7D8DE4D66F4}"/>
              </a:ext>
            </a:extLst>
          </p:cNvPr>
          <p:cNvSpPr>
            <a:spLocks noGrp="1"/>
          </p:cNvSpPr>
          <p:nvPr>
            <p:ph sz="quarter" idx="16"/>
          </p:nvPr>
        </p:nvSpPr>
        <p:spPr>
          <a:xfrm>
            <a:off x="457200" y="2515536"/>
            <a:ext cx="8229600" cy="22164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3" name="Content Placeholder 2"/>
          <p:cNvSpPr>
            <a:spLocks noGrp="1"/>
          </p:cNvSpPr>
          <p:nvPr>
            <p:ph sz="quarter" idx="17"/>
          </p:nvPr>
        </p:nvSpPr>
        <p:spPr>
          <a:xfrm>
            <a:off x="457200" y="2840656"/>
            <a:ext cx="8229600" cy="200926"/>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4"/>
          <p:cNvSpPr>
            <a:spLocks noGrp="1"/>
          </p:cNvSpPr>
          <p:nvPr>
            <p:ph sz="quarter" idx="18"/>
          </p:nvPr>
        </p:nvSpPr>
        <p:spPr>
          <a:xfrm>
            <a:off x="457200" y="3169638"/>
            <a:ext cx="8229600" cy="21700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7" name="Content Placeholder 6"/>
          <p:cNvSpPr>
            <a:spLocks noGrp="1"/>
          </p:cNvSpPr>
          <p:nvPr>
            <p:ph sz="quarter" idx="19"/>
          </p:nvPr>
        </p:nvSpPr>
        <p:spPr>
          <a:xfrm>
            <a:off x="457200" y="3488845"/>
            <a:ext cx="8229600" cy="239102"/>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4" name="Text Placeholder 3"/>
          <p:cNvSpPr>
            <a:spLocks noGrp="1"/>
          </p:cNvSpPr>
          <p:nvPr>
            <p:ph type="body" sz="quarter" idx="20"/>
          </p:nvPr>
        </p:nvSpPr>
        <p:spPr>
          <a:xfrm>
            <a:off x="457200" y="3727450"/>
            <a:ext cx="8229600" cy="328613"/>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9" name="Text Placeholder 8"/>
          <p:cNvSpPr>
            <a:spLocks noGrp="1"/>
          </p:cNvSpPr>
          <p:nvPr>
            <p:ph type="body" sz="quarter" idx="21"/>
          </p:nvPr>
        </p:nvSpPr>
        <p:spPr>
          <a:xfrm>
            <a:off x="457200" y="4056063"/>
            <a:ext cx="8229600" cy="293687"/>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3" name="Text Placeholder 12"/>
          <p:cNvSpPr>
            <a:spLocks noGrp="1"/>
          </p:cNvSpPr>
          <p:nvPr>
            <p:ph type="body" sz="quarter" idx="22"/>
          </p:nvPr>
        </p:nvSpPr>
        <p:spPr>
          <a:xfrm>
            <a:off x="457200" y="4349750"/>
            <a:ext cx="8229600" cy="280988"/>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0" name="Text Placeholder 19"/>
          <p:cNvSpPr>
            <a:spLocks noGrp="1"/>
          </p:cNvSpPr>
          <p:nvPr>
            <p:ph type="body" sz="quarter" idx="23"/>
          </p:nvPr>
        </p:nvSpPr>
        <p:spPr>
          <a:xfrm>
            <a:off x="457200" y="4630738"/>
            <a:ext cx="8229600" cy="339725"/>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4" name="Text Placeholder 23"/>
          <p:cNvSpPr>
            <a:spLocks noGrp="1"/>
          </p:cNvSpPr>
          <p:nvPr>
            <p:ph type="body" sz="quarter" idx="24"/>
          </p:nvPr>
        </p:nvSpPr>
        <p:spPr>
          <a:xfrm>
            <a:off x="457200" y="4970463"/>
            <a:ext cx="8229600" cy="293687"/>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7" name="Text Placeholder 26"/>
          <p:cNvSpPr>
            <a:spLocks noGrp="1"/>
          </p:cNvSpPr>
          <p:nvPr>
            <p:ph type="body" sz="quarter" idx="25"/>
          </p:nvPr>
        </p:nvSpPr>
        <p:spPr>
          <a:xfrm>
            <a:off x="457200" y="5264150"/>
            <a:ext cx="8229600" cy="339725"/>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3573144346"/>
      </p:ext>
    </p:extLst>
  </p:cSld>
  <p:clrMapOvr>
    <a:masterClrMapping/>
  </p:clrMapOvr>
  <p:extLst>
    <p:ext uri="{DCECCB84-F9BA-43D5-87BE-67443E8EF086}">
      <p15:sldGuideLst xmlns:p15="http://schemas.microsoft.com/office/powerpoint/2012/main">
        <p15:guide id="1" orient="horz" pos="98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Figure + Caption">
    <p:spTree>
      <p:nvGrpSpPr>
        <p:cNvPr id="1" name="Shape 53"/>
        <p:cNvGrpSpPr/>
        <p:nvPr/>
      </p:nvGrpSpPr>
      <p:grpSpPr>
        <a:xfrm>
          <a:off x="0" y="0"/>
          <a:ext cx="0" cy="0"/>
          <a:chOff x="0" y="0"/>
          <a:chExt cx="0" cy="0"/>
        </a:xfrm>
      </p:grpSpPr>
      <p:sp>
        <p:nvSpPr>
          <p:cNvPr id="54" name="Tile Placeholder"/>
          <p:cNvSpPr txBox="1">
            <a:spLocks noGrp="1"/>
          </p:cNvSpPr>
          <p:nvPr>
            <p:ph type="title" hasCustomPrompt="1"/>
          </p:nvPr>
        </p:nvSpPr>
        <p:spPr>
          <a:xfrm>
            <a:off x="457200" y="241479"/>
            <a:ext cx="8229600" cy="106679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dirty="0"/>
              <a:t>Click to add figure number and title</a:t>
            </a:r>
            <a:endParaRPr dirty="0"/>
          </a:p>
        </p:txBody>
      </p:sp>
      <p:sp>
        <p:nvSpPr>
          <p:cNvPr id="3" name="Picture Placeholder 2">
            <a:extLst>
              <a:ext uri="{FF2B5EF4-FFF2-40B4-BE49-F238E27FC236}">
                <a16:creationId xmlns:a16="http://schemas.microsoft.com/office/drawing/2014/main" id="{AD3CB993-AC2C-41C5-BFB7-F2499EC1A14C}"/>
              </a:ext>
            </a:extLst>
          </p:cNvPr>
          <p:cNvSpPr>
            <a:spLocks noGrp="1"/>
          </p:cNvSpPr>
          <p:nvPr>
            <p:ph type="pic" sz="quarter" idx="13"/>
          </p:nvPr>
        </p:nvSpPr>
        <p:spPr>
          <a:xfrm>
            <a:off x="457200" y="1564404"/>
            <a:ext cx="8232775" cy="3417887"/>
          </a:xfrm>
        </p:spPr>
        <p:txBody>
          <a:bodyPr/>
          <a:lstStyle/>
          <a:p>
            <a:endParaRPr lang="en-US" dirty="0"/>
          </a:p>
        </p:txBody>
      </p:sp>
      <p:sp>
        <p:nvSpPr>
          <p:cNvPr id="55" name="Content Placeholder"/>
          <p:cNvSpPr txBox="1">
            <a:spLocks noGrp="1"/>
          </p:cNvSpPr>
          <p:nvPr>
            <p:ph type="body" idx="1" hasCustomPrompt="1"/>
          </p:nvPr>
        </p:nvSpPr>
        <p:spPr>
          <a:xfrm>
            <a:off x="457200" y="5102487"/>
            <a:ext cx="8229600" cy="1018367"/>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1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r>
              <a:rPr lang="en-US" dirty="0"/>
              <a:t>Click to add caption</a:t>
            </a:r>
            <a:endParaRPr dirty="0"/>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8850975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Figure + Caption">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14F033AD-BE5C-406D-991C-6AC56003E70C}"/>
              </a:ext>
            </a:extLst>
          </p:cNvPr>
          <p:cNvSpPr>
            <a:spLocks noGrp="1"/>
          </p:cNvSpPr>
          <p:nvPr>
            <p:ph type="title" hasCustomPrompt="1"/>
          </p:nvPr>
        </p:nvSpPr>
        <p:spPr/>
        <p:txBody>
          <a:bodyPr/>
          <a:lstStyle>
            <a:lvl1pPr>
              <a:defRPr sz="3600">
                <a:latin typeface="+mj-lt"/>
              </a:defRPr>
            </a:lvl1pPr>
          </a:lstStyle>
          <a:p>
            <a:r>
              <a:rPr lang="en-US" dirty="0"/>
              <a:t>Click to add figure number and title</a:t>
            </a:r>
          </a:p>
        </p:txBody>
      </p:sp>
      <p:sp>
        <p:nvSpPr>
          <p:cNvPr id="7" name="Content Placeholder 6">
            <a:extLst>
              <a:ext uri="{FF2B5EF4-FFF2-40B4-BE49-F238E27FC236}">
                <a16:creationId xmlns:a16="http://schemas.microsoft.com/office/drawing/2014/main" id="{9E6B7D3D-89C9-4133-8D8A-D779EB3D311D}"/>
              </a:ext>
            </a:extLst>
          </p:cNvPr>
          <p:cNvSpPr>
            <a:spLocks noGrp="1"/>
          </p:cNvSpPr>
          <p:nvPr>
            <p:ph sz="quarter" idx="13" hasCustomPrompt="1"/>
          </p:nvPr>
        </p:nvSpPr>
        <p:spPr>
          <a:xfrm>
            <a:off x="457200" y="1558412"/>
            <a:ext cx="4484688" cy="3754437"/>
          </a:xfrm>
        </p:spPr>
        <p:txBody>
          <a:bodyPr/>
          <a:lstStyle>
            <a:lvl1pPr>
              <a:defRPr/>
            </a:lvl1pPr>
          </a:lstStyle>
          <a:p>
            <a:pPr lvl="0"/>
            <a:r>
              <a:rPr lang="en-US" dirty="0"/>
              <a:t>Figure</a:t>
            </a:r>
          </a:p>
        </p:txBody>
      </p:sp>
      <p:sp>
        <p:nvSpPr>
          <p:cNvPr id="12" name="Content Placeholder 11">
            <a:extLst>
              <a:ext uri="{FF2B5EF4-FFF2-40B4-BE49-F238E27FC236}">
                <a16:creationId xmlns:a16="http://schemas.microsoft.com/office/drawing/2014/main" id="{5CAF3FDC-1BE7-4A19-A3D7-02B55407B90B}"/>
              </a:ext>
            </a:extLst>
          </p:cNvPr>
          <p:cNvSpPr>
            <a:spLocks noGrp="1"/>
          </p:cNvSpPr>
          <p:nvPr>
            <p:ph sz="quarter" idx="15"/>
          </p:nvPr>
        </p:nvSpPr>
        <p:spPr>
          <a:xfrm>
            <a:off x="5048250" y="1558412"/>
            <a:ext cx="3638550" cy="3754437"/>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a:extLst>
              <a:ext uri="{FF2B5EF4-FFF2-40B4-BE49-F238E27FC236}">
                <a16:creationId xmlns:a16="http://schemas.microsoft.com/office/drawing/2014/main" id="{BF40E849-7663-4A75-9BC8-012C23AC44DF}"/>
              </a:ext>
            </a:extLst>
          </p:cNvPr>
          <p:cNvSpPr>
            <a:spLocks noGrp="1"/>
          </p:cNvSpPr>
          <p:nvPr>
            <p:ph sz="quarter" idx="14" hasCustomPrompt="1"/>
          </p:nvPr>
        </p:nvSpPr>
        <p:spPr>
          <a:xfrm>
            <a:off x="457200" y="5420799"/>
            <a:ext cx="8229600" cy="533400"/>
          </a:xfrm>
        </p:spPr>
        <p:txBody>
          <a:bodyPr/>
          <a:lstStyle>
            <a:lvl1pPr>
              <a:defRPr/>
            </a:lvl1pPr>
          </a:lstStyle>
          <a:p>
            <a:pPr lvl="0"/>
            <a:r>
              <a:rPr lang="en-US" dirty="0"/>
              <a:t>Caption</a:t>
            </a:r>
          </a:p>
        </p:txBody>
      </p:sp>
      <p:sp>
        <p:nvSpPr>
          <p:cNvPr id="3" name="Date Placeholder 2">
            <a:extLst>
              <a:ext uri="{FF2B5EF4-FFF2-40B4-BE49-F238E27FC236}">
                <a16:creationId xmlns:a16="http://schemas.microsoft.com/office/drawing/2014/main" id="{A50D4E5D-00F7-4DC6-9BB0-713B8A0DA354}"/>
              </a:ext>
            </a:extLst>
          </p:cNvPr>
          <p:cNvSpPr>
            <a:spLocks noGrp="1"/>
          </p:cNvSpPr>
          <p:nvPr>
            <p:ph type="dt" idx="10"/>
          </p:nvPr>
        </p:nvSpPr>
        <p:spPr/>
        <p:txBody>
          <a:bodyPr/>
          <a:lstStyle/>
          <a:p>
            <a:endParaRPr lang="en-US" dirty="0"/>
          </a:p>
        </p:txBody>
      </p:sp>
      <p:sp>
        <p:nvSpPr>
          <p:cNvPr id="4" name="Slide Number Placeholder 3">
            <a:extLst>
              <a:ext uri="{FF2B5EF4-FFF2-40B4-BE49-F238E27FC236}">
                <a16:creationId xmlns:a16="http://schemas.microsoft.com/office/drawing/2014/main" id="{18AF4094-2296-458C-908A-D778D0DF5AFA}"/>
              </a:ext>
            </a:extLst>
          </p:cNvPr>
          <p:cNvSpPr>
            <a:spLocks noGrp="1"/>
          </p:cNvSpPr>
          <p:nvPr>
            <p:ph type="sldNum" idx="11"/>
          </p:nvPr>
        </p:nvSpPr>
        <p:spPr/>
        <p:txBody>
          <a:bodyPr/>
          <a:lstStyle/>
          <a:p>
            <a:pPr marL="0" marR="0" lvl="0" indent="0" algn="r" rtl="0">
              <a:spcBef>
                <a:spcPts val="0"/>
              </a:spcBef>
              <a:buSzPct val="25000"/>
              <a:buNone/>
            </a:pPr>
            <a:fld id="{00000000-1234-1234-1234-123412341234}" type="slidenum">
              <a:rPr lang="en-US" sz="900" b="0" i="0" u="none" strike="noStrike" cap="none" smtClean="0">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16604282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abel Layout 1">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065091D3-E16C-46AB-9A90-0F52CA812534}"/>
              </a:ext>
            </a:extLst>
          </p:cNvPr>
          <p:cNvSpPr>
            <a:spLocks noGrp="1"/>
          </p:cNvSpPr>
          <p:nvPr>
            <p:ph type="title" hasCustomPrompt="1"/>
          </p:nvPr>
        </p:nvSpPr>
        <p:spPr/>
        <p:txBody>
          <a:bodyPr/>
          <a:lstStyle>
            <a:lvl1pPr>
              <a:defRPr sz="3600">
                <a:latin typeface="+mj-lt"/>
              </a:defRPr>
            </a:lvl1pPr>
          </a:lstStyle>
          <a:p>
            <a:r>
              <a:rPr lang="en-US" dirty="0"/>
              <a:t>Click to add title</a:t>
            </a:r>
          </a:p>
        </p:txBody>
      </p:sp>
      <p:sp>
        <p:nvSpPr>
          <p:cNvPr id="7" name="Image title">
            <a:extLst>
              <a:ext uri="{FF2B5EF4-FFF2-40B4-BE49-F238E27FC236}">
                <a16:creationId xmlns:a16="http://schemas.microsoft.com/office/drawing/2014/main" id="{CB345607-C53C-44AF-8929-3BDC4C617AB6}"/>
              </a:ext>
            </a:extLst>
          </p:cNvPr>
          <p:cNvSpPr>
            <a:spLocks noGrp="1"/>
          </p:cNvSpPr>
          <p:nvPr>
            <p:ph type="body" sz="quarter" idx="13" hasCustomPrompt="1"/>
          </p:nvPr>
        </p:nvSpPr>
        <p:spPr>
          <a:xfrm>
            <a:off x="2982913" y="4359275"/>
            <a:ext cx="3482975" cy="600075"/>
          </a:xfrm>
        </p:spPr>
        <p:txBody>
          <a:bodyPr/>
          <a:lstStyle>
            <a:lvl1pPr marL="101600" indent="0">
              <a:buNone/>
              <a:defRPr/>
            </a:lvl1pPr>
          </a:lstStyle>
          <a:p>
            <a:pPr lvl="0"/>
            <a:r>
              <a:rPr lang="en-US" dirty="0"/>
              <a:t>Image title</a:t>
            </a:r>
          </a:p>
        </p:txBody>
      </p:sp>
      <p:sp>
        <p:nvSpPr>
          <p:cNvPr id="9" name="Image">
            <a:extLst>
              <a:ext uri="{FF2B5EF4-FFF2-40B4-BE49-F238E27FC236}">
                <a16:creationId xmlns:a16="http://schemas.microsoft.com/office/drawing/2014/main" id="{C2661E64-2E71-47E6-A5A0-AC5348C08F51}"/>
              </a:ext>
            </a:extLst>
          </p:cNvPr>
          <p:cNvSpPr>
            <a:spLocks noGrp="1"/>
          </p:cNvSpPr>
          <p:nvPr>
            <p:ph type="pic" sz="quarter" idx="14" hasCustomPrompt="1"/>
          </p:nvPr>
        </p:nvSpPr>
        <p:spPr>
          <a:xfrm>
            <a:off x="2982912" y="1681163"/>
            <a:ext cx="3482975" cy="2559050"/>
          </a:xfrm>
        </p:spPr>
        <p:txBody>
          <a:bodyPr/>
          <a:lstStyle>
            <a:lvl1pPr marL="101600" indent="0">
              <a:buNone/>
              <a:defRPr/>
            </a:lvl1pPr>
          </a:lstStyle>
          <a:p>
            <a:r>
              <a:rPr lang="en-US" dirty="0"/>
              <a:t>Image</a:t>
            </a:r>
          </a:p>
        </p:txBody>
      </p:sp>
      <p:sp>
        <p:nvSpPr>
          <p:cNvPr id="11" name="Label 1">
            <a:extLst>
              <a:ext uri="{FF2B5EF4-FFF2-40B4-BE49-F238E27FC236}">
                <a16:creationId xmlns:a16="http://schemas.microsoft.com/office/drawing/2014/main" id="{3D0F2ED9-E212-40DC-A528-BE4A28DE88FD}"/>
              </a:ext>
            </a:extLst>
          </p:cNvPr>
          <p:cNvSpPr>
            <a:spLocks noGrp="1"/>
          </p:cNvSpPr>
          <p:nvPr>
            <p:ph type="body" sz="quarter" idx="15" hasCustomPrompt="1"/>
          </p:nvPr>
        </p:nvSpPr>
        <p:spPr>
          <a:xfrm>
            <a:off x="808109" y="1681163"/>
            <a:ext cx="1220716" cy="627062"/>
          </a:xfrm>
        </p:spPr>
        <p:txBody>
          <a:bodyPr/>
          <a:lstStyle>
            <a:lvl1pPr marL="101600" indent="0">
              <a:buNone/>
              <a:defRPr/>
            </a:lvl1pPr>
          </a:lstStyle>
          <a:p>
            <a:pPr lvl="0"/>
            <a:r>
              <a:rPr lang="en-US" dirty="0"/>
              <a:t>Label 1</a:t>
            </a:r>
          </a:p>
        </p:txBody>
      </p:sp>
      <p:sp>
        <p:nvSpPr>
          <p:cNvPr id="13" name="Label 2">
            <a:extLst>
              <a:ext uri="{FF2B5EF4-FFF2-40B4-BE49-F238E27FC236}">
                <a16:creationId xmlns:a16="http://schemas.microsoft.com/office/drawing/2014/main" id="{E8D9AEEF-5E99-48D4-B8C3-C5A995764DCA}"/>
              </a:ext>
            </a:extLst>
          </p:cNvPr>
          <p:cNvSpPr>
            <a:spLocks noGrp="1"/>
          </p:cNvSpPr>
          <p:nvPr>
            <p:ph type="body" sz="quarter" idx="16" hasCustomPrompt="1"/>
          </p:nvPr>
        </p:nvSpPr>
        <p:spPr>
          <a:xfrm>
            <a:off x="808109" y="2647157"/>
            <a:ext cx="1206500" cy="627062"/>
          </a:xfrm>
        </p:spPr>
        <p:txBody>
          <a:bodyPr/>
          <a:lstStyle>
            <a:lvl1pPr marL="101600" indent="0">
              <a:buNone/>
              <a:defRPr/>
            </a:lvl1pPr>
          </a:lstStyle>
          <a:p>
            <a:pPr lvl="0"/>
            <a:r>
              <a:rPr lang="en-US" dirty="0"/>
              <a:t>Label 2</a:t>
            </a:r>
          </a:p>
        </p:txBody>
      </p:sp>
      <p:sp>
        <p:nvSpPr>
          <p:cNvPr id="15" name="Label 3">
            <a:extLst>
              <a:ext uri="{FF2B5EF4-FFF2-40B4-BE49-F238E27FC236}">
                <a16:creationId xmlns:a16="http://schemas.microsoft.com/office/drawing/2014/main" id="{99D329CE-18C4-40A9-A508-1684979AC205}"/>
              </a:ext>
            </a:extLst>
          </p:cNvPr>
          <p:cNvSpPr>
            <a:spLocks noGrp="1"/>
          </p:cNvSpPr>
          <p:nvPr>
            <p:ph type="body" sz="quarter" idx="17" hasCustomPrompt="1"/>
          </p:nvPr>
        </p:nvSpPr>
        <p:spPr>
          <a:xfrm>
            <a:off x="808109" y="3613151"/>
            <a:ext cx="1206500" cy="627062"/>
          </a:xfrm>
        </p:spPr>
        <p:txBody>
          <a:bodyPr/>
          <a:lstStyle>
            <a:lvl1pPr marL="101600" indent="0">
              <a:buNone/>
              <a:defRPr/>
            </a:lvl1pPr>
          </a:lstStyle>
          <a:p>
            <a:pPr lvl="0"/>
            <a:r>
              <a:rPr lang="en-US" dirty="0"/>
              <a:t>Label 3</a:t>
            </a:r>
          </a:p>
        </p:txBody>
      </p:sp>
      <p:sp>
        <p:nvSpPr>
          <p:cNvPr id="17" name="Label 4">
            <a:extLst>
              <a:ext uri="{FF2B5EF4-FFF2-40B4-BE49-F238E27FC236}">
                <a16:creationId xmlns:a16="http://schemas.microsoft.com/office/drawing/2014/main" id="{AAE735D1-F9F4-4525-9ED5-F10A99DECCB8}"/>
              </a:ext>
            </a:extLst>
          </p:cNvPr>
          <p:cNvSpPr>
            <a:spLocks noGrp="1"/>
          </p:cNvSpPr>
          <p:nvPr>
            <p:ph type="body" sz="quarter" idx="18" hasCustomPrompt="1"/>
          </p:nvPr>
        </p:nvSpPr>
        <p:spPr>
          <a:xfrm>
            <a:off x="7381874" y="1681163"/>
            <a:ext cx="1304925" cy="627062"/>
          </a:xfrm>
        </p:spPr>
        <p:txBody>
          <a:bodyPr/>
          <a:lstStyle>
            <a:lvl1pPr marL="101600" indent="0">
              <a:buNone/>
              <a:defRPr/>
            </a:lvl1pPr>
          </a:lstStyle>
          <a:p>
            <a:pPr lvl="0"/>
            <a:r>
              <a:rPr lang="en-US" dirty="0"/>
              <a:t>Label 4</a:t>
            </a:r>
          </a:p>
        </p:txBody>
      </p:sp>
      <p:sp>
        <p:nvSpPr>
          <p:cNvPr id="19" name="Label 5">
            <a:extLst>
              <a:ext uri="{FF2B5EF4-FFF2-40B4-BE49-F238E27FC236}">
                <a16:creationId xmlns:a16="http://schemas.microsoft.com/office/drawing/2014/main" id="{43259E0C-9247-446E-9183-FBF70F8FD41C}"/>
              </a:ext>
            </a:extLst>
          </p:cNvPr>
          <p:cNvSpPr>
            <a:spLocks noGrp="1"/>
          </p:cNvSpPr>
          <p:nvPr>
            <p:ph type="body" sz="quarter" idx="19" hasCustomPrompt="1"/>
          </p:nvPr>
        </p:nvSpPr>
        <p:spPr>
          <a:xfrm>
            <a:off x="7381874" y="2651590"/>
            <a:ext cx="1304925" cy="618196"/>
          </a:xfrm>
        </p:spPr>
        <p:txBody>
          <a:bodyPr/>
          <a:lstStyle>
            <a:lvl1pPr marL="101600" indent="0">
              <a:buNone/>
              <a:defRPr/>
            </a:lvl1pPr>
          </a:lstStyle>
          <a:p>
            <a:pPr lvl="0"/>
            <a:r>
              <a:rPr lang="en-US" dirty="0"/>
              <a:t>Label 5</a:t>
            </a:r>
          </a:p>
        </p:txBody>
      </p:sp>
      <p:sp>
        <p:nvSpPr>
          <p:cNvPr id="21" name="Label 6">
            <a:extLst>
              <a:ext uri="{FF2B5EF4-FFF2-40B4-BE49-F238E27FC236}">
                <a16:creationId xmlns:a16="http://schemas.microsoft.com/office/drawing/2014/main" id="{111F58DF-A1C1-4DD6-ADE5-FC54A39F6757}"/>
              </a:ext>
            </a:extLst>
          </p:cNvPr>
          <p:cNvSpPr>
            <a:spLocks noGrp="1"/>
          </p:cNvSpPr>
          <p:nvPr>
            <p:ph type="body" sz="quarter" idx="20" hasCustomPrompt="1"/>
          </p:nvPr>
        </p:nvSpPr>
        <p:spPr>
          <a:xfrm>
            <a:off x="7381874" y="3613151"/>
            <a:ext cx="1304925" cy="627063"/>
          </a:xfrm>
        </p:spPr>
        <p:txBody>
          <a:bodyPr/>
          <a:lstStyle>
            <a:lvl1pPr marL="101600" indent="0">
              <a:buNone/>
              <a:defRPr/>
            </a:lvl1pPr>
          </a:lstStyle>
          <a:p>
            <a:pPr lvl="0"/>
            <a:r>
              <a:rPr lang="en-US" dirty="0"/>
              <a:t>Label 6</a:t>
            </a:r>
          </a:p>
        </p:txBody>
      </p:sp>
      <p:sp>
        <p:nvSpPr>
          <p:cNvPr id="3" name="Date Placeholder 2">
            <a:extLst>
              <a:ext uri="{FF2B5EF4-FFF2-40B4-BE49-F238E27FC236}">
                <a16:creationId xmlns:a16="http://schemas.microsoft.com/office/drawing/2014/main" id="{D0CEC9E9-2CDA-42DF-A6E1-55B455A7E67B}"/>
              </a:ext>
            </a:extLst>
          </p:cNvPr>
          <p:cNvSpPr>
            <a:spLocks noGrp="1"/>
          </p:cNvSpPr>
          <p:nvPr>
            <p:ph type="dt" idx="10"/>
          </p:nvPr>
        </p:nvSpPr>
        <p:spPr/>
        <p:txBody>
          <a:bodyPr/>
          <a:lstStyle/>
          <a:p>
            <a:endParaRPr lang="en-US" dirty="0"/>
          </a:p>
        </p:txBody>
      </p:sp>
      <p:sp>
        <p:nvSpPr>
          <p:cNvPr id="4" name="Slide Number Placeholder 3">
            <a:extLst>
              <a:ext uri="{FF2B5EF4-FFF2-40B4-BE49-F238E27FC236}">
                <a16:creationId xmlns:a16="http://schemas.microsoft.com/office/drawing/2014/main" id="{5429F10E-ACBA-4EA4-B23A-AC32FC5A681B}"/>
              </a:ext>
            </a:extLst>
          </p:cNvPr>
          <p:cNvSpPr>
            <a:spLocks noGrp="1"/>
          </p:cNvSpPr>
          <p:nvPr>
            <p:ph type="sldNum" idx="11"/>
          </p:nvPr>
        </p:nvSpPr>
        <p:spPr/>
        <p:txBody>
          <a:bodyPr/>
          <a:lstStyle/>
          <a:p>
            <a:pPr marL="0" marR="0" lvl="0" indent="0" algn="r" rtl="0">
              <a:spcBef>
                <a:spcPts val="0"/>
              </a:spcBef>
              <a:buSzPct val="25000"/>
              <a:buNone/>
            </a:pPr>
            <a:fld id="{00000000-1234-1234-1234-123412341234}" type="slidenum">
              <a:rPr lang="en-US" sz="900" b="0" i="0" u="none" strike="noStrike" cap="none" smtClean="0">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20278991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abel Layout 2">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5AF36A59-5DE4-46F3-8035-460E546D5673}"/>
              </a:ext>
            </a:extLst>
          </p:cNvPr>
          <p:cNvSpPr>
            <a:spLocks noGrp="1"/>
          </p:cNvSpPr>
          <p:nvPr>
            <p:ph type="title"/>
          </p:nvPr>
        </p:nvSpPr>
        <p:spPr/>
        <p:txBody>
          <a:bodyPr/>
          <a:lstStyle>
            <a:lvl1pPr>
              <a:defRPr sz="3600">
                <a:latin typeface="+mj-lt"/>
              </a:defRPr>
            </a:lvl1pPr>
          </a:lstStyle>
          <a:p>
            <a:r>
              <a:rPr lang="en-US" dirty="0"/>
              <a:t>Click to edit Master title style</a:t>
            </a:r>
          </a:p>
        </p:txBody>
      </p:sp>
      <p:sp>
        <p:nvSpPr>
          <p:cNvPr id="7" name="Image 1 title">
            <a:extLst>
              <a:ext uri="{FF2B5EF4-FFF2-40B4-BE49-F238E27FC236}">
                <a16:creationId xmlns:a16="http://schemas.microsoft.com/office/drawing/2014/main" id="{2BEC12FB-EC67-436F-875F-0A306862EF78}"/>
              </a:ext>
            </a:extLst>
          </p:cNvPr>
          <p:cNvSpPr>
            <a:spLocks noGrp="1"/>
          </p:cNvSpPr>
          <p:nvPr>
            <p:ph type="body" sz="quarter" idx="13" hasCustomPrompt="1"/>
          </p:nvPr>
        </p:nvSpPr>
        <p:spPr>
          <a:xfrm>
            <a:off x="457201" y="4392613"/>
            <a:ext cx="2107323" cy="504825"/>
          </a:xfrm>
        </p:spPr>
        <p:txBody>
          <a:bodyPr/>
          <a:lstStyle>
            <a:lvl1pPr marL="101600" indent="0">
              <a:buNone/>
              <a:defRPr/>
            </a:lvl1pPr>
          </a:lstStyle>
          <a:p>
            <a:pPr lvl="0"/>
            <a:r>
              <a:rPr lang="en-US" dirty="0"/>
              <a:t>Image 1 title</a:t>
            </a:r>
          </a:p>
        </p:txBody>
      </p:sp>
      <p:sp>
        <p:nvSpPr>
          <p:cNvPr id="9" name="Image 1">
            <a:extLst>
              <a:ext uri="{FF2B5EF4-FFF2-40B4-BE49-F238E27FC236}">
                <a16:creationId xmlns:a16="http://schemas.microsoft.com/office/drawing/2014/main" id="{1E9C9C32-F8ED-4AA8-AA00-26A2357E73E9}"/>
              </a:ext>
            </a:extLst>
          </p:cNvPr>
          <p:cNvSpPr>
            <a:spLocks noGrp="1"/>
          </p:cNvSpPr>
          <p:nvPr>
            <p:ph type="pic" sz="quarter" idx="14" hasCustomPrompt="1"/>
          </p:nvPr>
        </p:nvSpPr>
        <p:spPr>
          <a:xfrm>
            <a:off x="457200" y="1817688"/>
            <a:ext cx="2107324" cy="2386012"/>
          </a:xfrm>
        </p:spPr>
        <p:txBody>
          <a:bodyPr/>
          <a:lstStyle>
            <a:lvl1pPr marL="101600" indent="0">
              <a:buNone/>
              <a:defRPr/>
            </a:lvl1pPr>
          </a:lstStyle>
          <a:p>
            <a:r>
              <a:rPr lang="en-US" dirty="0"/>
              <a:t>Image 1</a:t>
            </a:r>
          </a:p>
        </p:txBody>
      </p:sp>
      <p:sp>
        <p:nvSpPr>
          <p:cNvPr id="11" name="Label 1.1">
            <a:extLst>
              <a:ext uri="{FF2B5EF4-FFF2-40B4-BE49-F238E27FC236}">
                <a16:creationId xmlns:a16="http://schemas.microsoft.com/office/drawing/2014/main" id="{BD50A136-2F5A-4764-ADDC-D48D703981CC}"/>
              </a:ext>
            </a:extLst>
          </p:cNvPr>
          <p:cNvSpPr>
            <a:spLocks noGrp="1"/>
          </p:cNvSpPr>
          <p:nvPr>
            <p:ph type="body" sz="quarter" idx="15" hasCustomPrompt="1"/>
          </p:nvPr>
        </p:nvSpPr>
        <p:spPr>
          <a:xfrm>
            <a:off x="2774622" y="1794947"/>
            <a:ext cx="1534619" cy="591855"/>
          </a:xfrm>
        </p:spPr>
        <p:txBody>
          <a:bodyPr/>
          <a:lstStyle>
            <a:lvl1pPr marL="101600" indent="0">
              <a:buNone/>
              <a:defRPr/>
            </a:lvl1pPr>
          </a:lstStyle>
          <a:p>
            <a:pPr lvl="0"/>
            <a:r>
              <a:rPr lang="en-US" dirty="0"/>
              <a:t>Label 1.1</a:t>
            </a:r>
          </a:p>
        </p:txBody>
      </p:sp>
      <p:sp>
        <p:nvSpPr>
          <p:cNvPr id="13" name="Label 1.2">
            <a:extLst>
              <a:ext uri="{FF2B5EF4-FFF2-40B4-BE49-F238E27FC236}">
                <a16:creationId xmlns:a16="http://schemas.microsoft.com/office/drawing/2014/main" id="{16926224-3F90-4884-9AC1-A5381D78801B}"/>
              </a:ext>
            </a:extLst>
          </p:cNvPr>
          <p:cNvSpPr>
            <a:spLocks noGrp="1"/>
          </p:cNvSpPr>
          <p:nvPr>
            <p:ph type="body" sz="quarter" idx="16" hasCustomPrompt="1"/>
          </p:nvPr>
        </p:nvSpPr>
        <p:spPr>
          <a:xfrm>
            <a:off x="2774622" y="2707481"/>
            <a:ext cx="1534619" cy="606425"/>
          </a:xfrm>
        </p:spPr>
        <p:txBody>
          <a:bodyPr/>
          <a:lstStyle>
            <a:lvl1pPr marL="101600" indent="0">
              <a:buNone/>
              <a:defRPr/>
            </a:lvl1pPr>
          </a:lstStyle>
          <a:p>
            <a:pPr lvl="0"/>
            <a:r>
              <a:rPr lang="en-US" dirty="0"/>
              <a:t>Label 1.2</a:t>
            </a:r>
          </a:p>
        </p:txBody>
      </p:sp>
      <p:sp>
        <p:nvSpPr>
          <p:cNvPr id="15" name="Label 1.3">
            <a:extLst>
              <a:ext uri="{FF2B5EF4-FFF2-40B4-BE49-F238E27FC236}">
                <a16:creationId xmlns:a16="http://schemas.microsoft.com/office/drawing/2014/main" id="{D4719473-9C3F-493C-B20E-27CDBBA38B68}"/>
              </a:ext>
            </a:extLst>
          </p:cNvPr>
          <p:cNvSpPr>
            <a:spLocks noGrp="1"/>
          </p:cNvSpPr>
          <p:nvPr>
            <p:ph type="body" sz="quarter" idx="17" hasCustomPrompt="1"/>
          </p:nvPr>
        </p:nvSpPr>
        <p:spPr>
          <a:xfrm>
            <a:off x="2774622" y="3597275"/>
            <a:ext cx="1534619" cy="606425"/>
          </a:xfrm>
        </p:spPr>
        <p:txBody>
          <a:bodyPr/>
          <a:lstStyle>
            <a:lvl1pPr marL="101600" indent="0">
              <a:buNone/>
              <a:defRPr/>
            </a:lvl1pPr>
          </a:lstStyle>
          <a:p>
            <a:pPr lvl="0"/>
            <a:r>
              <a:rPr lang="en-US" dirty="0"/>
              <a:t>Label 1.3</a:t>
            </a:r>
          </a:p>
        </p:txBody>
      </p:sp>
      <p:sp>
        <p:nvSpPr>
          <p:cNvPr id="17" name="Image 2 title">
            <a:extLst>
              <a:ext uri="{FF2B5EF4-FFF2-40B4-BE49-F238E27FC236}">
                <a16:creationId xmlns:a16="http://schemas.microsoft.com/office/drawing/2014/main" id="{DC526974-AF8C-4228-AAAA-33D0B8AB71C7}"/>
              </a:ext>
            </a:extLst>
          </p:cNvPr>
          <p:cNvSpPr>
            <a:spLocks noGrp="1"/>
          </p:cNvSpPr>
          <p:nvPr>
            <p:ph type="body" sz="quarter" idx="18" hasCustomPrompt="1"/>
          </p:nvPr>
        </p:nvSpPr>
        <p:spPr>
          <a:xfrm>
            <a:off x="4931596" y="4347439"/>
            <a:ext cx="2107323" cy="504825"/>
          </a:xfrm>
        </p:spPr>
        <p:txBody>
          <a:bodyPr/>
          <a:lstStyle>
            <a:lvl1pPr marL="101600" indent="0">
              <a:buNone/>
              <a:defRPr/>
            </a:lvl1pPr>
          </a:lstStyle>
          <a:p>
            <a:pPr lvl="0"/>
            <a:r>
              <a:rPr lang="en-US" dirty="0"/>
              <a:t>Image 2 title</a:t>
            </a:r>
          </a:p>
        </p:txBody>
      </p:sp>
      <p:sp>
        <p:nvSpPr>
          <p:cNvPr id="19" name="Image 2">
            <a:extLst>
              <a:ext uri="{FF2B5EF4-FFF2-40B4-BE49-F238E27FC236}">
                <a16:creationId xmlns:a16="http://schemas.microsoft.com/office/drawing/2014/main" id="{812D2BB4-4991-47F8-9E82-9C9B41B052FB}"/>
              </a:ext>
            </a:extLst>
          </p:cNvPr>
          <p:cNvSpPr>
            <a:spLocks noGrp="1"/>
          </p:cNvSpPr>
          <p:nvPr>
            <p:ph type="pic" sz="quarter" idx="19" hasCustomPrompt="1"/>
          </p:nvPr>
        </p:nvSpPr>
        <p:spPr>
          <a:xfrm>
            <a:off x="4931596" y="1806537"/>
            <a:ext cx="2107323" cy="2397164"/>
          </a:xfrm>
        </p:spPr>
        <p:txBody>
          <a:bodyPr/>
          <a:lstStyle>
            <a:lvl1pPr marL="101600" indent="0">
              <a:buNone/>
              <a:defRPr/>
            </a:lvl1pPr>
          </a:lstStyle>
          <a:p>
            <a:r>
              <a:rPr lang="en-US" dirty="0"/>
              <a:t>Image 2</a:t>
            </a:r>
          </a:p>
        </p:txBody>
      </p:sp>
      <p:sp>
        <p:nvSpPr>
          <p:cNvPr id="21" name="Label 2.1">
            <a:extLst>
              <a:ext uri="{FF2B5EF4-FFF2-40B4-BE49-F238E27FC236}">
                <a16:creationId xmlns:a16="http://schemas.microsoft.com/office/drawing/2014/main" id="{15D9E78D-62D4-4D7C-8E37-E1A000DA23A2}"/>
              </a:ext>
            </a:extLst>
          </p:cNvPr>
          <p:cNvSpPr>
            <a:spLocks noGrp="1"/>
          </p:cNvSpPr>
          <p:nvPr>
            <p:ph type="body" sz="quarter" idx="20" hasCustomPrompt="1"/>
          </p:nvPr>
        </p:nvSpPr>
        <p:spPr>
          <a:xfrm>
            <a:off x="7304580" y="1794947"/>
            <a:ext cx="1534619" cy="608524"/>
          </a:xfrm>
        </p:spPr>
        <p:txBody>
          <a:bodyPr/>
          <a:lstStyle>
            <a:lvl1pPr marL="101600" indent="0">
              <a:buNone/>
              <a:defRPr/>
            </a:lvl1pPr>
          </a:lstStyle>
          <a:p>
            <a:pPr lvl="0"/>
            <a:r>
              <a:rPr lang="en-US" dirty="0"/>
              <a:t>Label 2.1</a:t>
            </a:r>
          </a:p>
        </p:txBody>
      </p:sp>
      <p:sp>
        <p:nvSpPr>
          <p:cNvPr id="23" name="Label 2.2">
            <a:extLst>
              <a:ext uri="{FF2B5EF4-FFF2-40B4-BE49-F238E27FC236}">
                <a16:creationId xmlns:a16="http://schemas.microsoft.com/office/drawing/2014/main" id="{0ECEA5DA-0702-46DA-A4DD-66B7E7FF424B}"/>
              </a:ext>
            </a:extLst>
          </p:cNvPr>
          <p:cNvSpPr>
            <a:spLocks noGrp="1"/>
          </p:cNvSpPr>
          <p:nvPr>
            <p:ph type="body" sz="quarter" idx="21" hasCustomPrompt="1"/>
          </p:nvPr>
        </p:nvSpPr>
        <p:spPr>
          <a:xfrm>
            <a:off x="7304579" y="2707481"/>
            <a:ext cx="1534619" cy="608524"/>
          </a:xfrm>
        </p:spPr>
        <p:txBody>
          <a:bodyPr/>
          <a:lstStyle>
            <a:lvl1pPr marL="101600" indent="0">
              <a:buNone/>
              <a:defRPr/>
            </a:lvl1pPr>
          </a:lstStyle>
          <a:p>
            <a:pPr lvl="0"/>
            <a:r>
              <a:rPr lang="en-US" dirty="0"/>
              <a:t>Label 2.2</a:t>
            </a:r>
          </a:p>
        </p:txBody>
      </p:sp>
      <p:sp>
        <p:nvSpPr>
          <p:cNvPr id="25" name="Label 2.3">
            <a:extLst>
              <a:ext uri="{FF2B5EF4-FFF2-40B4-BE49-F238E27FC236}">
                <a16:creationId xmlns:a16="http://schemas.microsoft.com/office/drawing/2014/main" id="{64C63D68-E200-46DF-8E34-92DC66FE879B}"/>
              </a:ext>
            </a:extLst>
          </p:cNvPr>
          <p:cNvSpPr>
            <a:spLocks noGrp="1"/>
          </p:cNvSpPr>
          <p:nvPr>
            <p:ph type="body" sz="quarter" idx="22" hasCustomPrompt="1"/>
          </p:nvPr>
        </p:nvSpPr>
        <p:spPr>
          <a:xfrm>
            <a:off x="7304579" y="3579818"/>
            <a:ext cx="1534620" cy="608524"/>
          </a:xfrm>
        </p:spPr>
        <p:txBody>
          <a:bodyPr/>
          <a:lstStyle>
            <a:lvl1pPr marL="101600" indent="0">
              <a:buNone/>
              <a:defRPr/>
            </a:lvl1pPr>
          </a:lstStyle>
          <a:p>
            <a:pPr lvl="0"/>
            <a:r>
              <a:rPr lang="en-US" dirty="0"/>
              <a:t>Label 2.3</a:t>
            </a:r>
          </a:p>
        </p:txBody>
      </p:sp>
      <p:sp>
        <p:nvSpPr>
          <p:cNvPr id="3" name="Date Placeholder 2">
            <a:extLst>
              <a:ext uri="{FF2B5EF4-FFF2-40B4-BE49-F238E27FC236}">
                <a16:creationId xmlns:a16="http://schemas.microsoft.com/office/drawing/2014/main" id="{D8A4DA0A-BA94-4C4E-A521-FB23D113A856}"/>
              </a:ext>
            </a:extLst>
          </p:cNvPr>
          <p:cNvSpPr>
            <a:spLocks noGrp="1"/>
          </p:cNvSpPr>
          <p:nvPr>
            <p:ph type="dt" idx="10"/>
          </p:nvPr>
        </p:nvSpPr>
        <p:spPr/>
        <p:txBody>
          <a:bodyPr/>
          <a:lstStyle/>
          <a:p>
            <a:endParaRPr lang="en-US" dirty="0"/>
          </a:p>
        </p:txBody>
      </p:sp>
      <p:sp>
        <p:nvSpPr>
          <p:cNvPr id="4" name="Slide Number Placeholder 3">
            <a:extLst>
              <a:ext uri="{FF2B5EF4-FFF2-40B4-BE49-F238E27FC236}">
                <a16:creationId xmlns:a16="http://schemas.microsoft.com/office/drawing/2014/main" id="{44569933-5FC5-4C73-96ED-E1AC0FC867FE}"/>
              </a:ext>
            </a:extLst>
          </p:cNvPr>
          <p:cNvSpPr>
            <a:spLocks noGrp="1"/>
          </p:cNvSpPr>
          <p:nvPr>
            <p:ph type="sldNum" idx="11"/>
          </p:nvPr>
        </p:nvSpPr>
        <p:spPr/>
        <p:txBody>
          <a:bodyPr/>
          <a:lstStyle/>
          <a:p>
            <a:pPr marL="0" marR="0" lvl="0" indent="0" algn="r" rtl="0">
              <a:spcBef>
                <a:spcPts val="0"/>
              </a:spcBef>
              <a:buSzPct val="25000"/>
              <a:buNone/>
            </a:pPr>
            <a:fld id="{00000000-1234-1234-1234-123412341234}" type="slidenum">
              <a:rPr lang="en-US" sz="900" b="0" i="0" u="none" strike="noStrike" cap="none" smtClean="0">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6487214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8"/>
        <p:cNvGrpSpPr/>
        <p:nvPr/>
      </p:nvGrpSpPr>
      <p:grpSpPr>
        <a:xfrm>
          <a:off x="0" y="0"/>
          <a:ext cx="0" cy="0"/>
          <a:chOff x="0" y="0"/>
          <a:chExt cx="0" cy="0"/>
        </a:xfrm>
      </p:grpSpPr>
      <p:sp>
        <p:nvSpPr>
          <p:cNvPr id="69" name="Title Placeholder"/>
          <p:cNvSpPr txBox="1">
            <a:spLocks noGrp="1"/>
          </p:cNvSpPr>
          <p:nvPr>
            <p:ph type="title" hasCustomPrompt="1"/>
          </p:nvPr>
        </p:nvSpPr>
        <p:spPr>
          <a:xfrm>
            <a:off x="685800" y="1447800"/>
            <a:ext cx="7772400" cy="2152651"/>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sz="3600" dirty="0">
                <a:latin typeface="+mj-lt"/>
              </a:rPr>
              <a:t>Click to add title	</a:t>
            </a:r>
            <a:endParaRPr dirty="0"/>
          </a:p>
        </p:txBody>
      </p:sp>
      <p:sp>
        <p:nvSpPr>
          <p:cNvPr id="70" name="Content Placeholder"/>
          <p:cNvSpPr txBox="1">
            <a:spLocks noGrp="1"/>
          </p:cNvSpPr>
          <p:nvPr>
            <p:ph type="body" idx="1"/>
          </p:nvPr>
        </p:nvSpPr>
        <p:spPr>
          <a:xfrm>
            <a:off x="674687" y="3962400"/>
            <a:ext cx="7794626"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600" b="0" i="0" u="none" strike="noStrike" cap="none">
                <a:solidFill>
                  <a:srgbClr val="007FA3"/>
                </a:solidFill>
                <a:latin typeface="Arial"/>
                <a:ea typeface="Arial"/>
                <a:cs typeface="Arial"/>
                <a:sym typeface="Arial"/>
              </a:defRPr>
            </a:lvl1pPr>
            <a:lvl2pPr marL="457200" marR="0" lvl="1" indent="0" algn="l" rtl="0">
              <a:spcBef>
                <a:spcPts val="600"/>
              </a:spcBef>
              <a:buClr>
                <a:srgbClr val="007FA3"/>
              </a:buClr>
              <a:buFont typeface="Arial"/>
              <a:buNone/>
              <a:defRPr sz="1800" b="0" i="0" u="none" strike="noStrike" cap="none">
                <a:solidFill>
                  <a:srgbClr val="888888"/>
                </a:solidFill>
                <a:latin typeface="Arial"/>
                <a:ea typeface="Arial"/>
                <a:cs typeface="Arial"/>
                <a:sym typeface="Arial"/>
              </a:defRPr>
            </a:lvl2pPr>
            <a:lvl3pPr marL="914400" marR="0" lvl="2" indent="0" algn="l"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l" rtl="0">
              <a:spcBef>
                <a:spcPts val="600"/>
              </a:spcBef>
              <a:buClr>
                <a:srgbClr val="007FA3"/>
              </a:buClr>
              <a:buFont typeface="Arial"/>
              <a:buNone/>
              <a:defRPr sz="1400" b="0" i="0" u="none" strike="noStrike" cap="none">
                <a:solidFill>
                  <a:srgbClr val="888888"/>
                </a:solidFill>
                <a:latin typeface="Arial"/>
                <a:ea typeface="Arial"/>
                <a:cs typeface="Arial"/>
                <a:sym typeface="Arial"/>
              </a:defRPr>
            </a:lvl4pPr>
            <a:lvl5pPr marL="1828800" marR="0" lvl="4" indent="0" algn="l" rtl="0">
              <a:spcBef>
                <a:spcPts val="600"/>
              </a:spcBef>
              <a:buClr>
                <a:srgbClr val="007FA3"/>
              </a:buClr>
              <a:buFont typeface="Arial"/>
              <a:buNone/>
              <a:defRPr sz="1400" b="0" i="0" u="none" strike="noStrike" cap="none">
                <a:solidFill>
                  <a:srgbClr val="888888"/>
                </a:solidFill>
                <a:latin typeface="Arial"/>
                <a:ea typeface="Arial"/>
                <a:cs typeface="Arial"/>
                <a:sym typeface="Arial"/>
              </a:defRPr>
            </a:lvl5pPr>
            <a:lvl6pPr marL="2286000" marR="0" lvl="5"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6pPr>
            <a:lvl7pPr marL="2743200" marR="0" lvl="6"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7pPr>
            <a:lvl8pPr marL="3200400" marR="0" lvl="7"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8pPr>
            <a:lvl9pPr marL="3657600" marR="0" lvl="8"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9pPr>
          </a:lstStyle>
          <a:p>
            <a:endParaRPr dirty="0"/>
          </a:p>
        </p:txBody>
      </p:sp>
      <p:sp>
        <p:nvSpPr>
          <p:cNvPr id="72" name="Shape 7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73" name="Shape 7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add copyright">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19" name="Title Placeholder"/>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20" name="Content Placeholder"/>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400" b="0" i="0" u="none" strike="noStrike" cap="none">
                <a:solidFill>
                  <a:schemeClr val="dk1"/>
                </a:solidFill>
                <a:latin typeface="+mn-lt"/>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sz="900" b="0" i="0" u="none" strike="noStrike" kern="0" cap="none" spc="0" normalizeH="0" baseline="0" noProof="0" dirty="0">
              <a:ln>
                <a:noFill/>
              </a:ln>
              <a:solidFill>
                <a:srgbClr val="FFFFFF"/>
              </a:solidFill>
              <a:effectLst/>
              <a:uLnTx/>
              <a:uFillTx/>
              <a:latin typeface="Arial"/>
              <a:cs typeface="Arial"/>
              <a:sym typeface="Arial"/>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defTabSz="914400" rtl="0" eaLnBrk="1" fontAlgn="auto" latinLnBrk="0" hangingPunct="1">
              <a:lnSpc>
                <a:spcPct val="100000"/>
              </a:lnSpc>
              <a:spcBef>
                <a:spcPts val="0"/>
              </a:spcBef>
              <a:spcAft>
                <a:spcPts val="0"/>
              </a:spcAft>
              <a:buClrTx/>
              <a:buSzPct val="25000"/>
              <a:buFontTx/>
              <a:buNone/>
              <a:tabLst/>
              <a:defRPr/>
            </a:pPr>
            <a:fld id="{00000000-1234-1234-1234-123412341234}" type="slidenum">
              <a:rPr kumimoji="0" lang="en-US" sz="900" b="0" i="0" u="none" strike="noStrike" kern="0" cap="none" spc="0" normalizeH="0" baseline="0" noProof="0">
                <a:ln>
                  <a:noFill/>
                </a:ln>
                <a:solidFill>
                  <a:srgbClr val="FFFFFF"/>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Tx/>
                <a:buSzPct val="25000"/>
                <a:buFontTx/>
                <a:buNone/>
                <a:tabLst/>
                <a:defRPr/>
              </a:pPr>
              <a:t>‹#›</a:t>
            </a:fld>
            <a:endParaRPr kumimoji="0" lang="en-US" sz="900" b="0" i="0" u="none" strike="noStrike" kern="0" cap="none" spc="0" normalizeH="0" baseline="0" noProof="0" dirty="0">
              <a:ln>
                <a:noFill/>
              </a:ln>
              <a:solidFill>
                <a:srgbClr val="FFFFFF"/>
              </a:solidFill>
              <a:effectLst/>
              <a:uLnTx/>
              <a:uFillTx/>
              <a:latin typeface="Arial"/>
              <a:ea typeface="Arial"/>
              <a:cs typeface="Arial"/>
              <a:sym typeface="Arial"/>
            </a:endParaRPr>
          </a:p>
        </p:txBody>
      </p:sp>
    </p:spTree>
    <p:extLst>
      <p:ext uri="{BB962C8B-B14F-4D97-AF65-F5344CB8AC3E}">
        <p14:creationId xmlns:p14="http://schemas.microsoft.com/office/powerpoint/2010/main" val="42159409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Shape 24"/>
        <p:cNvGrpSpPr/>
        <p:nvPr/>
      </p:nvGrpSpPr>
      <p:grpSpPr>
        <a:xfrm>
          <a:off x="0" y="0"/>
          <a:ext cx="0" cy="0"/>
          <a:chOff x="0" y="0"/>
          <a:chExt cx="0" cy="0"/>
        </a:xfrm>
      </p:grpSpPr>
      <p:sp>
        <p:nvSpPr>
          <p:cNvPr id="25"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4" name="Content Placeholder 3">
            <a:extLst>
              <a:ext uri="{FF2B5EF4-FFF2-40B4-BE49-F238E27FC236}">
                <a16:creationId xmlns:a16="http://schemas.microsoft.com/office/drawing/2014/main" id="{00F45AE3-EB76-41DE-97B2-CFE79B73D3C6}"/>
              </a:ext>
            </a:extLst>
          </p:cNvPr>
          <p:cNvSpPr>
            <a:spLocks noGrp="1"/>
          </p:cNvSpPr>
          <p:nvPr>
            <p:ph sz="quarter" idx="13"/>
          </p:nvPr>
        </p:nvSpPr>
        <p:spPr>
          <a:xfrm>
            <a:off x="457200" y="1554920"/>
            <a:ext cx="8232775" cy="4663335"/>
          </a:xfrm>
        </p:spPr>
        <p:txBody>
          <a:bodyPr/>
          <a:lstStyle>
            <a:lvl1pPr indent="-255600">
              <a:defRPr sz="2400">
                <a:latin typeface="+mn-lt"/>
              </a:defRPr>
            </a:lvl1pPr>
            <a:lvl2pPr indent="-284400">
              <a:defRPr sz="2400">
                <a:latin typeface="+mn-lt"/>
              </a:defRPr>
            </a:lvl2pPr>
            <a:lvl3pPr indent="-230400">
              <a:defRPr sz="2400">
                <a:latin typeface="+mn-lt"/>
              </a:defRPr>
            </a:lvl3pPr>
            <a:lvl4pPr indent="-230400">
              <a:defRPr sz="2400">
                <a:latin typeface="+mn-lt"/>
              </a:defRPr>
            </a:lvl4pPr>
            <a:lvl5pPr indent="-230400">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8" name="Shape 28"/>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9" name="Shape 29"/>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and Two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57200" y="1556327"/>
            <a:ext cx="8229600" cy="226752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6">
            <a:extLst>
              <a:ext uri="{FF2B5EF4-FFF2-40B4-BE49-F238E27FC236}">
                <a16:creationId xmlns:a16="http://schemas.microsoft.com/office/drawing/2014/main" id="{820D01C0-4FD2-4065-9EC3-96A308398288}"/>
              </a:ext>
            </a:extLst>
          </p:cNvPr>
          <p:cNvSpPr>
            <a:spLocks noGrp="1"/>
          </p:cNvSpPr>
          <p:nvPr>
            <p:ph sz="quarter" idx="14"/>
          </p:nvPr>
        </p:nvSpPr>
        <p:spPr>
          <a:xfrm>
            <a:off x="457200" y="3971925"/>
            <a:ext cx="8229600" cy="2105025"/>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 name="Content Placeholder 2">
            <a:extLst>
              <a:ext uri="{FF2B5EF4-FFF2-40B4-BE49-F238E27FC236}">
                <a16:creationId xmlns:a16="http://schemas.microsoft.com/office/drawing/2014/main" id="{6F503D41-401A-43DB-9BC0-38F51965B892}"/>
              </a:ext>
            </a:extLst>
          </p:cNvPr>
          <p:cNvSpPr>
            <a:spLocks noGrp="1"/>
          </p:cNvSpPr>
          <p:nvPr>
            <p:ph sz="quarter" idx="15"/>
          </p:nvPr>
        </p:nvSpPr>
        <p:spPr>
          <a:xfrm>
            <a:off x="457200" y="1556327"/>
            <a:ext cx="3635375" cy="4520623"/>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234542" y="1556327"/>
            <a:ext cx="4452257" cy="226752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6">
            <a:extLst>
              <a:ext uri="{FF2B5EF4-FFF2-40B4-BE49-F238E27FC236}">
                <a16:creationId xmlns:a16="http://schemas.microsoft.com/office/drawing/2014/main" id="{820D01C0-4FD2-4065-9EC3-96A308398288}"/>
              </a:ext>
            </a:extLst>
          </p:cNvPr>
          <p:cNvSpPr>
            <a:spLocks noGrp="1"/>
          </p:cNvSpPr>
          <p:nvPr>
            <p:ph sz="quarter" idx="14"/>
          </p:nvPr>
        </p:nvSpPr>
        <p:spPr>
          <a:xfrm>
            <a:off x="4234542" y="3971925"/>
            <a:ext cx="4452258" cy="2105025"/>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27690625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Two Columns">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399197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694830" y="1552575"/>
            <a:ext cx="399197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4126110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Three Columns">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57201" y="1552575"/>
            <a:ext cx="2595603"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3274199" y="1552575"/>
            <a:ext cx="2595602"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6091197" y="1552575"/>
            <a:ext cx="2595603"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41644338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Four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2572593"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4687986"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7">
            <a:extLst>
              <a:ext uri="{FF2B5EF4-FFF2-40B4-BE49-F238E27FC236}">
                <a16:creationId xmlns:a16="http://schemas.microsoft.com/office/drawing/2014/main" id="{99D20A0E-9225-48FB-91AF-C7D8DE4D66F4}"/>
              </a:ext>
            </a:extLst>
          </p:cNvPr>
          <p:cNvSpPr>
            <a:spLocks noGrp="1"/>
          </p:cNvSpPr>
          <p:nvPr>
            <p:ph sz="quarter" idx="16"/>
          </p:nvPr>
        </p:nvSpPr>
        <p:spPr>
          <a:xfrm>
            <a:off x="6803378"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3011214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nd Ten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4011769" cy="46940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57200" y="2216772"/>
            <a:ext cx="4011769" cy="552186"/>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457200" y="2953477"/>
            <a:ext cx="4011769" cy="52536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7">
            <a:extLst>
              <a:ext uri="{FF2B5EF4-FFF2-40B4-BE49-F238E27FC236}">
                <a16:creationId xmlns:a16="http://schemas.microsoft.com/office/drawing/2014/main" id="{99D20A0E-9225-48FB-91AF-C7D8DE4D66F4}"/>
              </a:ext>
            </a:extLst>
          </p:cNvPr>
          <p:cNvSpPr>
            <a:spLocks noGrp="1"/>
          </p:cNvSpPr>
          <p:nvPr>
            <p:ph sz="quarter" idx="16"/>
          </p:nvPr>
        </p:nvSpPr>
        <p:spPr>
          <a:xfrm>
            <a:off x="457200" y="3640944"/>
            <a:ext cx="4011769" cy="52536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3" name="Content Placeholder 2"/>
          <p:cNvSpPr>
            <a:spLocks noGrp="1"/>
          </p:cNvSpPr>
          <p:nvPr>
            <p:ph sz="quarter" idx="17"/>
          </p:nvPr>
        </p:nvSpPr>
        <p:spPr>
          <a:xfrm>
            <a:off x="457200" y="4352925"/>
            <a:ext cx="4011769" cy="4762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4"/>
          <p:cNvSpPr>
            <a:spLocks noGrp="1"/>
          </p:cNvSpPr>
          <p:nvPr>
            <p:ph sz="quarter" idx="18"/>
          </p:nvPr>
        </p:nvSpPr>
        <p:spPr>
          <a:xfrm>
            <a:off x="457200" y="5010150"/>
            <a:ext cx="4011769" cy="5143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7" name="Content Placeholder 6"/>
          <p:cNvSpPr>
            <a:spLocks noGrp="1"/>
          </p:cNvSpPr>
          <p:nvPr>
            <p:ph sz="quarter" idx="19"/>
          </p:nvPr>
        </p:nvSpPr>
        <p:spPr>
          <a:xfrm>
            <a:off x="457200" y="5692775"/>
            <a:ext cx="4011769" cy="56673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0" name="Content Placeholder 9"/>
          <p:cNvSpPr>
            <a:spLocks noGrp="1"/>
          </p:cNvSpPr>
          <p:nvPr>
            <p:ph sz="quarter" idx="20"/>
          </p:nvPr>
        </p:nvSpPr>
        <p:spPr>
          <a:xfrm>
            <a:off x="4622801" y="1557338"/>
            <a:ext cx="4064000" cy="465137"/>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2" name="Content Placeholder 11"/>
          <p:cNvSpPr>
            <a:spLocks noGrp="1"/>
          </p:cNvSpPr>
          <p:nvPr>
            <p:ph sz="quarter" idx="21"/>
          </p:nvPr>
        </p:nvSpPr>
        <p:spPr>
          <a:xfrm>
            <a:off x="4622800" y="2216150"/>
            <a:ext cx="4064000" cy="5524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4" name="Content Placeholder 13"/>
          <p:cNvSpPr>
            <a:spLocks noGrp="1"/>
          </p:cNvSpPr>
          <p:nvPr>
            <p:ph sz="quarter" idx="22"/>
          </p:nvPr>
        </p:nvSpPr>
        <p:spPr>
          <a:xfrm>
            <a:off x="4622800" y="2952750"/>
            <a:ext cx="4064000" cy="525463"/>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9" name="Content Placeholder 18"/>
          <p:cNvSpPr>
            <a:spLocks noGrp="1"/>
          </p:cNvSpPr>
          <p:nvPr>
            <p:ph sz="quarter" idx="23"/>
          </p:nvPr>
        </p:nvSpPr>
        <p:spPr>
          <a:xfrm>
            <a:off x="4622800" y="3641725"/>
            <a:ext cx="4064000" cy="523875"/>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1" name="Content Placeholder 20"/>
          <p:cNvSpPr>
            <a:spLocks noGrp="1"/>
          </p:cNvSpPr>
          <p:nvPr>
            <p:ph sz="quarter" idx="24"/>
          </p:nvPr>
        </p:nvSpPr>
        <p:spPr>
          <a:xfrm>
            <a:off x="4622800" y="4352925"/>
            <a:ext cx="4064000" cy="4762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3" name="Content Placeholder 22"/>
          <p:cNvSpPr>
            <a:spLocks noGrp="1"/>
          </p:cNvSpPr>
          <p:nvPr>
            <p:ph sz="quarter" idx="25"/>
          </p:nvPr>
        </p:nvSpPr>
        <p:spPr>
          <a:xfrm>
            <a:off x="4713288" y="5010150"/>
            <a:ext cx="3973512" cy="5143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5" name="Content Placeholder 24"/>
          <p:cNvSpPr>
            <a:spLocks noGrp="1"/>
          </p:cNvSpPr>
          <p:nvPr>
            <p:ph sz="quarter" idx="26"/>
          </p:nvPr>
        </p:nvSpPr>
        <p:spPr>
          <a:xfrm>
            <a:off x="4713288" y="5692775"/>
            <a:ext cx="3973512" cy="56673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447121803"/>
      </p:ext>
    </p:extLst>
  </p:cSld>
  <p:clrMapOvr>
    <a:masterClrMapping/>
  </p:clrMapOvr>
  <p:extLst>
    <p:ext uri="{DCECCB84-F9BA-43D5-87BE-67443E8EF086}">
      <p15:sldGuideLst xmlns:p15="http://schemas.microsoft.com/office/powerpoint/2012/main">
        <p15:guide id="1" orient="horz" pos="981" userDrawn="1">
          <p15:clr>
            <a:srgbClr val="FBAE40"/>
          </p15:clr>
        </p15:guide>
      </p15:sldGuideLst>
    </p:ext>
  </p:extLs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6"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5" Type="http://schemas.openxmlformats.org/officeDocument/2006/relationships/theme" Target="../theme/theme2.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sz="3600" dirty="0">
                <a:latin typeface="+mj-lt"/>
              </a:rPr>
              <a:t>Click to add title</a:t>
            </a:r>
            <a:endParaRPr dirty="0"/>
          </a:p>
        </p:txBody>
      </p:sp>
      <p:sp>
        <p:nvSpPr>
          <p:cNvPr id="11" name="Shape 11"/>
          <p:cNvSpPr txBox="1">
            <a:spLocks noGrp="1"/>
          </p:cNvSpPr>
          <p:nvPr>
            <p:ph type="body" idx="1"/>
          </p:nvPr>
        </p:nvSpPr>
        <p:spPr>
          <a:xfrm>
            <a:off x="457200" y="1600200"/>
            <a:ext cx="8229600" cy="4428411"/>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dirty="0"/>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tx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pPr>
              <a:defRPr/>
            </a:pPr>
            <a:endParaRPr lang="en-US" dirty="0">
              <a:solidFill>
                <a:schemeClr val="tx1"/>
              </a:solidFill>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lvl1pPr>
              <a:defRPr>
                <a:solidFill>
                  <a:schemeClr val="tx1"/>
                </a:solidFill>
              </a:defRPr>
            </a:lvl1pPr>
          </a:lstStyle>
          <a:p>
            <a:pPr algn="r">
              <a:buSzPct val="25000"/>
              <a:defRPr/>
            </a:pPr>
            <a:fld id="{00000000-1234-1234-1234-123412341234}" type="slidenum">
              <a:rPr lang="en-US" sz="900" smtClean="0"/>
              <a:pPr algn="r">
                <a:buSzPct val="25000"/>
                <a:defRPr/>
              </a:pPr>
              <a:t>‹#›</a:t>
            </a:fld>
            <a:endParaRPr lang="en-US" sz="900" dirty="0"/>
          </a:p>
        </p:txBody>
      </p:sp>
    </p:spTree>
    <p:extLst>
      <p:ext uri="{BB962C8B-B14F-4D97-AF65-F5344CB8AC3E}">
        <p14:creationId xmlns:p14="http://schemas.microsoft.com/office/powerpoint/2010/main" val="3246644562"/>
      </p:ext>
    </p:extLst>
  </p:cSld>
  <p:clrMap bg1="lt1" tx1="dk1" bg2="dk2" tx2="lt2" accent1="accent1" accent2="accent2" accent3="accent3" accent4="accent4" accent5="accent5" accent6="accent6" hlink="hlink" folHlink="folHlink"/>
  <p:sldLayoutIdLst>
    <p:sldLayoutId id="2147483675"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rgbClr val="000000"/>
          </a:solidFill>
          <a:latin typeface="+mj-lt"/>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6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sz="3600" dirty="0">
                <a:latin typeface="+mj-lt"/>
              </a:rPr>
              <a:t>Click to add title</a:t>
            </a:r>
            <a:endParaRPr dirty="0"/>
          </a:p>
        </p:txBody>
      </p:sp>
      <p:sp>
        <p:nvSpPr>
          <p:cNvPr id="11" name="Content Placeholder"/>
          <p:cNvSpPr txBox="1">
            <a:spLocks noGrp="1"/>
          </p:cNvSpPr>
          <p:nvPr>
            <p:ph type="body" idx="1"/>
          </p:nvPr>
        </p:nvSpPr>
        <p:spPr>
          <a:xfrm>
            <a:off x="457200" y="1600200"/>
            <a:ext cx="8229600" cy="4428411"/>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dirty="0"/>
          </a:p>
        </p:txBody>
      </p:sp>
      <p:sp>
        <p:nvSpPr>
          <p:cNvPr id="16" name="Copyright"/>
          <p:cNvSpPr txBox="1"/>
          <p:nvPr/>
        </p:nvSpPr>
        <p:spPr>
          <a:xfrm>
            <a:off x="1600200" y="6429344"/>
            <a:ext cx="7162799" cy="200054"/>
          </a:xfrm>
          <a:prstGeom prst="rect">
            <a:avLst/>
          </a:prstGeom>
          <a:noFill/>
          <a:ln>
            <a:noFill/>
          </a:ln>
        </p:spPr>
        <p:txBody>
          <a:bodyPr lIns="91425" tIns="45700" rIns="91425" bIns="45700" anchor="ctr" anchorCtr="0">
            <a:no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0" dirty="0">
                <a:latin typeface="Verdana"/>
                <a:ea typeface="Verdana" panose="020B0604030504040204" pitchFamily="34" charset="0"/>
                <a:cs typeface="Verdana" panose="020B0604030504040204" pitchFamily="34" charset="0"/>
              </a:rPr>
              <a:t>Copyright © 2020 Pearson Education, Inc. All Rights Reserved</a:t>
            </a: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pic>
        <p:nvPicPr>
          <p:cNvPr id="8" name="Picture Placeholder 21" descr="Pearson Logo">
            <a:extLst>
              <a:ext uri="{FF2B5EF4-FFF2-40B4-BE49-F238E27FC236}">
                <a16:creationId xmlns:a16="http://schemas.microsoft.com/office/drawing/2014/main" id="{9482BDEB-84DF-4344-AD30-389884976DF6}"/>
              </a:ext>
            </a:extLst>
          </p:cNvPr>
          <p:cNvPicPr>
            <a:picLocks noChangeAspect="1"/>
          </p:cNvPicPr>
          <p:nvPr userDrawn="1"/>
        </p:nvPicPr>
        <p:blipFill>
          <a:blip r:embed="rId16"/>
          <a:srcRect t="22152" b="22152"/>
          <a:stretch>
            <a:fillRect/>
          </a:stretch>
        </p:blipFill>
        <p:spPr>
          <a:xfrm>
            <a:off x="315677" y="6420639"/>
            <a:ext cx="1176574" cy="296443"/>
          </a:xfrm>
          <a:prstGeom prst="rect">
            <a:avLst/>
          </a:prstGeom>
        </p:spPr>
      </p:pic>
    </p:spTree>
  </p:cSld>
  <p:clrMap bg1="lt1" tx1="dk1" bg2="dk2" tx2="lt2" accent1="accent1" accent2="accent2" accent3="accent3" accent4="accent4" accent5="accent5" accent6="accent6" hlink="hlink" folHlink="folHlink"/>
  <p:sldLayoutIdLst>
    <p:sldLayoutId id="2147483664" r:id="rId1"/>
    <p:sldLayoutId id="2147483649" r:id="rId2"/>
    <p:sldLayoutId id="2147483650" r:id="rId3"/>
    <p:sldLayoutId id="2147483676" r:id="rId4"/>
    <p:sldLayoutId id="2147483677" r:id="rId5"/>
    <p:sldLayoutId id="2147483678" r:id="rId6"/>
    <p:sldLayoutId id="2147483679" r:id="rId7"/>
    <p:sldLayoutId id="2147483680" r:id="rId8"/>
    <p:sldLayoutId id="2147483681" r:id="rId9"/>
    <p:sldLayoutId id="2147483671" r:id="rId10"/>
    <p:sldLayoutId id="2147483673" r:id="rId11"/>
    <p:sldLayoutId id="2147483670" r:id="rId12"/>
    <p:sldLayoutId id="2147483669" r:id="rId13"/>
    <p:sldLayoutId id="2147483655"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rgbClr val="000000"/>
          </a:solidFill>
          <a:latin typeface="+mj-lt"/>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1.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3" Type="http://schemas.openxmlformats.org/officeDocument/2006/relationships/image" Target="../media/image70.emf"/><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oleObject" Target="../embeddings/oleObject2.bin"/><Relationship Id="rId7" Type="http://schemas.openxmlformats.org/officeDocument/2006/relationships/hyperlink" Target="https://liveexample.pearsoncmg.com/html/Calculator.html" TargetMode="External"/><Relationship Id="rId2" Type="http://schemas.openxmlformats.org/officeDocument/2006/relationships/notesSlide" Target="../notesSlides/notesSlide45.xml"/><Relationship Id="rId1" Type="http://schemas.openxmlformats.org/officeDocument/2006/relationships/slideLayout" Target="../slideLayouts/slideLayout10.xml"/><Relationship Id="rId6" Type="http://schemas.openxmlformats.org/officeDocument/2006/relationships/image" Target="../media/image72.wmf"/><Relationship Id="rId5" Type="http://schemas.openxmlformats.org/officeDocument/2006/relationships/oleObject" Target="../embeddings/oleObject3.bin"/><Relationship Id="rId4" Type="http://schemas.openxmlformats.org/officeDocument/2006/relationships/image" Target="../media/image71.wmf"/></Relationships>
</file>

<file path=ppt/slides/_rels/slide11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46.xml"/><Relationship Id="rId1" Type="http://schemas.openxmlformats.org/officeDocument/2006/relationships/slideLayout" Target="../slideLayouts/slideLayout4.xml"/><Relationship Id="rId4" Type="http://schemas.openxmlformats.org/officeDocument/2006/relationships/image" Target="../media/image74.sv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3" Type="http://schemas.openxmlformats.org/officeDocument/2006/relationships/hyperlink" Target="https://liveexample.pearsoncmg.com/html/AnalyzeNumbers.html" TargetMode="External"/><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3" Type="http://schemas.openxmlformats.org/officeDocument/2006/relationships/hyperlink" Target="https://liveexample.pearsoncmg.com/html/DeckOfCards.html" TargetMode="External"/><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10.xml"/><Relationship Id="rId4" Type="http://schemas.openxmlformats.org/officeDocument/2006/relationships/hyperlink" Target="https://liveexample.pearsoncmg.com/html/DeckOfCards.html"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10.xml"/><Relationship Id="rId4" Type="http://schemas.openxmlformats.org/officeDocument/2006/relationships/hyperlink" Target="https://liveexample.pearsoncmg.com/dsanimation/24Point.html" TargetMode="External"/></Relationships>
</file>

<file path=ppt/slides/_rels/slide4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hyperlink" Target="https://liveexample.pearsoncmg.com/html/TestPassArray.html" TargetMode="External"/><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2.xml"/><Relationship Id="rId1" Type="http://schemas.openxmlformats.org/officeDocument/2006/relationships/slideLayout" Target="../slideLayouts/slideLayout10.xml"/><Relationship Id="rId4" Type="http://schemas.openxmlformats.org/officeDocument/2006/relationships/hyperlink" Target="https://liveexample.pearsoncmg.com/html/CountLettersInArray.html" TargetMode="External"/></Relationships>
</file>

<file path=ppt/slides/_rels/slide82.xml.rels><?xml version="1.0" encoding="UTF-8" standalone="yes"?>
<Relationships xmlns="http://schemas.openxmlformats.org/package/2006/relationships"><Relationship Id="rId3" Type="http://schemas.openxmlformats.org/officeDocument/2006/relationships/hyperlink" Target="https://liveexample.pearsoncmg.com/html/VarArgsDemo.html" TargetMode="External"/><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3" Type="http://schemas.openxmlformats.org/officeDocument/2006/relationships/image" Target="../media/image57.wmf"/><Relationship Id="rId2" Type="http://schemas.openxmlformats.org/officeDocument/2006/relationships/oleObject" Target="../embeddings/oleObject1.bin"/><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2" Type="http://schemas.openxmlformats.org/officeDocument/2006/relationships/hyperlink" Target="https://liveexample.pearsoncmg.com/dsanimation/LinearSearcheBook.html" TargetMode="External"/><Relationship Id="rId1" Type="http://schemas.openxmlformats.org/officeDocument/2006/relationships/slideLayout" Target="../slideLayouts/slideLayout10.xml"/></Relationships>
</file>

<file path=ppt/slides/_rels/slide8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6.xml"/><Relationship Id="rId1" Type="http://schemas.openxmlformats.org/officeDocument/2006/relationships/slideLayout" Target="../slideLayouts/slideLayout8.xml"/><Relationship Id="rId4" Type="http://schemas.openxmlformats.org/officeDocument/2006/relationships/image" Target="../media/image60.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2" Type="http://schemas.openxmlformats.org/officeDocument/2006/relationships/hyperlink" Target="https://liveexample.pearsoncmg.com/dsanimation/BinarySearcheBook.html" TargetMode="External"/><Relationship Id="rId1" Type="http://schemas.openxmlformats.org/officeDocument/2006/relationships/slideLayout" Target="../slideLayouts/slideLayout10.xml"/></Relationships>
</file>

<file path=ppt/slides/_rels/slide9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40.xml"/><Relationship Id="rId1" Type="http://schemas.openxmlformats.org/officeDocument/2006/relationships/slideLayout" Target="../slideLayouts/slideLayout9.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2" Type="http://schemas.openxmlformats.org/officeDocument/2006/relationships/hyperlink" Target="https://liveexample.pearsoncmg.com/dsanimation/SelectionSortNew.html" TargetMode="Externa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E98728-A241-43F4-95FF-6C49FEEA0911}"/>
              </a:ext>
              <a:ext uri="{C183D7F6-B498-43B3-948B-1728B52AA6E4}">
                <adec:decorative xmlns:adec="http://schemas.microsoft.com/office/drawing/2017/decorative" val="1"/>
              </a:ext>
            </a:extLst>
          </p:cNvPr>
          <p:cNvSpPr>
            <a:spLocks noGrp="1"/>
          </p:cNvSpPr>
          <p:nvPr>
            <p:ph type="title"/>
          </p:nvPr>
        </p:nvSpPr>
        <p:spPr>
          <a:xfrm>
            <a:off x="457200" y="143692"/>
            <a:ext cx="7855528" cy="987333"/>
          </a:xfrm>
        </p:spPr>
        <p:txBody>
          <a:bodyPr anchor="ctr"/>
          <a:lstStyle/>
          <a:p>
            <a:r>
              <a:rPr lang="en-US" sz="3000" dirty="0"/>
              <a:t>Introduction to Java Programming and Data Structures</a:t>
            </a:r>
          </a:p>
        </p:txBody>
      </p:sp>
      <p:sp>
        <p:nvSpPr>
          <p:cNvPr id="3" name="Content Placeholder 2">
            <a:extLst>
              <a:ext uri="{FF2B5EF4-FFF2-40B4-BE49-F238E27FC236}">
                <a16:creationId xmlns:a16="http://schemas.microsoft.com/office/drawing/2014/main" id="{ABE18F80-D4FC-4D8F-B2BD-E7BEE7E012B5}"/>
              </a:ext>
              <a:ext uri="{C183D7F6-B498-43B3-948B-1728B52AA6E4}">
                <adec:decorative xmlns:adec="http://schemas.microsoft.com/office/drawing/2017/decorative" val="1"/>
              </a:ext>
            </a:extLst>
          </p:cNvPr>
          <p:cNvSpPr>
            <a:spLocks noGrp="1"/>
          </p:cNvSpPr>
          <p:nvPr>
            <p:ph type="body" idx="1"/>
          </p:nvPr>
        </p:nvSpPr>
        <p:spPr>
          <a:xfrm>
            <a:off x="457200" y="1212419"/>
            <a:ext cx="8229600" cy="413524"/>
          </a:xfrm>
        </p:spPr>
        <p:txBody>
          <a:bodyPr anchor="ctr"/>
          <a:lstStyle/>
          <a:p>
            <a:r>
              <a:rPr lang="en-US" dirty="0">
                <a:solidFill>
                  <a:schemeClr val="tx2"/>
                </a:solidFill>
              </a:rPr>
              <a:t>Twelfth Edition</a:t>
            </a:r>
          </a:p>
        </p:txBody>
      </p:sp>
      <p:sp>
        <p:nvSpPr>
          <p:cNvPr id="5" name="Content Placeholder 4">
            <a:extLst>
              <a:ext uri="{FF2B5EF4-FFF2-40B4-BE49-F238E27FC236}">
                <a16:creationId xmlns:a16="http://schemas.microsoft.com/office/drawing/2014/main" id="{2D222376-7AD7-4443-B67A-120BE12F4DDB}"/>
              </a:ext>
              <a:ext uri="{C183D7F6-B498-43B3-948B-1728B52AA6E4}">
                <adec:decorative xmlns:adec="http://schemas.microsoft.com/office/drawing/2017/decorative" val="1"/>
              </a:ext>
            </a:extLst>
          </p:cNvPr>
          <p:cNvSpPr>
            <a:spLocks noGrp="1"/>
          </p:cNvSpPr>
          <p:nvPr>
            <p:ph sz="quarter" idx="14"/>
          </p:nvPr>
        </p:nvSpPr>
        <p:spPr>
          <a:xfrm>
            <a:off x="5029200" y="1906104"/>
            <a:ext cx="3657600" cy="1186345"/>
          </a:xfrm>
        </p:spPr>
        <p:txBody>
          <a:bodyPr/>
          <a:lstStyle/>
          <a:p>
            <a:pPr marL="0" algn="ctr"/>
            <a:r>
              <a:rPr lang="en-US" b="1" dirty="0">
                <a:latin typeface="+mn-lt"/>
              </a:rPr>
              <a:t>Chapter 7</a:t>
            </a:r>
          </a:p>
        </p:txBody>
      </p:sp>
      <p:sp>
        <p:nvSpPr>
          <p:cNvPr id="6" name="Content Placeholder 5">
            <a:extLst>
              <a:ext uri="{FF2B5EF4-FFF2-40B4-BE49-F238E27FC236}">
                <a16:creationId xmlns:a16="http://schemas.microsoft.com/office/drawing/2014/main" id="{82FD4EC9-4778-4E2F-B136-2A176CA2BA69}"/>
              </a:ext>
              <a:ext uri="{C183D7F6-B498-43B3-948B-1728B52AA6E4}">
                <adec:decorative xmlns:adec="http://schemas.microsoft.com/office/drawing/2017/decorative" val="1"/>
              </a:ext>
            </a:extLst>
          </p:cNvPr>
          <p:cNvSpPr>
            <a:spLocks noGrp="1"/>
          </p:cNvSpPr>
          <p:nvPr>
            <p:ph sz="quarter" idx="15"/>
          </p:nvPr>
        </p:nvSpPr>
        <p:spPr>
          <a:xfrm>
            <a:off x="5029200" y="3252789"/>
            <a:ext cx="3657600" cy="1589177"/>
          </a:xfrm>
        </p:spPr>
        <p:txBody>
          <a:bodyPr/>
          <a:lstStyle/>
          <a:p>
            <a:r>
              <a:rPr lang="en-US" dirty="0"/>
              <a:t>Single-Dimensional Arrays</a:t>
            </a:r>
          </a:p>
        </p:txBody>
      </p:sp>
      <p:pic>
        <p:nvPicPr>
          <p:cNvPr id="7" name="Picture 6" descr="Front Cover: Introduction to Java Programming and Data Structures Twelfth Edition by Liang.">
            <a:extLst>
              <a:ext uri="{FF2B5EF4-FFF2-40B4-BE49-F238E27FC236}">
                <a16:creationId xmlns:a16="http://schemas.microsoft.com/office/drawing/2014/main" id="{5F16D7D7-ECE6-4B8A-A1F3-15ADBADE58C8}"/>
              </a:ext>
            </a:extLst>
          </p:cNvPr>
          <p:cNvPicPr>
            <a:picLocks noChangeAspect="1"/>
          </p:cNvPicPr>
          <p:nvPr/>
        </p:nvPicPr>
        <p:blipFill>
          <a:blip r:embed="rId3"/>
          <a:stretch>
            <a:fillRect/>
          </a:stretch>
        </p:blipFill>
        <p:spPr>
          <a:xfrm>
            <a:off x="591091" y="1697633"/>
            <a:ext cx="3776850" cy="4523213"/>
          </a:xfrm>
          <a:prstGeom prst="rect">
            <a:avLst/>
          </a:prstGeom>
          <a:ln w="9525">
            <a:solidFill>
              <a:schemeClr val="tx1"/>
            </a:solidFill>
          </a:ln>
        </p:spPr>
      </p:pic>
      <p:sp>
        <p:nvSpPr>
          <p:cNvPr id="8" name="Content Placeholder 7">
            <a:extLst>
              <a:ext uri="{FF2B5EF4-FFF2-40B4-BE49-F238E27FC236}">
                <a16:creationId xmlns:a16="http://schemas.microsoft.com/office/drawing/2014/main" id="{C8E88D28-1A9F-4FC4-946F-10B4629D1438}"/>
              </a:ext>
              <a:ext uri="{C183D7F6-B498-43B3-948B-1728B52AA6E4}">
                <adec:decorative xmlns:adec="http://schemas.microsoft.com/office/drawing/2017/decorative" val="1"/>
              </a:ext>
            </a:extLst>
          </p:cNvPr>
          <p:cNvSpPr>
            <a:spLocks noGrp="1"/>
          </p:cNvSpPr>
          <p:nvPr>
            <p:ph sz="quarter" idx="17"/>
          </p:nvPr>
        </p:nvSpPr>
        <p:spPr>
          <a:xfrm>
            <a:off x="2173000" y="6415232"/>
            <a:ext cx="6589712" cy="228600"/>
          </a:xfrm>
        </p:spPr>
        <p:txBody>
          <a:bodyPr/>
          <a:lstStyle/>
          <a:p>
            <a:pPr marL="0" indent="0"/>
            <a:r>
              <a:rPr lang="en-US" altLang="en-US" sz="1200" b="0" dirty="0">
                <a:latin typeface="Verdana"/>
                <a:ea typeface="Verdana" panose="020B0604030504040204" pitchFamily="34" charset="0"/>
                <a:cs typeface="Verdana" panose="020B0604030504040204" pitchFamily="34" charset="0"/>
              </a:rPr>
              <a:t>Copyright © </a:t>
            </a:r>
            <a:r>
              <a:rPr lang="en-IN" dirty="0"/>
              <a:t>2020 </a:t>
            </a:r>
            <a:r>
              <a:rPr lang="en-US" altLang="en-US" sz="1200" b="0" dirty="0">
                <a:latin typeface="Verdana"/>
                <a:ea typeface="Verdana" panose="020B0604030504040204" pitchFamily="34" charset="0"/>
                <a:cs typeface="Verdana" panose="020B0604030504040204" pitchFamily="34" charset="0"/>
              </a:rPr>
              <a:t>Pearson Education, Inc. All Rights Reserved</a:t>
            </a:r>
          </a:p>
        </p:txBody>
      </p:sp>
      <p:pic>
        <p:nvPicPr>
          <p:cNvPr id="22" name="Picture Placeholder 21" descr="Pearson Logo">
            <a:extLst>
              <a:ext uri="{FF2B5EF4-FFF2-40B4-BE49-F238E27FC236}">
                <a16:creationId xmlns:a16="http://schemas.microsoft.com/office/drawing/2014/main" id="{463657D3-0029-4FB6-A24C-CAB832988B4E}"/>
              </a:ext>
            </a:extLst>
          </p:cNvPr>
          <p:cNvPicPr>
            <a:picLocks noGrp="1" noChangeAspect="1"/>
          </p:cNvPicPr>
          <p:nvPr>
            <p:ph type="pic" sz="quarter" idx="16"/>
          </p:nvPr>
        </p:nvPicPr>
        <p:blipFill>
          <a:blip r:embed="rId4"/>
          <a:srcRect t="22152" b="22152"/>
          <a:stretch>
            <a:fillRect/>
          </a:stretch>
        </p:blipFill>
        <p:spPr>
          <a:xfrm>
            <a:off x="315677" y="6420639"/>
            <a:ext cx="1176574" cy="296443"/>
          </a:xfrm>
        </p:spPr>
      </p:pic>
    </p:spTree>
    <p:extLst>
      <p:ext uri="{BB962C8B-B14F-4D97-AF65-F5344CB8AC3E}">
        <p14:creationId xmlns:p14="http://schemas.microsoft.com/office/powerpoint/2010/main" val="38013359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57C26-FD8A-4588-9221-2D0096BEAAC5}"/>
              </a:ext>
            </a:extLst>
          </p:cNvPr>
          <p:cNvSpPr>
            <a:spLocks noGrp="1"/>
          </p:cNvSpPr>
          <p:nvPr>
            <p:ph type="title"/>
          </p:nvPr>
        </p:nvSpPr>
        <p:spPr/>
        <p:txBody>
          <a:bodyPr/>
          <a:lstStyle/>
          <a:p>
            <a:r>
              <a:rPr lang="en-IN" dirty="0"/>
              <a:t>Default Values</a:t>
            </a:r>
          </a:p>
        </p:txBody>
      </p:sp>
      <p:sp>
        <p:nvSpPr>
          <p:cNvPr id="3" name="Content Placeholder 2">
            <a:extLst>
              <a:ext uri="{FF2B5EF4-FFF2-40B4-BE49-F238E27FC236}">
                <a16:creationId xmlns:a16="http://schemas.microsoft.com/office/drawing/2014/main" id="{4D2ED58D-4119-453C-8EFE-2180D9EF62C1}"/>
              </a:ext>
            </a:extLst>
          </p:cNvPr>
          <p:cNvSpPr>
            <a:spLocks noGrp="1"/>
          </p:cNvSpPr>
          <p:nvPr>
            <p:ph sz="quarter" idx="13"/>
          </p:nvPr>
        </p:nvSpPr>
        <p:spPr/>
        <p:txBody>
          <a:bodyPr/>
          <a:lstStyle/>
          <a:p>
            <a:pPr marL="432" indent="0">
              <a:buNone/>
            </a:pPr>
            <a:r>
              <a:rPr lang="en-IN" dirty="0"/>
              <a:t>When an array is created, its elements are assigned the default value of</a:t>
            </a:r>
          </a:p>
          <a:p>
            <a:pPr marL="255600" indent="0">
              <a:buNone/>
            </a:pPr>
            <a:r>
              <a:rPr lang="en-IN" u="sng" dirty="0"/>
              <a:t>0</a:t>
            </a:r>
            <a:r>
              <a:rPr lang="en-IN" dirty="0"/>
              <a:t> for the numeric primitive data types,</a:t>
            </a:r>
          </a:p>
          <a:p>
            <a:pPr marL="255600" indent="0">
              <a:buNone/>
            </a:pPr>
            <a:r>
              <a:rPr lang="en-IN" u="sng" dirty="0"/>
              <a:t>'\u0000'</a:t>
            </a:r>
            <a:r>
              <a:rPr lang="en-IN" dirty="0"/>
              <a:t> for </a:t>
            </a:r>
            <a:r>
              <a:rPr lang="en-IN" u="sng" dirty="0"/>
              <a:t>char</a:t>
            </a:r>
            <a:r>
              <a:rPr lang="en-IN" dirty="0"/>
              <a:t> types, and</a:t>
            </a:r>
          </a:p>
          <a:p>
            <a:pPr marL="255600" indent="0">
              <a:buNone/>
            </a:pPr>
            <a:r>
              <a:rPr lang="en-IN" u="sng" dirty="0"/>
              <a:t>false</a:t>
            </a:r>
            <a:r>
              <a:rPr lang="en-IN" dirty="0"/>
              <a:t> for </a:t>
            </a:r>
            <a:r>
              <a:rPr lang="en-IN" u="sng" dirty="0" err="1"/>
              <a:t>boolean</a:t>
            </a:r>
            <a:r>
              <a:rPr lang="en-IN" dirty="0"/>
              <a:t> types.</a:t>
            </a:r>
          </a:p>
        </p:txBody>
      </p:sp>
    </p:spTree>
    <p:extLst>
      <p:ext uri="{BB962C8B-B14F-4D97-AF65-F5344CB8AC3E}">
        <p14:creationId xmlns:p14="http://schemas.microsoft.com/office/powerpoint/2010/main" val="374648658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7AEA7A-C667-47E6-BE88-2BCB466A2859}"/>
              </a:ext>
            </a:extLst>
          </p:cNvPr>
          <p:cNvSpPr>
            <a:spLocks noGrp="1"/>
          </p:cNvSpPr>
          <p:nvPr>
            <p:ph type="title"/>
          </p:nvPr>
        </p:nvSpPr>
        <p:spPr/>
        <p:txBody>
          <a:bodyPr/>
          <a:lstStyle/>
          <a:p>
            <a:r>
              <a:rPr lang="en-IN" dirty="0"/>
              <a:t>From Idea to Solution </a:t>
            </a:r>
            <a:r>
              <a:rPr lang="en-IN" sz="2000" b="0" dirty="0"/>
              <a:t>(3 of 6)</a:t>
            </a:r>
            <a:endParaRPr lang="en-IN" b="0" dirty="0"/>
          </a:p>
        </p:txBody>
      </p:sp>
      <p:sp>
        <p:nvSpPr>
          <p:cNvPr id="3" name="Content Placeholder 2">
            <a:extLst>
              <a:ext uri="{FF2B5EF4-FFF2-40B4-BE49-F238E27FC236}">
                <a16:creationId xmlns:a16="http://schemas.microsoft.com/office/drawing/2014/main" id="{A4009B8B-B57F-4E98-BCA3-065202D1C051}"/>
              </a:ext>
            </a:extLst>
          </p:cNvPr>
          <p:cNvSpPr>
            <a:spLocks noGrp="1"/>
          </p:cNvSpPr>
          <p:nvPr>
            <p:ph sz="quarter" idx="13"/>
          </p:nvPr>
        </p:nvSpPr>
        <p:spPr>
          <a:xfrm>
            <a:off x="457200" y="1552574"/>
            <a:ext cx="8229601" cy="1597025"/>
          </a:xfrm>
        </p:spPr>
        <p:txBody>
          <a:bodyPr/>
          <a:lstStyle/>
          <a:p>
            <a:pPr marL="432" indent="0">
              <a:spcBef>
                <a:spcPts val="0"/>
              </a:spcBef>
              <a:buNone/>
            </a:pPr>
            <a:r>
              <a:rPr lang="en-IN" sz="1600" b="1" dirty="0">
                <a:latin typeface="Courier New" panose="02070309020205020404" pitchFamily="49" charset="0"/>
                <a:cs typeface="Courier New" panose="02070309020205020404" pitchFamily="49" charset="0"/>
              </a:rPr>
              <a:t>for (int </a:t>
            </a:r>
            <a:r>
              <a:rPr lang="en-IN" sz="1600" b="1" dirty="0" err="1">
                <a:latin typeface="Courier New" panose="02070309020205020404" pitchFamily="49" charset="0"/>
                <a:cs typeface="Courier New" panose="02070309020205020404" pitchFamily="49" charset="0"/>
              </a:rPr>
              <a:t>i</a:t>
            </a:r>
            <a:r>
              <a:rPr lang="en-IN" sz="1600" b="1" dirty="0">
                <a:latin typeface="Courier New" panose="02070309020205020404" pitchFamily="49" charset="0"/>
                <a:cs typeface="Courier New" panose="02070309020205020404" pitchFamily="49" charset="0"/>
              </a:rPr>
              <a:t> = 0; </a:t>
            </a:r>
            <a:r>
              <a:rPr lang="en-IN" sz="1600" b="1" dirty="0" err="1">
                <a:latin typeface="Courier New" panose="02070309020205020404" pitchFamily="49" charset="0"/>
                <a:cs typeface="Courier New" panose="02070309020205020404" pitchFamily="49" charset="0"/>
              </a:rPr>
              <a:t>i</a:t>
            </a:r>
            <a:r>
              <a:rPr lang="en-IN" sz="1600" b="1" dirty="0">
                <a:latin typeface="Courier New" panose="02070309020205020404" pitchFamily="49" charset="0"/>
                <a:cs typeface="Courier New" panose="02070309020205020404" pitchFamily="49" charset="0"/>
              </a:rPr>
              <a:t> &lt; </a:t>
            </a:r>
            <a:r>
              <a:rPr lang="en-IN" sz="1600" b="1" dirty="0" err="1">
                <a:latin typeface="Courier New" panose="02070309020205020404" pitchFamily="49" charset="0"/>
                <a:cs typeface="Courier New" panose="02070309020205020404" pitchFamily="49" charset="0"/>
              </a:rPr>
              <a:t>list.length</a:t>
            </a:r>
            <a:r>
              <a:rPr lang="en-IN" sz="1600" b="1" dirty="0">
                <a:latin typeface="Courier New" panose="02070309020205020404" pitchFamily="49" charset="0"/>
                <a:cs typeface="Courier New" panose="02070309020205020404" pitchFamily="49" charset="0"/>
              </a:rPr>
              <a:t>; </a:t>
            </a:r>
            <a:r>
              <a:rPr lang="en-IN" sz="1600" b="1" dirty="0" err="1">
                <a:latin typeface="Courier New" panose="02070309020205020404" pitchFamily="49" charset="0"/>
                <a:cs typeface="Courier New" panose="02070309020205020404" pitchFamily="49" charset="0"/>
              </a:rPr>
              <a:t>i</a:t>
            </a:r>
            <a:r>
              <a:rPr lang="en-IN" sz="1600" b="1" dirty="0">
                <a:latin typeface="Courier New" panose="02070309020205020404" pitchFamily="49" charset="0"/>
                <a:cs typeface="Courier New" panose="02070309020205020404" pitchFamily="49" charset="0"/>
              </a:rPr>
              <a:t>++) {</a:t>
            </a:r>
          </a:p>
          <a:p>
            <a:pPr marL="180000" indent="0">
              <a:spcBef>
                <a:spcPts val="0"/>
              </a:spcBef>
              <a:buNone/>
            </a:pPr>
            <a:r>
              <a:rPr lang="en-IN" sz="1600" b="1" dirty="0">
                <a:latin typeface="Courier New" panose="02070309020205020404" pitchFamily="49" charset="0"/>
                <a:cs typeface="Courier New" panose="02070309020205020404" pitchFamily="49" charset="0"/>
              </a:rPr>
              <a:t>select the smallest element in list[i..listSize-1];</a:t>
            </a:r>
          </a:p>
          <a:p>
            <a:pPr marL="180000" indent="0">
              <a:spcBef>
                <a:spcPts val="0"/>
              </a:spcBef>
              <a:buNone/>
            </a:pPr>
            <a:r>
              <a:rPr lang="en-IN" sz="1600" b="1" dirty="0">
                <a:latin typeface="Courier New" panose="02070309020205020404" pitchFamily="49" charset="0"/>
                <a:cs typeface="Courier New" panose="02070309020205020404" pitchFamily="49" charset="0"/>
              </a:rPr>
              <a:t>swap the smallest with list[</a:t>
            </a:r>
            <a:r>
              <a:rPr lang="en-IN" sz="1600" b="1" dirty="0" err="1">
                <a:latin typeface="Courier New" panose="02070309020205020404" pitchFamily="49" charset="0"/>
                <a:cs typeface="Courier New" panose="02070309020205020404" pitchFamily="49" charset="0"/>
              </a:rPr>
              <a:t>i</a:t>
            </a:r>
            <a:r>
              <a:rPr lang="en-IN" sz="1600" b="1" dirty="0">
                <a:latin typeface="Courier New" panose="02070309020205020404" pitchFamily="49" charset="0"/>
                <a:cs typeface="Courier New" panose="02070309020205020404" pitchFamily="49" charset="0"/>
              </a:rPr>
              <a:t>], if necessary;</a:t>
            </a:r>
          </a:p>
          <a:p>
            <a:pPr marL="180000" indent="0">
              <a:spcBef>
                <a:spcPts val="0"/>
              </a:spcBef>
              <a:buNone/>
            </a:pPr>
            <a:r>
              <a:rPr lang="en-IN" sz="1600" b="1" dirty="0">
                <a:latin typeface="Courier New" panose="02070309020205020404" pitchFamily="49" charset="0"/>
                <a:cs typeface="Courier New" panose="02070309020205020404" pitchFamily="49" charset="0"/>
              </a:rPr>
              <a:t>// list[</a:t>
            </a:r>
            <a:r>
              <a:rPr lang="en-IN" sz="1600" b="1" dirty="0" err="1">
                <a:latin typeface="Courier New" panose="02070309020205020404" pitchFamily="49" charset="0"/>
                <a:cs typeface="Courier New" panose="02070309020205020404" pitchFamily="49" charset="0"/>
              </a:rPr>
              <a:t>i</a:t>
            </a:r>
            <a:r>
              <a:rPr lang="en-IN" sz="1600" b="1" dirty="0">
                <a:latin typeface="Courier New" panose="02070309020205020404" pitchFamily="49" charset="0"/>
                <a:cs typeface="Courier New" panose="02070309020205020404" pitchFamily="49" charset="0"/>
              </a:rPr>
              <a:t>] is in its correct position.</a:t>
            </a:r>
          </a:p>
          <a:p>
            <a:pPr marL="180000" indent="0">
              <a:spcBef>
                <a:spcPts val="0"/>
              </a:spcBef>
              <a:buNone/>
            </a:pPr>
            <a:r>
              <a:rPr lang="en-IN" sz="1600" b="1" dirty="0">
                <a:latin typeface="Courier New" panose="02070309020205020404" pitchFamily="49" charset="0"/>
                <a:cs typeface="Courier New" panose="02070309020205020404" pitchFamily="49" charset="0"/>
              </a:rPr>
              <a:t>// The next iteration apply on list[i+1..listSize-1]</a:t>
            </a:r>
          </a:p>
          <a:p>
            <a:pPr marL="432" indent="0">
              <a:spcBef>
                <a:spcPts val="0"/>
              </a:spcBef>
              <a:buNone/>
            </a:pPr>
            <a:r>
              <a:rPr lang="en-IN" sz="1600" b="1" dirty="0">
                <a:latin typeface="Courier New" panose="02070309020205020404" pitchFamily="49" charset="0"/>
                <a:cs typeface="Courier New" panose="02070309020205020404" pitchFamily="49" charset="0"/>
              </a:rPr>
              <a:t>}</a:t>
            </a:r>
          </a:p>
        </p:txBody>
      </p:sp>
      <p:sp>
        <p:nvSpPr>
          <p:cNvPr id="4" name="Content Placeholder 3">
            <a:extLst>
              <a:ext uri="{FF2B5EF4-FFF2-40B4-BE49-F238E27FC236}">
                <a16:creationId xmlns:a16="http://schemas.microsoft.com/office/drawing/2014/main" id="{7FAAD9A0-4005-40A1-9C63-4805DEABE34A}"/>
              </a:ext>
            </a:extLst>
          </p:cNvPr>
          <p:cNvSpPr>
            <a:spLocks noGrp="1"/>
          </p:cNvSpPr>
          <p:nvPr>
            <p:ph sz="quarter" idx="14"/>
          </p:nvPr>
        </p:nvSpPr>
        <p:spPr>
          <a:xfrm>
            <a:off x="457199" y="3231780"/>
            <a:ext cx="8229599" cy="353249"/>
          </a:xfrm>
        </p:spPr>
        <p:txBody>
          <a:bodyPr tIns="0"/>
          <a:lstStyle/>
          <a:p>
            <a:pPr marL="432" indent="0" algn="ctr">
              <a:buNone/>
            </a:pPr>
            <a:r>
              <a:rPr lang="en-IN" sz="2000" b="1" dirty="0">
                <a:latin typeface="Courier New" panose="02070309020205020404" pitchFamily="49" charset="0"/>
                <a:cs typeface="Courier New" panose="02070309020205020404" pitchFamily="49" charset="0"/>
              </a:rPr>
              <a:t>list [0] list [1] list [2] list [3] ... list [10]</a:t>
            </a:r>
          </a:p>
        </p:txBody>
      </p:sp>
      <p:sp>
        <p:nvSpPr>
          <p:cNvPr id="5" name="Content Placeholder 4">
            <a:extLst>
              <a:ext uri="{FF2B5EF4-FFF2-40B4-BE49-F238E27FC236}">
                <a16:creationId xmlns:a16="http://schemas.microsoft.com/office/drawing/2014/main" id="{2F09B3CE-7A05-4822-A0E2-B7CA4BAAF7ED}"/>
              </a:ext>
            </a:extLst>
          </p:cNvPr>
          <p:cNvSpPr>
            <a:spLocks noGrp="1"/>
          </p:cNvSpPr>
          <p:nvPr>
            <p:ph sz="quarter" idx="15"/>
          </p:nvPr>
        </p:nvSpPr>
        <p:spPr>
          <a:xfrm>
            <a:off x="457200" y="3692347"/>
            <a:ext cx="8229598" cy="353249"/>
          </a:xfrm>
        </p:spPr>
        <p:txBody>
          <a:bodyPr tIns="0"/>
          <a:lstStyle/>
          <a:p>
            <a:pPr marL="432" indent="0" algn="ctr">
              <a:buNone/>
            </a:pPr>
            <a:r>
              <a:rPr lang="en-IN" sz="2000" b="1" dirty="0">
                <a:solidFill>
                  <a:srgbClr val="C00000"/>
                </a:solidFill>
                <a:latin typeface="Courier New" panose="02070309020205020404" pitchFamily="49" charset="0"/>
                <a:cs typeface="Courier New" panose="02070309020205020404" pitchFamily="49" charset="0"/>
              </a:rPr>
              <a:t>list [0] </a:t>
            </a:r>
            <a:r>
              <a:rPr lang="en-IN" sz="2000" b="1" dirty="0">
                <a:latin typeface="Courier New" panose="02070309020205020404" pitchFamily="49" charset="0"/>
                <a:cs typeface="Courier New" panose="02070309020205020404" pitchFamily="49" charset="0"/>
              </a:rPr>
              <a:t>list [1] list [2] list [3] ... list [10]</a:t>
            </a:r>
          </a:p>
        </p:txBody>
      </p:sp>
      <p:sp>
        <p:nvSpPr>
          <p:cNvPr id="6" name="Content Placeholder 5">
            <a:extLst>
              <a:ext uri="{FF2B5EF4-FFF2-40B4-BE49-F238E27FC236}">
                <a16:creationId xmlns:a16="http://schemas.microsoft.com/office/drawing/2014/main" id="{D70DAFF3-5D97-413A-B08D-91963DFC3EBD}"/>
              </a:ext>
            </a:extLst>
          </p:cNvPr>
          <p:cNvSpPr>
            <a:spLocks noGrp="1"/>
          </p:cNvSpPr>
          <p:nvPr>
            <p:ph sz="quarter" idx="16"/>
          </p:nvPr>
        </p:nvSpPr>
        <p:spPr>
          <a:xfrm>
            <a:off x="457199" y="4152914"/>
            <a:ext cx="8229601" cy="353249"/>
          </a:xfrm>
        </p:spPr>
        <p:txBody>
          <a:bodyPr tIns="0"/>
          <a:lstStyle/>
          <a:p>
            <a:pPr marL="432" indent="0" algn="ctr">
              <a:buNone/>
            </a:pPr>
            <a:r>
              <a:rPr lang="en-IN" sz="2000" b="1" dirty="0">
                <a:solidFill>
                  <a:srgbClr val="C00000"/>
                </a:solidFill>
                <a:latin typeface="Courier New" panose="02070309020205020404" pitchFamily="49" charset="0"/>
                <a:cs typeface="Courier New" panose="02070309020205020404" pitchFamily="49" charset="0"/>
              </a:rPr>
              <a:t>list [0] list [1] </a:t>
            </a:r>
            <a:r>
              <a:rPr lang="en-IN" sz="2000" b="1" dirty="0">
                <a:latin typeface="Courier New" panose="02070309020205020404" pitchFamily="49" charset="0"/>
                <a:cs typeface="Courier New" panose="02070309020205020404" pitchFamily="49" charset="0"/>
              </a:rPr>
              <a:t>list [2] list [3] ... list [10]</a:t>
            </a:r>
          </a:p>
        </p:txBody>
      </p:sp>
      <p:sp>
        <p:nvSpPr>
          <p:cNvPr id="7" name="Content Placeholder 6">
            <a:extLst>
              <a:ext uri="{FF2B5EF4-FFF2-40B4-BE49-F238E27FC236}">
                <a16:creationId xmlns:a16="http://schemas.microsoft.com/office/drawing/2014/main" id="{6253A102-F563-4424-B147-914E6223F0D6}"/>
              </a:ext>
            </a:extLst>
          </p:cNvPr>
          <p:cNvSpPr>
            <a:spLocks noGrp="1"/>
          </p:cNvSpPr>
          <p:nvPr>
            <p:ph sz="quarter" idx="17"/>
          </p:nvPr>
        </p:nvSpPr>
        <p:spPr>
          <a:xfrm>
            <a:off x="457199" y="4607375"/>
            <a:ext cx="8229601" cy="353249"/>
          </a:xfrm>
        </p:spPr>
        <p:txBody>
          <a:bodyPr tIns="0"/>
          <a:lstStyle/>
          <a:p>
            <a:pPr marL="432" indent="0" algn="ctr">
              <a:buNone/>
            </a:pPr>
            <a:r>
              <a:rPr lang="en-IN" sz="2000" b="1" dirty="0">
                <a:solidFill>
                  <a:srgbClr val="C00000"/>
                </a:solidFill>
                <a:latin typeface="Courier New" panose="02070309020205020404" pitchFamily="49" charset="0"/>
                <a:cs typeface="Courier New" panose="02070309020205020404" pitchFamily="49" charset="0"/>
              </a:rPr>
              <a:t>list [0] list [1] list [2] </a:t>
            </a:r>
            <a:r>
              <a:rPr lang="en-IN" sz="2000" b="1" dirty="0">
                <a:latin typeface="Courier New" panose="02070309020205020404" pitchFamily="49" charset="0"/>
                <a:cs typeface="Courier New" panose="02070309020205020404" pitchFamily="49" charset="0"/>
              </a:rPr>
              <a:t>list [3] ... list [10]</a:t>
            </a:r>
          </a:p>
        </p:txBody>
      </p:sp>
      <p:sp>
        <p:nvSpPr>
          <p:cNvPr id="8" name="Content Placeholder 7">
            <a:extLst>
              <a:ext uri="{FF2B5EF4-FFF2-40B4-BE49-F238E27FC236}">
                <a16:creationId xmlns:a16="http://schemas.microsoft.com/office/drawing/2014/main" id="{71604AFD-D19F-4D76-A63E-BA4129037F04}"/>
              </a:ext>
            </a:extLst>
          </p:cNvPr>
          <p:cNvSpPr>
            <a:spLocks noGrp="1"/>
          </p:cNvSpPr>
          <p:nvPr>
            <p:ph sz="quarter" idx="18"/>
          </p:nvPr>
        </p:nvSpPr>
        <p:spPr>
          <a:xfrm>
            <a:off x="457200" y="5061689"/>
            <a:ext cx="8229598" cy="353249"/>
          </a:xfrm>
        </p:spPr>
        <p:txBody>
          <a:bodyPr tIns="0"/>
          <a:lstStyle/>
          <a:p>
            <a:pPr marL="432" indent="0" algn="ctr">
              <a:buNone/>
            </a:pPr>
            <a:r>
              <a:rPr lang="en-IN" sz="2000" b="1" dirty="0">
                <a:solidFill>
                  <a:srgbClr val="C00000"/>
                </a:solidFill>
                <a:latin typeface="Courier New" panose="02070309020205020404" pitchFamily="49" charset="0"/>
                <a:cs typeface="Courier New" panose="02070309020205020404" pitchFamily="49" charset="0"/>
              </a:rPr>
              <a:t>list [0] list [1] list [2] list [3] </a:t>
            </a:r>
            <a:r>
              <a:rPr lang="en-IN" sz="2000" b="1" dirty="0">
                <a:latin typeface="Courier New" panose="02070309020205020404" pitchFamily="49" charset="0"/>
                <a:cs typeface="Courier New" panose="02070309020205020404" pitchFamily="49" charset="0"/>
              </a:rPr>
              <a:t>... list [10]</a:t>
            </a:r>
          </a:p>
        </p:txBody>
      </p:sp>
      <p:sp>
        <p:nvSpPr>
          <p:cNvPr id="9" name="Content Placeholder 8">
            <a:extLst>
              <a:ext uri="{FF2B5EF4-FFF2-40B4-BE49-F238E27FC236}">
                <a16:creationId xmlns:a16="http://schemas.microsoft.com/office/drawing/2014/main" id="{E36DCC04-2E5C-48E1-BE1D-03F72CD5AF87}"/>
              </a:ext>
            </a:extLst>
          </p:cNvPr>
          <p:cNvSpPr>
            <a:spLocks noGrp="1"/>
          </p:cNvSpPr>
          <p:nvPr>
            <p:ph sz="quarter" idx="19"/>
          </p:nvPr>
        </p:nvSpPr>
        <p:spPr>
          <a:xfrm>
            <a:off x="457199" y="5516003"/>
            <a:ext cx="8229597" cy="353249"/>
          </a:xfrm>
        </p:spPr>
        <p:txBody>
          <a:bodyPr tIns="0"/>
          <a:lstStyle/>
          <a:p>
            <a:pPr marL="432" indent="0" algn="ctr">
              <a:buNone/>
            </a:pPr>
            <a:r>
              <a:rPr lang="en-IN" sz="2000" b="1" dirty="0">
                <a:latin typeface="Courier New" panose="02070309020205020404" pitchFamily="49" charset="0"/>
                <a:cs typeface="Courier New" panose="02070309020205020404" pitchFamily="49" charset="0"/>
              </a:rPr>
              <a:t>...</a:t>
            </a:r>
          </a:p>
        </p:txBody>
      </p:sp>
      <p:sp>
        <p:nvSpPr>
          <p:cNvPr id="10" name="Content Placeholder 9">
            <a:extLst>
              <a:ext uri="{FF2B5EF4-FFF2-40B4-BE49-F238E27FC236}">
                <a16:creationId xmlns:a16="http://schemas.microsoft.com/office/drawing/2014/main" id="{DE883463-C915-486A-96DE-65C4E2003B8C}"/>
              </a:ext>
            </a:extLst>
          </p:cNvPr>
          <p:cNvSpPr>
            <a:spLocks noGrp="1"/>
          </p:cNvSpPr>
          <p:nvPr>
            <p:ph sz="quarter" idx="20"/>
          </p:nvPr>
        </p:nvSpPr>
        <p:spPr>
          <a:xfrm>
            <a:off x="457200" y="5970317"/>
            <a:ext cx="8229596" cy="401454"/>
          </a:xfrm>
        </p:spPr>
        <p:txBody>
          <a:bodyPr tIns="0"/>
          <a:lstStyle/>
          <a:p>
            <a:pPr marL="432" indent="0" algn="ctr">
              <a:buNone/>
            </a:pPr>
            <a:r>
              <a:rPr lang="en-IN" sz="2000" b="1" dirty="0">
                <a:solidFill>
                  <a:srgbClr val="C00000"/>
                </a:solidFill>
                <a:latin typeface="Courier New" panose="02070309020205020404" pitchFamily="49" charset="0"/>
                <a:cs typeface="Courier New" panose="02070309020205020404" pitchFamily="49" charset="0"/>
              </a:rPr>
              <a:t>list [0] list [1] list [2] list [3] ... list [10]</a:t>
            </a:r>
          </a:p>
        </p:txBody>
      </p:sp>
    </p:spTree>
    <p:extLst>
      <p:ext uri="{BB962C8B-B14F-4D97-AF65-F5344CB8AC3E}">
        <p14:creationId xmlns:p14="http://schemas.microsoft.com/office/powerpoint/2010/main" val="68402685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54DD14-C3DF-461B-B34E-0A4ECA307A9B}"/>
              </a:ext>
            </a:extLst>
          </p:cNvPr>
          <p:cNvSpPr>
            <a:spLocks noGrp="1"/>
          </p:cNvSpPr>
          <p:nvPr>
            <p:ph type="title"/>
          </p:nvPr>
        </p:nvSpPr>
        <p:spPr/>
        <p:txBody>
          <a:bodyPr/>
          <a:lstStyle/>
          <a:p>
            <a:r>
              <a:rPr lang="en-IN" dirty="0"/>
              <a:t>From Idea to Solution </a:t>
            </a:r>
            <a:r>
              <a:rPr lang="en-IN" sz="2000" b="0" dirty="0"/>
              <a:t>(4 of 6)</a:t>
            </a:r>
          </a:p>
        </p:txBody>
      </p:sp>
      <p:pic>
        <p:nvPicPr>
          <p:cNvPr id="7" name="Content Placeholder 6" descr="An arrow from the text, select the smallest element in list open bracket I ellipses list Size-1 close bracket, points to a blank text box, under the title, Expand, and the selected text, int j = i + 1; j less than list.">
            <a:extLst>
              <a:ext uri="{FF2B5EF4-FFF2-40B4-BE49-F238E27FC236}">
                <a16:creationId xmlns:a16="http://schemas.microsoft.com/office/drawing/2014/main" id="{CFA789AF-0ED9-48F2-8F12-8CDA846422BB}"/>
              </a:ext>
            </a:extLst>
          </p:cNvPr>
          <p:cNvPicPr>
            <a:picLocks noGrp="1" noChangeAspect="1"/>
          </p:cNvPicPr>
          <p:nvPr>
            <p:ph sz="quarter" idx="13"/>
          </p:nvPr>
        </p:nvPicPr>
        <p:blipFill>
          <a:blip r:embed="rId2"/>
          <a:stretch>
            <a:fillRect/>
          </a:stretch>
        </p:blipFill>
        <p:spPr>
          <a:xfrm>
            <a:off x="1051589" y="1435205"/>
            <a:ext cx="7043996" cy="4901990"/>
          </a:xfrm>
          <a:prstGeom prst="rect">
            <a:avLst/>
          </a:prstGeom>
        </p:spPr>
      </p:pic>
    </p:spTree>
    <p:extLst>
      <p:ext uri="{BB962C8B-B14F-4D97-AF65-F5344CB8AC3E}">
        <p14:creationId xmlns:p14="http://schemas.microsoft.com/office/powerpoint/2010/main" val="20032465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54DD14-C3DF-461B-B34E-0A4ECA307A9B}"/>
              </a:ext>
            </a:extLst>
          </p:cNvPr>
          <p:cNvSpPr>
            <a:spLocks noGrp="1"/>
          </p:cNvSpPr>
          <p:nvPr>
            <p:ph type="title"/>
          </p:nvPr>
        </p:nvSpPr>
        <p:spPr/>
        <p:txBody>
          <a:bodyPr/>
          <a:lstStyle/>
          <a:p>
            <a:r>
              <a:rPr lang="en-IN" dirty="0"/>
              <a:t>From Idea to Solution </a:t>
            </a:r>
            <a:r>
              <a:rPr lang="en-IN" sz="2000" b="0" dirty="0"/>
              <a:t>(5 of 6)</a:t>
            </a:r>
            <a:endParaRPr lang="en-IN" b="0" dirty="0"/>
          </a:p>
        </p:txBody>
      </p:sp>
      <p:pic>
        <p:nvPicPr>
          <p:cNvPr id="9" name="Content Placeholder 8" descr="An arrow from the selected text, select the smallest element in list open bracket I ellipses list Size minus 1 close bracket, to the text under the head, Expand. The text reads, double current Min = list open bracket i close bracket.&#10;">
            <a:extLst>
              <a:ext uri="{FF2B5EF4-FFF2-40B4-BE49-F238E27FC236}">
                <a16:creationId xmlns:a16="http://schemas.microsoft.com/office/drawing/2014/main" id="{4D288398-A22F-42A2-BA8F-5D878B7CF4F5}"/>
              </a:ext>
            </a:extLst>
          </p:cNvPr>
          <p:cNvPicPr>
            <a:picLocks noGrp="1" noChangeAspect="1"/>
          </p:cNvPicPr>
          <p:nvPr>
            <p:ph sz="quarter" idx="13"/>
          </p:nvPr>
        </p:nvPicPr>
        <p:blipFill>
          <a:blip r:embed="rId2"/>
          <a:stretch>
            <a:fillRect/>
          </a:stretch>
        </p:blipFill>
        <p:spPr>
          <a:xfrm>
            <a:off x="1051589" y="1435205"/>
            <a:ext cx="7043996" cy="4901990"/>
          </a:xfrm>
          <a:prstGeom prst="rect">
            <a:avLst/>
          </a:prstGeom>
        </p:spPr>
      </p:pic>
    </p:spTree>
    <p:extLst>
      <p:ext uri="{BB962C8B-B14F-4D97-AF65-F5344CB8AC3E}">
        <p14:creationId xmlns:p14="http://schemas.microsoft.com/office/powerpoint/2010/main" val="378298879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54DD14-C3DF-461B-B34E-0A4ECA307A9B}"/>
              </a:ext>
            </a:extLst>
          </p:cNvPr>
          <p:cNvSpPr>
            <a:spLocks noGrp="1"/>
          </p:cNvSpPr>
          <p:nvPr>
            <p:ph type="title"/>
          </p:nvPr>
        </p:nvSpPr>
        <p:spPr/>
        <p:txBody>
          <a:bodyPr/>
          <a:lstStyle/>
          <a:p>
            <a:r>
              <a:rPr lang="en-IN" dirty="0"/>
              <a:t>From Idea to Solution </a:t>
            </a:r>
            <a:r>
              <a:rPr lang="en-IN" sz="2000" b="0" dirty="0"/>
              <a:t>(6 of 6)</a:t>
            </a:r>
            <a:endParaRPr lang="en-IN" b="0" dirty="0"/>
          </a:p>
        </p:txBody>
      </p:sp>
      <p:pic>
        <p:nvPicPr>
          <p:cNvPr id="5" name="Content Placeholder 4" descr="An arrow from the text, swap the smallest with list open bracket i close bracket, if necessary; points to the text under the head Expand. The text reads, if open parenthesis current Min Index exclamation mark = i close parenthesis open brace.&#10;">
            <a:extLst>
              <a:ext uri="{FF2B5EF4-FFF2-40B4-BE49-F238E27FC236}">
                <a16:creationId xmlns:a16="http://schemas.microsoft.com/office/drawing/2014/main" id="{5E78EECA-0F3D-4311-AFA3-2EFBC38B06A2}"/>
              </a:ext>
            </a:extLst>
          </p:cNvPr>
          <p:cNvPicPr>
            <a:picLocks noGrp="1" noChangeAspect="1"/>
          </p:cNvPicPr>
          <p:nvPr>
            <p:ph sz="quarter" idx="13"/>
          </p:nvPr>
        </p:nvPicPr>
        <p:blipFill>
          <a:blip r:embed="rId2"/>
          <a:stretch>
            <a:fillRect/>
          </a:stretch>
        </p:blipFill>
        <p:spPr>
          <a:xfrm>
            <a:off x="1051589" y="1435205"/>
            <a:ext cx="7043996" cy="4901990"/>
          </a:xfrm>
          <a:prstGeom prst="rect">
            <a:avLst/>
          </a:prstGeom>
        </p:spPr>
      </p:pic>
    </p:spTree>
    <p:extLst>
      <p:ext uri="{BB962C8B-B14F-4D97-AF65-F5344CB8AC3E}">
        <p14:creationId xmlns:p14="http://schemas.microsoft.com/office/powerpoint/2010/main" val="507980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914E9-DAF7-480E-BE0A-0460435895D6}"/>
              </a:ext>
            </a:extLst>
          </p:cNvPr>
          <p:cNvSpPr>
            <a:spLocks noGrp="1"/>
          </p:cNvSpPr>
          <p:nvPr>
            <p:ph type="title"/>
          </p:nvPr>
        </p:nvSpPr>
        <p:spPr/>
        <p:txBody>
          <a:bodyPr/>
          <a:lstStyle/>
          <a:p>
            <a:r>
              <a:rPr lang="en-IN" dirty="0"/>
              <a:t>Wrap it in a Method</a:t>
            </a:r>
          </a:p>
        </p:txBody>
      </p:sp>
      <p:pic>
        <p:nvPicPr>
          <p:cNvPr id="6" name="Content Placeholder 5" descr="forward slash asterisk symbol asterisk symbol The method for sorting the numbers asterisk symbol forward slash For long description in Notes pane, press F6.">
            <a:extLst>
              <a:ext uri="{FF2B5EF4-FFF2-40B4-BE49-F238E27FC236}">
                <a16:creationId xmlns:a16="http://schemas.microsoft.com/office/drawing/2014/main" id="{3DD72683-4AEE-4D67-850B-1FB06F017123}"/>
              </a:ext>
            </a:extLst>
          </p:cNvPr>
          <p:cNvPicPr>
            <a:picLocks noGrp="1" noChangeAspect="1"/>
          </p:cNvPicPr>
          <p:nvPr>
            <p:ph sz="quarter" idx="13"/>
          </p:nvPr>
        </p:nvPicPr>
        <p:blipFill>
          <a:blip r:embed="rId3"/>
          <a:stretch>
            <a:fillRect/>
          </a:stretch>
        </p:blipFill>
        <p:spPr>
          <a:xfrm>
            <a:off x="1163923" y="1844676"/>
            <a:ext cx="6819328" cy="4412232"/>
          </a:xfrm>
          <a:prstGeom prst="rect">
            <a:avLst/>
          </a:prstGeom>
        </p:spPr>
      </p:pic>
    </p:spTree>
    <p:extLst>
      <p:ext uri="{BB962C8B-B14F-4D97-AF65-F5344CB8AC3E}">
        <p14:creationId xmlns:p14="http://schemas.microsoft.com/office/powerpoint/2010/main" val="10276141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DD480C-2209-4654-B341-49531CEB3C75}"/>
              </a:ext>
            </a:extLst>
          </p:cNvPr>
          <p:cNvSpPr>
            <a:spLocks noGrp="1"/>
          </p:cNvSpPr>
          <p:nvPr>
            <p:ph type="title"/>
          </p:nvPr>
        </p:nvSpPr>
        <p:spPr/>
        <p:txBody>
          <a:bodyPr/>
          <a:lstStyle/>
          <a:p>
            <a:r>
              <a:rPr lang="en-IN" dirty="0"/>
              <a:t>The </a:t>
            </a:r>
            <a:r>
              <a:rPr lang="en-IN" dirty="0" err="1"/>
              <a:t>Arrays.sort</a:t>
            </a:r>
            <a:r>
              <a:rPr lang="en-IN" dirty="0"/>
              <a:t> Method</a:t>
            </a:r>
          </a:p>
        </p:txBody>
      </p:sp>
      <p:sp>
        <p:nvSpPr>
          <p:cNvPr id="4" name="Content Placeholder 3">
            <a:extLst>
              <a:ext uri="{FF2B5EF4-FFF2-40B4-BE49-F238E27FC236}">
                <a16:creationId xmlns:a16="http://schemas.microsoft.com/office/drawing/2014/main" id="{BECCC70D-7774-4D2F-B974-07CAD067B240}"/>
              </a:ext>
            </a:extLst>
          </p:cNvPr>
          <p:cNvSpPr>
            <a:spLocks noGrp="1"/>
          </p:cNvSpPr>
          <p:nvPr>
            <p:ph sz="quarter" idx="13"/>
          </p:nvPr>
        </p:nvSpPr>
        <p:spPr>
          <a:xfrm>
            <a:off x="457200" y="1556327"/>
            <a:ext cx="8229600" cy="3959102"/>
          </a:xfrm>
        </p:spPr>
        <p:txBody>
          <a:bodyPr/>
          <a:lstStyle/>
          <a:p>
            <a:pPr marL="432" indent="0">
              <a:buNone/>
            </a:pPr>
            <a:r>
              <a:rPr lang="en-IN" sz="2200" dirty="0"/>
              <a:t>Since sorting is frequently used in programming, Java provides several overloaded sort methods for sorting an array of int, double, char, short, long, and float in the </a:t>
            </a:r>
            <a:r>
              <a:rPr lang="en-IN" sz="2200" dirty="0" err="1"/>
              <a:t>java.util.Arrays</a:t>
            </a:r>
            <a:r>
              <a:rPr lang="en-IN" sz="2200" dirty="0"/>
              <a:t> class. For example, the following code sorts an array of numbers and an array of characters.</a:t>
            </a:r>
          </a:p>
          <a:p>
            <a:pPr marL="255600" indent="0">
              <a:buNone/>
            </a:pPr>
            <a:r>
              <a:rPr lang="en-IN" sz="2200" dirty="0"/>
              <a:t>double[] numbers = {6.0, 4.4, 1.9, 2.9, 3.4, 3.5};</a:t>
            </a:r>
          </a:p>
          <a:p>
            <a:pPr marL="255600" indent="0">
              <a:buNone/>
            </a:pPr>
            <a:r>
              <a:rPr lang="en-IN" sz="2200" dirty="0" err="1"/>
              <a:t>java.util.Arrays.sort</a:t>
            </a:r>
            <a:r>
              <a:rPr lang="en-IN" sz="2200" dirty="0"/>
              <a:t>(numbers);</a:t>
            </a:r>
          </a:p>
          <a:p>
            <a:pPr marL="255600" indent="0">
              <a:buNone/>
            </a:pPr>
            <a:r>
              <a:rPr lang="en-IN" sz="2200" dirty="0"/>
              <a:t>char[] chars = {'a', 'A', '4', 'F', 'D', 'P'};</a:t>
            </a:r>
          </a:p>
          <a:p>
            <a:pPr marL="255600" indent="0">
              <a:buNone/>
            </a:pPr>
            <a:r>
              <a:rPr lang="en-IN" sz="2200" dirty="0" err="1"/>
              <a:t>java.util.Arrays.sort</a:t>
            </a:r>
            <a:r>
              <a:rPr lang="en-IN" sz="2200" dirty="0"/>
              <a:t>(chars);</a:t>
            </a:r>
          </a:p>
        </p:txBody>
      </p:sp>
      <p:sp>
        <p:nvSpPr>
          <p:cNvPr id="5" name="Content Placeholder 4">
            <a:extLst>
              <a:ext uri="{FF2B5EF4-FFF2-40B4-BE49-F238E27FC236}">
                <a16:creationId xmlns:a16="http://schemas.microsoft.com/office/drawing/2014/main" id="{A6F6D41D-5DC9-439A-AAE2-0E2B59FB542B}"/>
              </a:ext>
            </a:extLst>
          </p:cNvPr>
          <p:cNvSpPr>
            <a:spLocks noGrp="1"/>
          </p:cNvSpPr>
          <p:nvPr>
            <p:ph sz="quarter" idx="14"/>
          </p:nvPr>
        </p:nvSpPr>
        <p:spPr>
          <a:xfrm>
            <a:off x="457200" y="5577734"/>
            <a:ext cx="8229600" cy="861332"/>
          </a:xfrm>
        </p:spPr>
        <p:txBody>
          <a:bodyPr/>
          <a:lstStyle/>
          <a:p>
            <a:pPr marL="432" indent="0">
              <a:buNone/>
            </a:pPr>
            <a:r>
              <a:rPr lang="en-IN" sz="2200" dirty="0"/>
              <a:t>Java 8 now provides </a:t>
            </a:r>
            <a:r>
              <a:rPr lang="en-IN" sz="2200" dirty="0" err="1"/>
              <a:t>Arrays.parallelSort</a:t>
            </a:r>
            <a:r>
              <a:rPr lang="en-IN" sz="2200" dirty="0"/>
              <a:t>(list) that utilizes the multicore for fast sorting.</a:t>
            </a:r>
          </a:p>
        </p:txBody>
      </p:sp>
    </p:spTree>
    <p:extLst>
      <p:ext uri="{BB962C8B-B14F-4D97-AF65-F5344CB8AC3E}">
        <p14:creationId xmlns:p14="http://schemas.microsoft.com/office/powerpoint/2010/main" val="386520716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5AAC17-3914-4F46-99AB-5CCC20ED2661}"/>
              </a:ext>
            </a:extLst>
          </p:cNvPr>
          <p:cNvSpPr>
            <a:spLocks noGrp="1"/>
          </p:cNvSpPr>
          <p:nvPr>
            <p:ph type="title"/>
          </p:nvPr>
        </p:nvSpPr>
        <p:spPr/>
        <p:txBody>
          <a:bodyPr/>
          <a:lstStyle/>
          <a:p>
            <a:r>
              <a:rPr lang="en-IN" dirty="0"/>
              <a:t>The </a:t>
            </a:r>
            <a:r>
              <a:rPr lang="en-IN" dirty="0" err="1"/>
              <a:t>Arrays.toString</a:t>
            </a:r>
            <a:r>
              <a:rPr lang="en-IN" dirty="0"/>
              <a:t>(list) Method</a:t>
            </a:r>
          </a:p>
        </p:txBody>
      </p:sp>
      <p:sp>
        <p:nvSpPr>
          <p:cNvPr id="3" name="Content Placeholder 2">
            <a:extLst>
              <a:ext uri="{FF2B5EF4-FFF2-40B4-BE49-F238E27FC236}">
                <a16:creationId xmlns:a16="http://schemas.microsoft.com/office/drawing/2014/main" id="{E9D6267E-3D7F-4406-BC4A-D1ABBBA7F7B6}"/>
              </a:ext>
            </a:extLst>
          </p:cNvPr>
          <p:cNvSpPr>
            <a:spLocks noGrp="1"/>
          </p:cNvSpPr>
          <p:nvPr>
            <p:ph sz="quarter" idx="13"/>
          </p:nvPr>
        </p:nvSpPr>
        <p:spPr>
          <a:xfrm>
            <a:off x="457200" y="1554920"/>
            <a:ext cx="8232775" cy="1520789"/>
          </a:xfrm>
        </p:spPr>
        <p:txBody>
          <a:bodyPr/>
          <a:lstStyle/>
          <a:p>
            <a:pPr marL="432" indent="0">
              <a:buNone/>
            </a:pPr>
            <a:r>
              <a:rPr lang="en-IN" dirty="0"/>
              <a:t>The </a:t>
            </a:r>
            <a:r>
              <a:rPr lang="en-IN" dirty="0" err="1"/>
              <a:t>Arrays.toString</a:t>
            </a:r>
            <a:r>
              <a:rPr lang="en-IN" dirty="0"/>
              <a:t>(list) method can be used to return a string representation for the list.</a:t>
            </a:r>
          </a:p>
        </p:txBody>
      </p:sp>
    </p:spTree>
    <p:extLst>
      <p:ext uri="{BB962C8B-B14F-4D97-AF65-F5344CB8AC3E}">
        <p14:creationId xmlns:p14="http://schemas.microsoft.com/office/powerpoint/2010/main" val="537484216"/>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1E18EE-6EF6-4988-80C9-C637B3C33D86}"/>
              </a:ext>
            </a:extLst>
          </p:cNvPr>
          <p:cNvSpPr>
            <a:spLocks noGrp="1"/>
          </p:cNvSpPr>
          <p:nvPr>
            <p:ph type="title"/>
          </p:nvPr>
        </p:nvSpPr>
        <p:spPr/>
        <p:txBody>
          <a:bodyPr/>
          <a:lstStyle/>
          <a:p>
            <a:r>
              <a:rPr lang="en-IN" sz="3200" dirty="0"/>
              <a:t>Main Method Is Just a Regular Method</a:t>
            </a:r>
          </a:p>
        </p:txBody>
      </p:sp>
      <p:sp>
        <p:nvSpPr>
          <p:cNvPr id="3" name="Content Placeholder 2">
            <a:extLst>
              <a:ext uri="{FF2B5EF4-FFF2-40B4-BE49-F238E27FC236}">
                <a16:creationId xmlns:a16="http://schemas.microsoft.com/office/drawing/2014/main" id="{798AB3AE-2660-4D9B-9154-CEBB8F6DE601}"/>
              </a:ext>
            </a:extLst>
          </p:cNvPr>
          <p:cNvSpPr>
            <a:spLocks noGrp="1"/>
          </p:cNvSpPr>
          <p:nvPr>
            <p:ph sz="quarter" idx="13"/>
          </p:nvPr>
        </p:nvSpPr>
        <p:spPr>
          <a:xfrm>
            <a:off x="457200" y="1556327"/>
            <a:ext cx="8294914" cy="1651330"/>
          </a:xfrm>
        </p:spPr>
        <p:txBody>
          <a:bodyPr/>
          <a:lstStyle/>
          <a:p>
            <a:pPr marL="432" indent="0">
              <a:buNone/>
            </a:pPr>
            <a:r>
              <a:rPr lang="en-IN" dirty="0"/>
              <a:t>You can call a regular method by passing actual parameters. Can you pass arguments to </a:t>
            </a:r>
            <a:r>
              <a:rPr lang="en-IN" u="sng" dirty="0"/>
              <a:t>main</a:t>
            </a:r>
            <a:r>
              <a:rPr lang="en-IN" dirty="0"/>
              <a:t>? Of course, yes. For example, the main method in class </a:t>
            </a:r>
            <a:r>
              <a:rPr lang="en-IN" u="sng" dirty="0"/>
              <a:t>B</a:t>
            </a:r>
            <a:r>
              <a:rPr lang="en-IN" dirty="0"/>
              <a:t> is invoked by a method in </a:t>
            </a:r>
            <a:r>
              <a:rPr lang="en-IN" u="sng" dirty="0"/>
              <a:t>A</a:t>
            </a:r>
            <a:r>
              <a:rPr lang="en-IN" dirty="0"/>
              <a:t>, as shown below:</a:t>
            </a:r>
          </a:p>
        </p:txBody>
      </p:sp>
      <p:pic>
        <p:nvPicPr>
          <p:cNvPr id="5" name="Content Placeholder 4" descr="The text reads, For long description in Notes pane, press F6.">
            <a:extLst>
              <a:ext uri="{FF2B5EF4-FFF2-40B4-BE49-F238E27FC236}">
                <a16:creationId xmlns:a16="http://schemas.microsoft.com/office/drawing/2014/main" id="{550CB141-67C6-4397-9848-EE4877E4C568}"/>
              </a:ext>
            </a:extLst>
          </p:cNvPr>
          <p:cNvPicPr>
            <a:picLocks noGrp="1" noChangeAspect="1"/>
          </p:cNvPicPr>
          <p:nvPr>
            <p:ph sz="quarter" idx="14"/>
          </p:nvPr>
        </p:nvPicPr>
        <p:blipFill>
          <a:blip r:embed="rId3"/>
          <a:stretch>
            <a:fillRect/>
          </a:stretch>
        </p:blipFill>
        <p:spPr>
          <a:xfrm>
            <a:off x="457200" y="3451334"/>
            <a:ext cx="8229600" cy="1393177"/>
          </a:xfrm>
          <a:prstGeom prst="rect">
            <a:avLst/>
          </a:prstGeom>
        </p:spPr>
      </p:pic>
    </p:spTree>
    <p:extLst>
      <p:ext uri="{BB962C8B-B14F-4D97-AF65-F5344CB8AC3E}">
        <p14:creationId xmlns:p14="http://schemas.microsoft.com/office/powerpoint/2010/main" val="369332390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069DE8-9380-417A-B626-DE51445B5CAA}"/>
              </a:ext>
            </a:extLst>
          </p:cNvPr>
          <p:cNvSpPr>
            <a:spLocks noGrp="1"/>
          </p:cNvSpPr>
          <p:nvPr>
            <p:ph type="title"/>
          </p:nvPr>
        </p:nvSpPr>
        <p:spPr/>
        <p:txBody>
          <a:bodyPr/>
          <a:lstStyle/>
          <a:p>
            <a:r>
              <a:rPr lang="en-IN" dirty="0"/>
              <a:t>Command-Line Parameters</a:t>
            </a:r>
          </a:p>
        </p:txBody>
      </p:sp>
      <p:sp>
        <p:nvSpPr>
          <p:cNvPr id="3" name="Content Placeholder 2">
            <a:extLst>
              <a:ext uri="{FF2B5EF4-FFF2-40B4-BE49-F238E27FC236}">
                <a16:creationId xmlns:a16="http://schemas.microsoft.com/office/drawing/2014/main" id="{C67B5A9C-41CF-4E7F-9ED6-9233A74DBD25}"/>
              </a:ext>
            </a:extLst>
          </p:cNvPr>
          <p:cNvSpPr>
            <a:spLocks noGrp="1"/>
          </p:cNvSpPr>
          <p:nvPr>
            <p:ph sz="quarter" idx="13"/>
          </p:nvPr>
        </p:nvSpPr>
        <p:spPr>
          <a:xfrm>
            <a:off x="457200" y="1554920"/>
            <a:ext cx="8232775" cy="3919605"/>
          </a:xfrm>
        </p:spPr>
        <p:txBody>
          <a:bodyPr/>
          <a:lstStyle/>
          <a:p>
            <a:pPr marL="432" indent="0">
              <a:buNone/>
            </a:pPr>
            <a:r>
              <a:rPr lang="en-IN" b="1" dirty="0">
                <a:latin typeface="Courier New" panose="02070309020205020404" pitchFamily="49" charset="0"/>
                <a:cs typeface="Courier New" panose="02070309020205020404" pitchFamily="49" charset="0"/>
              </a:rPr>
              <a:t>class </a:t>
            </a:r>
            <a:r>
              <a:rPr lang="en-IN" b="1" dirty="0" err="1">
                <a:latin typeface="Courier New" panose="02070309020205020404" pitchFamily="49" charset="0"/>
                <a:cs typeface="Courier New" panose="02070309020205020404" pitchFamily="49" charset="0"/>
              </a:rPr>
              <a:t>TestMain</a:t>
            </a:r>
            <a:r>
              <a:rPr lang="en-IN" b="1" dirty="0">
                <a:latin typeface="Courier New" panose="02070309020205020404" pitchFamily="49" charset="0"/>
                <a:cs typeface="Courier New" panose="02070309020205020404" pitchFamily="49" charset="0"/>
              </a:rPr>
              <a:t> {</a:t>
            </a:r>
          </a:p>
          <a:p>
            <a:pPr marL="180000" indent="0">
              <a:buNone/>
            </a:pPr>
            <a:r>
              <a:rPr lang="en-IN" b="1" dirty="0">
                <a:latin typeface="Courier New" panose="02070309020205020404" pitchFamily="49" charset="0"/>
                <a:cs typeface="Courier New" panose="02070309020205020404" pitchFamily="49" charset="0"/>
              </a:rPr>
              <a:t>public static void main(String[] </a:t>
            </a:r>
            <a:r>
              <a:rPr lang="en-IN" b="1" dirty="0" err="1">
                <a:latin typeface="Courier New" panose="02070309020205020404" pitchFamily="49" charset="0"/>
                <a:cs typeface="Courier New" panose="02070309020205020404" pitchFamily="49" charset="0"/>
              </a:rPr>
              <a:t>args</a:t>
            </a:r>
            <a:r>
              <a:rPr lang="en-IN" b="1" dirty="0">
                <a:latin typeface="Courier New" panose="02070309020205020404" pitchFamily="49" charset="0"/>
                <a:cs typeface="Courier New" panose="02070309020205020404" pitchFamily="49" charset="0"/>
              </a:rPr>
              <a:t>) {</a:t>
            </a:r>
          </a:p>
          <a:p>
            <a:pPr marL="180000" indent="0">
              <a:buNone/>
            </a:pPr>
            <a:r>
              <a:rPr lang="en-IN" b="1" dirty="0">
                <a:latin typeface="Courier New" panose="02070309020205020404" pitchFamily="49" charset="0"/>
                <a:cs typeface="Courier New" panose="02070309020205020404" pitchFamily="49" charset="0"/>
              </a:rPr>
              <a:t>...</a:t>
            </a:r>
          </a:p>
          <a:p>
            <a:pPr marL="180000" indent="0">
              <a:buNone/>
            </a:pPr>
            <a:r>
              <a:rPr lang="en-IN" b="1" dirty="0">
                <a:latin typeface="Courier New" panose="02070309020205020404" pitchFamily="49" charset="0"/>
                <a:cs typeface="Courier New" panose="02070309020205020404" pitchFamily="49" charset="0"/>
              </a:rPr>
              <a:t>}</a:t>
            </a:r>
          </a:p>
          <a:p>
            <a:pPr marL="432" indent="0">
              <a:buNone/>
            </a:pPr>
            <a:r>
              <a:rPr lang="en-IN" b="1" dirty="0">
                <a:latin typeface="Courier New" panose="02070309020205020404" pitchFamily="49" charset="0"/>
                <a:cs typeface="Courier New" panose="02070309020205020404" pitchFamily="49" charset="0"/>
              </a:rPr>
              <a:t>}</a:t>
            </a:r>
          </a:p>
          <a:p>
            <a:pPr marL="432" indent="0">
              <a:buNone/>
            </a:pPr>
            <a:r>
              <a:rPr lang="en-IN" b="1" dirty="0">
                <a:latin typeface="Courier New" panose="02070309020205020404" pitchFamily="49" charset="0"/>
                <a:cs typeface="Courier New" panose="02070309020205020404" pitchFamily="49" charset="0"/>
              </a:rPr>
              <a:t>java </a:t>
            </a:r>
            <a:r>
              <a:rPr lang="en-IN" b="1" dirty="0" err="1">
                <a:latin typeface="Courier New" panose="02070309020205020404" pitchFamily="49" charset="0"/>
                <a:cs typeface="Courier New" panose="02070309020205020404" pitchFamily="49" charset="0"/>
              </a:rPr>
              <a:t>TestMain</a:t>
            </a:r>
            <a:r>
              <a:rPr lang="en-IN" b="1" dirty="0">
                <a:latin typeface="Courier New" panose="02070309020205020404" pitchFamily="49" charset="0"/>
                <a:cs typeface="Courier New" panose="02070309020205020404" pitchFamily="49" charset="0"/>
              </a:rPr>
              <a:t> arg0 arg1 arg2 ... </a:t>
            </a:r>
            <a:r>
              <a:rPr lang="en-IN" b="1" dirty="0" err="1">
                <a:latin typeface="Courier New" panose="02070309020205020404" pitchFamily="49" charset="0"/>
                <a:cs typeface="Courier New" panose="02070309020205020404" pitchFamily="49" charset="0"/>
              </a:rPr>
              <a:t>argn</a:t>
            </a:r>
            <a:endParaRPr lang="en-IN" b="1"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62816894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702216-B0A7-4951-A2B6-EA3BF351FA1D}"/>
              </a:ext>
            </a:extLst>
          </p:cNvPr>
          <p:cNvSpPr>
            <a:spLocks noGrp="1"/>
          </p:cNvSpPr>
          <p:nvPr>
            <p:ph type="title"/>
          </p:nvPr>
        </p:nvSpPr>
        <p:spPr/>
        <p:txBody>
          <a:bodyPr/>
          <a:lstStyle/>
          <a:p>
            <a:r>
              <a:rPr lang="en-IN" sz="3200" dirty="0"/>
              <a:t>Processing Command-Line Parameters</a:t>
            </a:r>
          </a:p>
        </p:txBody>
      </p:sp>
      <p:sp>
        <p:nvSpPr>
          <p:cNvPr id="3" name="Content Placeholder 2">
            <a:extLst>
              <a:ext uri="{FF2B5EF4-FFF2-40B4-BE49-F238E27FC236}">
                <a16:creationId xmlns:a16="http://schemas.microsoft.com/office/drawing/2014/main" id="{5FBDA68C-7BEE-4306-885F-2EC96E1941FF}"/>
              </a:ext>
            </a:extLst>
          </p:cNvPr>
          <p:cNvSpPr>
            <a:spLocks noGrp="1"/>
          </p:cNvSpPr>
          <p:nvPr>
            <p:ph sz="quarter" idx="13"/>
          </p:nvPr>
        </p:nvSpPr>
        <p:spPr>
          <a:xfrm>
            <a:off x="457200" y="1554920"/>
            <a:ext cx="8232775" cy="2233309"/>
          </a:xfrm>
        </p:spPr>
        <p:txBody>
          <a:bodyPr/>
          <a:lstStyle/>
          <a:p>
            <a:pPr marL="432" indent="0">
              <a:buNone/>
            </a:pPr>
            <a:r>
              <a:rPr lang="en-IN" dirty="0"/>
              <a:t>In the main method, get the arguments from </a:t>
            </a:r>
            <a:r>
              <a:rPr lang="en-IN" dirty="0" err="1">
                <a:latin typeface="Courier New" panose="02070309020205020404" pitchFamily="49" charset="0"/>
                <a:cs typeface="Courier New" panose="02070309020205020404" pitchFamily="49" charset="0"/>
              </a:rPr>
              <a:t>args</a:t>
            </a:r>
            <a:r>
              <a:rPr lang="en-IN" dirty="0">
                <a:latin typeface="Courier New" panose="02070309020205020404" pitchFamily="49" charset="0"/>
                <a:cs typeface="Courier New" panose="02070309020205020404" pitchFamily="49" charset="0"/>
              </a:rPr>
              <a:t>[0], </a:t>
            </a:r>
            <a:r>
              <a:rPr lang="en-IN" dirty="0" err="1">
                <a:latin typeface="Courier New" panose="02070309020205020404" pitchFamily="49" charset="0"/>
                <a:cs typeface="Courier New" panose="02070309020205020404" pitchFamily="49" charset="0"/>
              </a:rPr>
              <a:t>args</a:t>
            </a:r>
            <a:r>
              <a:rPr lang="en-IN" dirty="0">
                <a:latin typeface="Courier New" panose="02070309020205020404" pitchFamily="49" charset="0"/>
                <a:cs typeface="Courier New" panose="02070309020205020404" pitchFamily="49" charset="0"/>
              </a:rPr>
              <a:t>[1], ..., </a:t>
            </a:r>
            <a:r>
              <a:rPr lang="en-IN" dirty="0" err="1">
                <a:latin typeface="Courier New" panose="02070309020205020404" pitchFamily="49" charset="0"/>
                <a:cs typeface="Courier New" panose="02070309020205020404" pitchFamily="49" charset="0"/>
              </a:rPr>
              <a:t>args</a:t>
            </a:r>
            <a:r>
              <a:rPr lang="en-IN" dirty="0">
                <a:latin typeface="Courier New" panose="02070309020205020404" pitchFamily="49" charset="0"/>
                <a:cs typeface="Courier New" panose="02070309020205020404" pitchFamily="49" charset="0"/>
              </a:rPr>
              <a:t>[n]</a:t>
            </a:r>
            <a:r>
              <a:rPr lang="en-IN" dirty="0"/>
              <a:t>, which corresponds to </a:t>
            </a:r>
            <a:r>
              <a:rPr lang="en-IN" dirty="0">
                <a:latin typeface="Courier New" panose="02070309020205020404" pitchFamily="49" charset="0"/>
                <a:cs typeface="Courier New" panose="02070309020205020404" pitchFamily="49" charset="0"/>
              </a:rPr>
              <a:t>arg0, arg1, ..., </a:t>
            </a:r>
            <a:r>
              <a:rPr lang="en-IN" dirty="0" err="1">
                <a:latin typeface="Courier New" panose="02070309020205020404" pitchFamily="49" charset="0"/>
                <a:cs typeface="Courier New" panose="02070309020205020404" pitchFamily="49" charset="0"/>
              </a:rPr>
              <a:t>argn</a:t>
            </a:r>
            <a:r>
              <a:rPr lang="en-IN" dirty="0"/>
              <a:t> in the command line.</a:t>
            </a:r>
          </a:p>
        </p:txBody>
      </p:sp>
    </p:spTree>
    <p:extLst>
      <p:ext uri="{BB962C8B-B14F-4D97-AF65-F5344CB8AC3E}">
        <p14:creationId xmlns:p14="http://schemas.microsoft.com/office/powerpoint/2010/main" val="12128798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BADE8C-CB07-44FA-B999-7E388AD1DAB2}"/>
              </a:ext>
            </a:extLst>
          </p:cNvPr>
          <p:cNvSpPr>
            <a:spLocks noGrp="1"/>
          </p:cNvSpPr>
          <p:nvPr>
            <p:ph type="title"/>
          </p:nvPr>
        </p:nvSpPr>
        <p:spPr/>
        <p:txBody>
          <a:bodyPr/>
          <a:lstStyle/>
          <a:p>
            <a:r>
              <a:rPr lang="en-IN" dirty="0"/>
              <a:t>Indexed Variables</a:t>
            </a:r>
          </a:p>
        </p:txBody>
      </p:sp>
      <p:sp>
        <p:nvSpPr>
          <p:cNvPr id="3" name="Content Placeholder 2">
            <a:extLst>
              <a:ext uri="{FF2B5EF4-FFF2-40B4-BE49-F238E27FC236}">
                <a16:creationId xmlns:a16="http://schemas.microsoft.com/office/drawing/2014/main" id="{EB433128-ED4A-454A-9F7D-5BEB16F728AB}"/>
              </a:ext>
            </a:extLst>
          </p:cNvPr>
          <p:cNvSpPr>
            <a:spLocks noGrp="1"/>
          </p:cNvSpPr>
          <p:nvPr>
            <p:ph sz="quarter" idx="13"/>
          </p:nvPr>
        </p:nvSpPr>
        <p:spPr/>
        <p:txBody>
          <a:bodyPr/>
          <a:lstStyle/>
          <a:p>
            <a:pPr marL="432" indent="0">
              <a:buNone/>
            </a:pPr>
            <a:r>
              <a:rPr lang="en-IN" dirty="0"/>
              <a:t>The array elements are accessed through the index. The array indices are </a:t>
            </a:r>
            <a:r>
              <a:rPr lang="en-IN" b="1" dirty="0"/>
              <a:t>0-based</a:t>
            </a:r>
            <a:r>
              <a:rPr lang="en-IN" dirty="0"/>
              <a:t>, i.e., it starts from 0 to arrayRefVar.length-1. In the example in Figure 6.1, </a:t>
            </a:r>
            <a:r>
              <a:rPr lang="en-IN" dirty="0" err="1"/>
              <a:t>myList</a:t>
            </a:r>
            <a:r>
              <a:rPr lang="en-IN" dirty="0"/>
              <a:t> holds ten double values and the indices are from 0 to 9.</a:t>
            </a:r>
          </a:p>
          <a:p>
            <a:pPr marL="432" indent="0">
              <a:buNone/>
            </a:pPr>
            <a:r>
              <a:rPr lang="en-IN" dirty="0"/>
              <a:t>Each element in the array is represented using the following syntax, known as an </a:t>
            </a:r>
            <a:r>
              <a:rPr lang="en-IN" b="1" dirty="0"/>
              <a:t>indexed variable</a:t>
            </a:r>
            <a:r>
              <a:rPr lang="en-IN" dirty="0"/>
              <a:t>:</a:t>
            </a:r>
          </a:p>
          <a:p>
            <a:pPr marL="255600" indent="0">
              <a:buNone/>
            </a:pPr>
            <a:r>
              <a:rPr lang="en-IN" dirty="0" err="1"/>
              <a:t>arrayRefVar</a:t>
            </a:r>
            <a:r>
              <a:rPr lang="en-IN" dirty="0"/>
              <a:t>[index];</a:t>
            </a:r>
          </a:p>
        </p:txBody>
      </p:sp>
    </p:spTree>
    <p:extLst>
      <p:ext uri="{BB962C8B-B14F-4D97-AF65-F5344CB8AC3E}">
        <p14:creationId xmlns:p14="http://schemas.microsoft.com/office/powerpoint/2010/main" val="164337347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60AE0A-A4B4-4E29-AD31-BF655EF18520}"/>
              </a:ext>
            </a:extLst>
          </p:cNvPr>
          <p:cNvSpPr>
            <a:spLocks noGrp="1"/>
          </p:cNvSpPr>
          <p:nvPr>
            <p:ph type="title"/>
          </p:nvPr>
        </p:nvSpPr>
        <p:spPr/>
        <p:txBody>
          <a:bodyPr/>
          <a:lstStyle/>
          <a:p>
            <a:r>
              <a:rPr lang="en-IN" dirty="0"/>
              <a:t>Problem: Calculator</a:t>
            </a:r>
          </a:p>
        </p:txBody>
      </p:sp>
      <p:sp>
        <p:nvSpPr>
          <p:cNvPr id="3" name="Content Placeholder 2">
            <a:extLst>
              <a:ext uri="{FF2B5EF4-FFF2-40B4-BE49-F238E27FC236}">
                <a16:creationId xmlns:a16="http://schemas.microsoft.com/office/drawing/2014/main" id="{C8FFAA50-9431-4DC6-9334-6BF661353C71}"/>
              </a:ext>
            </a:extLst>
          </p:cNvPr>
          <p:cNvSpPr>
            <a:spLocks noGrp="1"/>
          </p:cNvSpPr>
          <p:nvPr>
            <p:ph sz="quarter" idx="13"/>
          </p:nvPr>
        </p:nvSpPr>
        <p:spPr>
          <a:xfrm>
            <a:off x="457200" y="1552575"/>
            <a:ext cx="8229600" cy="1288081"/>
          </a:xfrm>
        </p:spPr>
        <p:txBody>
          <a:bodyPr/>
          <a:lstStyle/>
          <a:p>
            <a:r>
              <a:rPr lang="en-IN" dirty="0"/>
              <a:t>Objective: Write a program that will perform binary operations on integers. The program receives three parameters: an operator and two integers.</a:t>
            </a:r>
          </a:p>
        </p:txBody>
      </p:sp>
      <p:sp>
        <p:nvSpPr>
          <p:cNvPr id="4" name="Content Placeholder 3">
            <a:extLst>
              <a:ext uri="{FF2B5EF4-FFF2-40B4-BE49-F238E27FC236}">
                <a16:creationId xmlns:a16="http://schemas.microsoft.com/office/drawing/2014/main" id="{5FBC8A0B-4376-4105-B823-5155E742DF63}"/>
              </a:ext>
            </a:extLst>
          </p:cNvPr>
          <p:cNvSpPr>
            <a:spLocks noGrp="1"/>
          </p:cNvSpPr>
          <p:nvPr>
            <p:ph sz="quarter" idx="14"/>
          </p:nvPr>
        </p:nvSpPr>
        <p:spPr>
          <a:xfrm>
            <a:off x="457200" y="3080581"/>
            <a:ext cx="3011714" cy="554264"/>
          </a:xfrm>
        </p:spPr>
        <p:txBody>
          <a:bodyPr/>
          <a:lstStyle/>
          <a:p>
            <a:pPr marL="432" indent="0">
              <a:buNone/>
            </a:pPr>
            <a:r>
              <a:rPr lang="en-IN" dirty="0"/>
              <a:t>java Calculator 2 + 3</a:t>
            </a:r>
          </a:p>
        </p:txBody>
      </p:sp>
      <p:sp>
        <p:nvSpPr>
          <p:cNvPr id="5" name="Content Placeholder 4">
            <a:extLst>
              <a:ext uri="{FF2B5EF4-FFF2-40B4-BE49-F238E27FC236}">
                <a16:creationId xmlns:a16="http://schemas.microsoft.com/office/drawing/2014/main" id="{A0C3D6A5-9B85-42A4-B2FC-D658FD5AC78F}"/>
              </a:ext>
            </a:extLst>
          </p:cNvPr>
          <p:cNvSpPr>
            <a:spLocks noGrp="1"/>
          </p:cNvSpPr>
          <p:nvPr>
            <p:ph sz="quarter" idx="15"/>
          </p:nvPr>
        </p:nvSpPr>
        <p:spPr>
          <a:xfrm>
            <a:off x="457200" y="3727946"/>
            <a:ext cx="2274125" cy="554263"/>
          </a:xfrm>
        </p:spPr>
        <p:txBody>
          <a:bodyPr rIns="0"/>
          <a:lstStyle/>
          <a:p>
            <a:pPr marL="432" indent="0">
              <a:buNone/>
            </a:pPr>
            <a:r>
              <a:rPr lang="en-IN" dirty="0"/>
              <a:t>java Calculator</a:t>
            </a:r>
          </a:p>
        </p:txBody>
      </p:sp>
      <p:graphicFrame>
        <p:nvGraphicFramePr>
          <p:cNvPr id="16" name="Object 15" descr="2 minus 3">
            <a:extLst>
              <a:ext uri="{FF2B5EF4-FFF2-40B4-BE49-F238E27FC236}">
                <a16:creationId xmlns:a16="http://schemas.microsoft.com/office/drawing/2014/main" id="{726861DA-4059-47BA-9BE2-42C89598DA3A}"/>
              </a:ext>
            </a:extLst>
          </p:cNvPr>
          <p:cNvGraphicFramePr>
            <a:graphicFrameLocks noChangeAspect="1"/>
          </p:cNvGraphicFramePr>
          <p:nvPr>
            <p:extLst>
              <p:ext uri="{D42A27DB-BD31-4B8C-83A1-F6EECF244321}">
                <p14:modId xmlns:p14="http://schemas.microsoft.com/office/powerpoint/2010/main" val="420993836"/>
              </p:ext>
            </p:extLst>
          </p:nvPr>
        </p:nvGraphicFramePr>
        <p:xfrm>
          <a:off x="2817764" y="3864820"/>
          <a:ext cx="647700" cy="292100"/>
        </p:xfrm>
        <a:graphic>
          <a:graphicData uri="http://schemas.openxmlformats.org/presentationml/2006/ole">
            <mc:AlternateContent xmlns:mc="http://schemas.openxmlformats.org/markup-compatibility/2006">
              <mc:Choice xmlns:v="urn:schemas-microsoft-com:vml" Requires="v">
                <p:oleObj name="Equation" r:id="rId3" imgW="647640" imgH="291960" progId="Equation.DSMT4">
                  <p:embed/>
                </p:oleObj>
              </mc:Choice>
              <mc:Fallback>
                <p:oleObj name="Equation" r:id="rId3" imgW="647640" imgH="291960" progId="Equation.DSMT4">
                  <p:embed/>
                  <p:pic>
                    <p:nvPicPr>
                      <p:cNvPr id="0" name=""/>
                      <p:cNvPicPr/>
                      <p:nvPr/>
                    </p:nvPicPr>
                    <p:blipFill>
                      <a:blip r:embed="rId4"/>
                      <a:stretch>
                        <a:fillRect/>
                      </a:stretch>
                    </p:blipFill>
                    <p:spPr>
                      <a:xfrm>
                        <a:off x="2817764" y="3864820"/>
                        <a:ext cx="647700" cy="292100"/>
                      </a:xfrm>
                      <a:prstGeom prst="rect">
                        <a:avLst/>
                      </a:prstGeom>
                    </p:spPr>
                  </p:pic>
                </p:oleObj>
              </mc:Fallback>
            </mc:AlternateContent>
          </a:graphicData>
        </a:graphic>
      </p:graphicFrame>
      <p:sp>
        <p:nvSpPr>
          <p:cNvPr id="6" name="Content Placeholder 5">
            <a:extLst>
              <a:ext uri="{FF2B5EF4-FFF2-40B4-BE49-F238E27FC236}">
                <a16:creationId xmlns:a16="http://schemas.microsoft.com/office/drawing/2014/main" id="{C004BBEA-EB58-40AD-AC87-609DEFFE2AE2}"/>
              </a:ext>
            </a:extLst>
          </p:cNvPr>
          <p:cNvSpPr>
            <a:spLocks noGrp="1"/>
          </p:cNvSpPr>
          <p:nvPr>
            <p:ph sz="quarter" idx="16"/>
          </p:nvPr>
        </p:nvSpPr>
        <p:spPr>
          <a:xfrm>
            <a:off x="457200" y="4375310"/>
            <a:ext cx="2267712" cy="554262"/>
          </a:xfrm>
        </p:spPr>
        <p:txBody>
          <a:bodyPr rIns="0"/>
          <a:lstStyle/>
          <a:p>
            <a:pPr marL="432" indent="0">
              <a:buNone/>
            </a:pPr>
            <a:r>
              <a:rPr lang="en-IN" dirty="0"/>
              <a:t>java Calculator</a:t>
            </a:r>
          </a:p>
        </p:txBody>
      </p:sp>
      <p:graphicFrame>
        <p:nvGraphicFramePr>
          <p:cNvPr id="17" name="Object 16" descr="2 over 3">
            <a:extLst>
              <a:ext uri="{FF2B5EF4-FFF2-40B4-BE49-F238E27FC236}">
                <a16:creationId xmlns:a16="http://schemas.microsoft.com/office/drawing/2014/main" id="{FDFEEBA6-0504-4138-ADD3-E2B6AF961377}"/>
              </a:ext>
            </a:extLst>
          </p:cNvPr>
          <p:cNvGraphicFramePr>
            <a:graphicFrameLocks noChangeAspect="1"/>
          </p:cNvGraphicFramePr>
          <p:nvPr>
            <p:extLst>
              <p:ext uri="{D42A27DB-BD31-4B8C-83A1-F6EECF244321}">
                <p14:modId xmlns:p14="http://schemas.microsoft.com/office/powerpoint/2010/main" val="3292827357"/>
              </p:ext>
            </p:extLst>
          </p:nvPr>
        </p:nvGraphicFramePr>
        <p:xfrm>
          <a:off x="2804743" y="4506391"/>
          <a:ext cx="584200" cy="292100"/>
        </p:xfrm>
        <a:graphic>
          <a:graphicData uri="http://schemas.openxmlformats.org/presentationml/2006/ole">
            <mc:AlternateContent xmlns:mc="http://schemas.openxmlformats.org/markup-compatibility/2006">
              <mc:Choice xmlns:v="urn:schemas-microsoft-com:vml" Requires="v">
                <p:oleObj name="Equation" r:id="rId5" imgW="583920" imgH="291960" progId="Equation.DSMT4">
                  <p:embed/>
                </p:oleObj>
              </mc:Choice>
              <mc:Fallback>
                <p:oleObj name="Equation" r:id="rId5" imgW="583920" imgH="291960" progId="Equation.DSMT4">
                  <p:embed/>
                  <p:pic>
                    <p:nvPicPr>
                      <p:cNvPr id="0" name=""/>
                      <p:cNvPicPr/>
                      <p:nvPr/>
                    </p:nvPicPr>
                    <p:blipFill>
                      <a:blip r:embed="rId6"/>
                      <a:stretch>
                        <a:fillRect/>
                      </a:stretch>
                    </p:blipFill>
                    <p:spPr>
                      <a:xfrm>
                        <a:off x="2804743" y="4506391"/>
                        <a:ext cx="584200" cy="292100"/>
                      </a:xfrm>
                      <a:prstGeom prst="rect">
                        <a:avLst/>
                      </a:prstGeom>
                    </p:spPr>
                  </p:pic>
                </p:oleObj>
              </mc:Fallback>
            </mc:AlternateContent>
          </a:graphicData>
        </a:graphic>
      </p:graphicFrame>
      <p:sp>
        <p:nvSpPr>
          <p:cNvPr id="7" name="Content Placeholder 6">
            <a:extLst>
              <a:ext uri="{FF2B5EF4-FFF2-40B4-BE49-F238E27FC236}">
                <a16:creationId xmlns:a16="http://schemas.microsoft.com/office/drawing/2014/main" id="{0B3AEEFC-FAB5-49A9-BD9D-A1A5149070AA}"/>
              </a:ext>
            </a:extLst>
          </p:cNvPr>
          <p:cNvSpPr>
            <a:spLocks noGrp="1"/>
          </p:cNvSpPr>
          <p:nvPr>
            <p:ph sz="quarter" idx="17"/>
          </p:nvPr>
        </p:nvSpPr>
        <p:spPr>
          <a:xfrm>
            <a:off x="457200" y="5022672"/>
            <a:ext cx="3011714" cy="558731"/>
          </a:xfrm>
        </p:spPr>
        <p:txBody>
          <a:bodyPr/>
          <a:lstStyle/>
          <a:p>
            <a:pPr marL="432" indent="0">
              <a:buNone/>
            </a:pPr>
            <a:r>
              <a:rPr lang="en-IN" dirty="0"/>
              <a:t>java Calculator 2.3</a:t>
            </a:r>
          </a:p>
        </p:txBody>
      </p:sp>
      <p:sp>
        <p:nvSpPr>
          <p:cNvPr id="10" name="Text Placeholder 9">
            <a:extLst>
              <a:ext uri="{FF2B5EF4-FFF2-40B4-BE49-F238E27FC236}">
                <a16:creationId xmlns:a16="http://schemas.microsoft.com/office/drawing/2014/main" id="{6DD238A4-A7E8-4FE3-9C48-04A8C77AB22E}"/>
              </a:ext>
            </a:extLst>
          </p:cNvPr>
          <p:cNvSpPr>
            <a:spLocks noGrp="1"/>
          </p:cNvSpPr>
          <p:nvPr>
            <p:ph type="body" sz="quarter" idx="20"/>
          </p:nvPr>
        </p:nvSpPr>
        <p:spPr>
          <a:xfrm>
            <a:off x="6935191" y="5715908"/>
            <a:ext cx="1751610" cy="554264"/>
          </a:xfrm>
        </p:spPr>
        <p:txBody>
          <a:bodyPr/>
          <a:lstStyle/>
          <a:p>
            <a:pPr marL="432" indent="0">
              <a:buNone/>
            </a:pPr>
            <a:r>
              <a:rPr lang="en-IN" dirty="0">
                <a:hlinkClick r:id="rId7"/>
              </a:rPr>
              <a:t>Calculator</a:t>
            </a:r>
          </a:p>
        </p:txBody>
      </p:sp>
    </p:spTree>
    <p:extLst>
      <p:ext uri="{BB962C8B-B14F-4D97-AF65-F5344CB8AC3E}">
        <p14:creationId xmlns:p14="http://schemas.microsoft.com/office/powerpoint/2010/main" val="349381818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5" name="Title 4">
            <a:extLst>
              <a:ext uri="{FF2B5EF4-FFF2-40B4-BE49-F238E27FC236}">
                <a16:creationId xmlns:a16="http://schemas.microsoft.com/office/drawing/2014/main" id="{E47FF819-0D5D-491A-BF8F-B42813E7390C}"/>
              </a:ext>
            </a:extLst>
          </p:cNvPr>
          <p:cNvSpPr>
            <a:spLocks noGrp="1"/>
          </p:cNvSpPr>
          <p:nvPr>
            <p:ph type="title"/>
          </p:nvPr>
        </p:nvSpPr>
        <p:spPr/>
        <p:txBody>
          <a:bodyPr/>
          <a:lstStyle/>
          <a:p>
            <a:r>
              <a:rPr lang="en-US" dirty="0"/>
              <a:t>Copyright</a:t>
            </a:r>
          </a:p>
        </p:txBody>
      </p:sp>
      <p:pic>
        <p:nvPicPr>
          <p:cNvPr id="7" name="Graphic 6" descr="Warning">
            <a:extLst>
              <a:ext uri="{FF2B5EF4-FFF2-40B4-BE49-F238E27FC236}">
                <a16:creationId xmlns:a16="http://schemas.microsoft.com/office/drawing/2014/main" id="{C06FB2D2-3F36-42C9-A5A6-B6234DC54C9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6184" y="2317359"/>
            <a:ext cx="1277815" cy="1434026"/>
          </a:xfrm>
          <a:prstGeom prst="rect">
            <a:avLst/>
          </a:prstGeom>
        </p:spPr>
      </p:pic>
      <p:sp>
        <p:nvSpPr>
          <p:cNvPr id="2" name="Text Placeholder 1">
            <a:extLst>
              <a:ext uri="{FF2B5EF4-FFF2-40B4-BE49-F238E27FC236}">
                <a16:creationId xmlns:a16="http://schemas.microsoft.com/office/drawing/2014/main" id="{AD5FAE7B-F718-4307-B112-AD6256157E8F}"/>
              </a:ext>
            </a:extLst>
          </p:cNvPr>
          <p:cNvSpPr>
            <a:spLocks noGrp="1"/>
          </p:cNvSpPr>
          <p:nvPr>
            <p:ph type="body" idx="4294967295"/>
          </p:nvPr>
        </p:nvSpPr>
        <p:spPr>
          <a:xfrm>
            <a:off x="1606061" y="1852246"/>
            <a:ext cx="6858001" cy="2854836"/>
          </a:xfrm>
          <a:ln/>
        </p:spPr>
        <p:style>
          <a:lnRef idx="2">
            <a:schemeClr val="dk1"/>
          </a:lnRef>
          <a:fillRef idx="1">
            <a:schemeClr val="lt1"/>
          </a:fillRef>
          <a:effectRef idx="0">
            <a:schemeClr val="dk1"/>
          </a:effectRef>
          <a:fontRef idx="minor">
            <a:schemeClr val="dk1"/>
          </a:fontRef>
        </p:style>
        <p:txBody>
          <a:bodyPr lIns="182880" tIns="182880" rIns="182880" bIns="182880" anchor="ctr"/>
          <a:lstStyle/>
          <a:p>
            <a:pPr marL="101600" indent="0">
              <a:buNone/>
            </a:pPr>
            <a:r>
              <a:rPr lang="en-US" b="1" dirty="0"/>
              <a:t>This work is protected by United States copyright laws and is</a:t>
            </a:r>
            <a:r>
              <a:rPr lang="en-US" b="1" baseline="0" dirty="0"/>
              <a:t> </a:t>
            </a:r>
            <a:r>
              <a:rPr lang="en-US" b="1" dirty="0"/>
              <a:t>provided solely for the use of instructors in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to honor the intended pedagogical purposes and the needs of other instructors who rely on these materials.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C45875-AAC0-40D8-A40C-0B46F443A726}"/>
              </a:ext>
            </a:extLst>
          </p:cNvPr>
          <p:cNvSpPr>
            <a:spLocks noGrp="1"/>
          </p:cNvSpPr>
          <p:nvPr>
            <p:ph type="title"/>
          </p:nvPr>
        </p:nvSpPr>
        <p:spPr/>
        <p:txBody>
          <a:bodyPr/>
          <a:lstStyle/>
          <a:p>
            <a:r>
              <a:rPr lang="en-IN" dirty="0"/>
              <a:t>Using Indexed Variables</a:t>
            </a:r>
          </a:p>
        </p:txBody>
      </p:sp>
      <p:sp>
        <p:nvSpPr>
          <p:cNvPr id="3" name="Content Placeholder 2">
            <a:extLst>
              <a:ext uri="{FF2B5EF4-FFF2-40B4-BE49-F238E27FC236}">
                <a16:creationId xmlns:a16="http://schemas.microsoft.com/office/drawing/2014/main" id="{198C757C-1F5B-474A-9ACE-FBB9047B95DB}"/>
              </a:ext>
            </a:extLst>
          </p:cNvPr>
          <p:cNvSpPr>
            <a:spLocks noGrp="1"/>
          </p:cNvSpPr>
          <p:nvPr>
            <p:ph sz="quarter" idx="13"/>
          </p:nvPr>
        </p:nvSpPr>
        <p:spPr/>
        <p:txBody>
          <a:bodyPr/>
          <a:lstStyle/>
          <a:p>
            <a:pPr marL="432" indent="0">
              <a:buNone/>
            </a:pPr>
            <a:r>
              <a:rPr lang="en-IN" dirty="0"/>
              <a:t>After an array is created, an indexed variable can be used in the same way as a regular variable. For example, the following code adds the value in </a:t>
            </a:r>
            <a:r>
              <a:rPr lang="en-IN" dirty="0" err="1"/>
              <a:t>myList</a:t>
            </a:r>
            <a:r>
              <a:rPr lang="en-IN" dirty="0"/>
              <a:t>[0] and </a:t>
            </a:r>
            <a:r>
              <a:rPr lang="en-IN" dirty="0" err="1"/>
              <a:t>myList</a:t>
            </a:r>
            <a:r>
              <a:rPr lang="en-IN" dirty="0"/>
              <a:t>[1] to </a:t>
            </a:r>
            <a:r>
              <a:rPr lang="en-IN" dirty="0" err="1"/>
              <a:t>myList</a:t>
            </a:r>
            <a:r>
              <a:rPr lang="en-IN" dirty="0"/>
              <a:t>[2].</a:t>
            </a:r>
          </a:p>
          <a:p>
            <a:pPr marL="255600" indent="0">
              <a:buNone/>
            </a:pPr>
            <a:r>
              <a:rPr lang="en-IN" dirty="0" err="1">
                <a:latin typeface="Courier New" panose="02070309020205020404" pitchFamily="49" charset="0"/>
                <a:cs typeface="Courier New" panose="02070309020205020404" pitchFamily="49" charset="0"/>
              </a:rPr>
              <a:t>myList</a:t>
            </a:r>
            <a:r>
              <a:rPr lang="en-IN" dirty="0">
                <a:latin typeface="Courier New" panose="02070309020205020404" pitchFamily="49" charset="0"/>
                <a:cs typeface="Courier New" panose="02070309020205020404" pitchFamily="49" charset="0"/>
              </a:rPr>
              <a:t>[2] = </a:t>
            </a:r>
            <a:r>
              <a:rPr lang="en-IN" dirty="0" err="1">
                <a:latin typeface="Courier New" panose="02070309020205020404" pitchFamily="49" charset="0"/>
                <a:cs typeface="Courier New" panose="02070309020205020404" pitchFamily="49" charset="0"/>
              </a:rPr>
              <a:t>myList</a:t>
            </a:r>
            <a:r>
              <a:rPr lang="en-IN" dirty="0">
                <a:latin typeface="Courier New" panose="02070309020205020404" pitchFamily="49" charset="0"/>
                <a:cs typeface="Courier New" panose="02070309020205020404" pitchFamily="49" charset="0"/>
              </a:rPr>
              <a:t>[0] + </a:t>
            </a:r>
            <a:r>
              <a:rPr lang="en-IN" dirty="0" err="1">
                <a:latin typeface="Courier New" panose="02070309020205020404" pitchFamily="49" charset="0"/>
                <a:cs typeface="Courier New" panose="02070309020205020404" pitchFamily="49" charset="0"/>
              </a:rPr>
              <a:t>myList</a:t>
            </a:r>
            <a:r>
              <a:rPr lang="en-IN" dirty="0">
                <a:latin typeface="Courier New" panose="02070309020205020404" pitchFamily="49" charset="0"/>
                <a:cs typeface="Courier New" panose="02070309020205020404" pitchFamily="49" charset="0"/>
              </a:rPr>
              <a:t>[1];</a:t>
            </a:r>
          </a:p>
        </p:txBody>
      </p:sp>
    </p:spTree>
    <p:extLst>
      <p:ext uri="{BB962C8B-B14F-4D97-AF65-F5344CB8AC3E}">
        <p14:creationId xmlns:p14="http://schemas.microsoft.com/office/powerpoint/2010/main" val="39169406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94AE6D-0750-4053-B0CB-ED0906FB3D05}"/>
              </a:ext>
            </a:extLst>
          </p:cNvPr>
          <p:cNvSpPr>
            <a:spLocks noGrp="1"/>
          </p:cNvSpPr>
          <p:nvPr>
            <p:ph type="title"/>
          </p:nvPr>
        </p:nvSpPr>
        <p:spPr/>
        <p:txBody>
          <a:bodyPr/>
          <a:lstStyle/>
          <a:p>
            <a:r>
              <a:rPr lang="en-IN" dirty="0"/>
              <a:t>Array Initializers</a:t>
            </a:r>
          </a:p>
        </p:txBody>
      </p:sp>
      <p:sp>
        <p:nvSpPr>
          <p:cNvPr id="3" name="Content Placeholder 2">
            <a:extLst>
              <a:ext uri="{FF2B5EF4-FFF2-40B4-BE49-F238E27FC236}">
                <a16:creationId xmlns:a16="http://schemas.microsoft.com/office/drawing/2014/main" id="{9C189F57-80A8-4783-92A3-9E9E7612DF91}"/>
              </a:ext>
            </a:extLst>
          </p:cNvPr>
          <p:cNvSpPr>
            <a:spLocks noGrp="1"/>
          </p:cNvSpPr>
          <p:nvPr>
            <p:ph sz="quarter" idx="13"/>
          </p:nvPr>
        </p:nvSpPr>
        <p:spPr>
          <a:xfrm>
            <a:off x="457200" y="1556327"/>
            <a:ext cx="8229600" cy="546793"/>
          </a:xfrm>
        </p:spPr>
        <p:txBody>
          <a:bodyPr/>
          <a:lstStyle/>
          <a:p>
            <a:r>
              <a:rPr lang="en-IN" dirty="0"/>
              <a:t>Declaring, creating, initializing in one step:</a:t>
            </a:r>
          </a:p>
        </p:txBody>
      </p:sp>
      <p:sp>
        <p:nvSpPr>
          <p:cNvPr id="4" name="Content Placeholder 3">
            <a:extLst>
              <a:ext uri="{FF2B5EF4-FFF2-40B4-BE49-F238E27FC236}">
                <a16:creationId xmlns:a16="http://schemas.microsoft.com/office/drawing/2014/main" id="{5C4FA86B-F4DA-4E7B-B26F-4C8A1A27E5CD}"/>
              </a:ext>
            </a:extLst>
          </p:cNvPr>
          <p:cNvSpPr>
            <a:spLocks noGrp="1"/>
          </p:cNvSpPr>
          <p:nvPr>
            <p:ph sz="quarter" idx="14"/>
          </p:nvPr>
        </p:nvSpPr>
        <p:spPr>
          <a:xfrm>
            <a:off x="457200" y="2209637"/>
            <a:ext cx="8229600" cy="1158403"/>
          </a:xfrm>
        </p:spPr>
        <p:txBody>
          <a:bodyPr/>
          <a:lstStyle/>
          <a:p>
            <a:pPr marL="255600" indent="0">
              <a:buNone/>
            </a:pPr>
            <a:r>
              <a:rPr lang="en-IN" b="1" dirty="0">
                <a:latin typeface="Courier New" panose="02070309020205020404" pitchFamily="49" charset="0"/>
                <a:cs typeface="Courier New" panose="02070309020205020404" pitchFamily="49" charset="0"/>
              </a:rPr>
              <a:t>double[] </a:t>
            </a:r>
            <a:r>
              <a:rPr lang="en-IN" b="1" dirty="0" err="1">
                <a:latin typeface="Courier New" panose="02070309020205020404" pitchFamily="49" charset="0"/>
                <a:cs typeface="Courier New" panose="02070309020205020404" pitchFamily="49" charset="0"/>
              </a:rPr>
              <a:t>myList</a:t>
            </a:r>
            <a:r>
              <a:rPr lang="en-IN" b="1" dirty="0">
                <a:latin typeface="Courier New" panose="02070309020205020404" pitchFamily="49" charset="0"/>
                <a:cs typeface="Courier New" panose="02070309020205020404" pitchFamily="49" charset="0"/>
              </a:rPr>
              <a:t> = {1.9, 2.9, 3.4, 3.5};</a:t>
            </a:r>
          </a:p>
          <a:p>
            <a:pPr marL="432" indent="0">
              <a:buNone/>
            </a:pPr>
            <a:r>
              <a:rPr lang="en-IN" dirty="0"/>
              <a:t>This shorthand syntax must be in one statement.</a:t>
            </a:r>
          </a:p>
        </p:txBody>
      </p:sp>
    </p:spTree>
    <p:extLst>
      <p:ext uri="{BB962C8B-B14F-4D97-AF65-F5344CB8AC3E}">
        <p14:creationId xmlns:p14="http://schemas.microsoft.com/office/powerpoint/2010/main" val="26125100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75B80-4EC3-43B7-BB40-E1A6948EFC6B}"/>
              </a:ext>
            </a:extLst>
          </p:cNvPr>
          <p:cNvSpPr>
            <a:spLocks noGrp="1"/>
          </p:cNvSpPr>
          <p:nvPr>
            <p:ph type="title"/>
          </p:nvPr>
        </p:nvSpPr>
        <p:spPr/>
        <p:txBody>
          <a:bodyPr/>
          <a:lstStyle/>
          <a:p>
            <a:r>
              <a:rPr lang="en-IN" sz="3200" dirty="0"/>
              <a:t>Declaring, Creating, Initializing Using the Shorthand Notation</a:t>
            </a:r>
          </a:p>
        </p:txBody>
      </p:sp>
      <p:sp>
        <p:nvSpPr>
          <p:cNvPr id="3" name="Content Placeholder 2">
            <a:extLst>
              <a:ext uri="{FF2B5EF4-FFF2-40B4-BE49-F238E27FC236}">
                <a16:creationId xmlns:a16="http://schemas.microsoft.com/office/drawing/2014/main" id="{ED918F65-AA89-40FE-A8BD-841402BC71DA}"/>
              </a:ext>
            </a:extLst>
          </p:cNvPr>
          <p:cNvSpPr>
            <a:spLocks noGrp="1"/>
          </p:cNvSpPr>
          <p:nvPr>
            <p:ph sz="quarter" idx="13"/>
          </p:nvPr>
        </p:nvSpPr>
        <p:spPr/>
        <p:txBody>
          <a:bodyPr/>
          <a:lstStyle/>
          <a:p>
            <a:pPr marL="432" indent="0">
              <a:buNone/>
            </a:pPr>
            <a:r>
              <a:rPr lang="en-IN" dirty="0">
                <a:latin typeface="Courier New" panose="02070309020205020404" pitchFamily="49" charset="0"/>
                <a:cs typeface="Courier New" panose="02070309020205020404" pitchFamily="49" charset="0"/>
              </a:rPr>
              <a:t>double[] </a:t>
            </a:r>
            <a:r>
              <a:rPr lang="en-IN" dirty="0" err="1">
                <a:latin typeface="Courier New" panose="02070309020205020404" pitchFamily="49" charset="0"/>
                <a:cs typeface="Courier New" panose="02070309020205020404" pitchFamily="49" charset="0"/>
              </a:rPr>
              <a:t>myList</a:t>
            </a:r>
            <a:r>
              <a:rPr lang="en-IN" dirty="0">
                <a:latin typeface="Courier New" panose="02070309020205020404" pitchFamily="49" charset="0"/>
                <a:cs typeface="Courier New" panose="02070309020205020404" pitchFamily="49" charset="0"/>
              </a:rPr>
              <a:t> = {1.9, 2.9, 3.4, 3.5};</a:t>
            </a:r>
          </a:p>
          <a:p>
            <a:pPr marL="432" indent="0">
              <a:buNone/>
            </a:pPr>
            <a:r>
              <a:rPr lang="en-IN" dirty="0"/>
              <a:t>This shorthand notation is equivalent to the following statements:</a:t>
            </a:r>
          </a:p>
          <a:p>
            <a:pPr marL="432" indent="0">
              <a:buNone/>
            </a:pPr>
            <a:r>
              <a:rPr lang="en-IN" dirty="0">
                <a:latin typeface="Courier New" panose="02070309020205020404" pitchFamily="49" charset="0"/>
                <a:cs typeface="Courier New" panose="02070309020205020404" pitchFamily="49" charset="0"/>
              </a:rPr>
              <a:t>double[] </a:t>
            </a:r>
            <a:r>
              <a:rPr lang="en-IN" dirty="0" err="1">
                <a:latin typeface="Courier New" panose="02070309020205020404" pitchFamily="49" charset="0"/>
                <a:cs typeface="Courier New" panose="02070309020205020404" pitchFamily="49" charset="0"/>
              </a:rPr>
              <a:t>myList</a:t>
            </a:r>
            <a:r>
              <a:rPr lang="en-IN" dirty="0">
                <a:latin typeface="Courier New" panose="02070309020205020404" pitchFamily="49" charset="0"/>
                <a:cs typeface="Courier New" panose="02070309020205020404" pitchFamily="49" charset="0"/>
              </a:rPr>
              <a:t> = new double[4];</a:t>
            </a:r>
          </a:p>
          <a:p>
            <a:pPr marL="432" indent="0">
              <a:buNone/>
            </a:pPr>
            <a:r>
              <a:rPr lang="en-IN" dirty="0" err="1">
                <a:latin typeface="Courier New" panose="02070309020205020404" pitchFamily="49" charset="0"/>
                <a:cs typeface="Courier New" panose="02070309020205020404" pitchFamily="49" charset="0"/>
              </a:rPr>
              <a:t>myList</a:t>
            </a:r>
            <a:r>
              <a:rPr lang="en-IN" dirty="0">
                <a:latin typeface="Courier New" panose="02070309020205020404" pitchFamily="49" charset="0"/>
                <a:cs typeface="Courier New" panose="02070309020205020404" pitchFamily="49" charset="0"/>
              </a:rPr>
              <a:t>[0] = 1.9;</a:t>
            </a:r>
          </a:p>
          <a:p>
            <a:pPr marL="432" indent="0">
              <a:buNone/>
            </a:pPr>
            <a:r>
              <a:rPr lang="en-IN" dirty="0" err="1">
                <a:latin typeface="Courier New" panose="02070309020205020404" pitchFamily="49" charset="0"/>
                <a:cs typeface="Courier New" panose="02070309020205020404" pitchFamily="49" charset="0"/>
              </a:rPr>
              <a:t>myList</a:t>
            </a:r>
            <a:r>
              <a:rPr lang="en-IN" dirty="0">
                <a:latin typeface="Courier New" panose="02070309020205020404" pitchFamily="49" charset="0"/>
                <a:cs typeface="Courier New" panose="02070309020205020404" pitchFamily="49" charset="0"/>
              </a:rPr>
              <a:t>[1] = 2.9;</a:t>
            </a:r>
          </a:p>
          <a:p>
            <a:pPr marL="432" indent="0">
              <a:buNone/>
            </a:pPr>
            <a:r>
              <a:rPr lang="en-IN" dirty="0" err="1">
                <a:latin typeface="Courier New" panose="02070309020205020404" pitchFamily="49" charset="0"/>
                <a:cs typeface="Courier New" panose="02070309020205020404" pitchFamily="49" charset="0"/>
              </a:rPr>
              <a:t>myList</a:t>
            </a:r>
            <a:r>
              <a:rPr lang="en-IN" dirty="0">
                <a:latin typeface="Courier New" panose="02070309020205020404" pitchFamily="49" charset="0"/>
                <a:cs typeface="Courier New" panose="02070309020205020404" pitchFamily="49" charset="0"/>
              </a:rPr>
              <a:t>[2] = 3.4;</a:t>
            </a:r>
          </a:p>
          <a:p>
            <a:pPr marL="432" indent="0">
              <a:buNone/>
            </a:pPr>
            <a:r>
              <a:rPr lang="en-IN" dirty="0" err="1">
                <a:latin typeface="Courier New" panose="02070309020205020404" pitchFamily="49" charset="0"/>
                <a:cs typeface="Courier New" panose="02070309020205020404" pitchFamily="49" charset="0"/>
              </a:rPr>
              <a:t>myList</a:t>
            </a:r>
            <a:r>
              <a:rPr lang="en-IN" dirty="0">
                <a:latin typeface="Courier New" panose="02070309020205020404" pitchFamily="49" charset="0"/>
                <a:cs typeface="Courier New" panose="02070309020205020404" pitchFamily="49" charset="0"/>
              </a:rPr>
              <a:t>[3] = 3.5;</a:t>
            </a:r>
          </a:p>
        </p:txBody>
      </p:sp>
    </p:spTree>
    <p:extLst>
      <p:ext uri="{BB962C8B-B14F-4D97-AF65-F5344CB8AC3E}">
        <p14:creationId xmlns:p14="http://schemas.microsoft.com/office/powerpoint/2010/main" val="22463366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2D032B-395A-4336-B182-B3CB9D03D287}"/>
              </a:ext>
            </a:extLst>
          </p:cNvPr>
          <p:cNvSpPr>
            <a:spLocks noGrp="1"/>
          </p:cNvSpPr>
          <p:nvPr>
            <p:ph type="title"/>
          </p:nvPr>
        </p:nvSpPr>
        <p:spPr/>
        <p:txBody>
          <a:bodyPr/>
          <a:lstStyle/>
          <a:p>
            <a:r>
              <a:rPr lang="en-IN" dirty="0"/>
              <a:t>CAUTION</a:t>
            </a:r>
          </a:p>
        </p:txBody>
      </p:sp>
      <p:sp>
        <p:nvSpPr>
          <p:cNvPr id="3" name="Content Placeholder 2">
            <a:extLst>
              <a:ext uri="{FF2B5EF4-FFF2-40B4-BE49-F238E27FC236}">
                <a16:creationId xmlns:a16="http://schemas.microsoft.com/office/drawing/2014/main" id="{CC0CFE82-4E22-4739-941A-196C0562D1F9}"/>
              </a:ext>
            </a:extLst>
          </p:cNvPr>
          <p:cNvSpPr>
            <a:spLocks noGrp="1"/>
          </p:cNvSpPr>
          <p:nvPr>
            <p:ph sz="quarter" idx="13"/>
          </p:nvPr>
        </p:nvSpPr>
        <p:spPr/>
        <p:txBody>
          <a:bodyPr/>
          <a:lstStyle/>
          <a:p>
            <a:pPr marL="432" indent="0">
              <a:buNone/>
            </a:pPr>
            <a:r>
              <a:rPr lang="en-IN" dirty="0"/>
              <a:t>Using the shorthand notation, you have to declare, create, and initialize the array all in one statement. Splitting it would cause a syntax error. For example, the following is wrong:</a:t>
            </a:r>
          </a:p>
          <a:p>
            <a:pPr marL="432" indent="0">
              <a:buNone/>
            </a:pPr>
            <a:r>
              <a:rPr lang="en-IN" dirty="0"/>
              <a:t>double[] </a:t>
            </a:r>
            <a:r>
              <a:rPr lang="en-IN" dirty="0" err="1"/>
              <a:t>myList</a:t>
            </a:r>
            <a:r>
              <a:rPr lang="en-IN" dirty="0"/>
              <a:t>;</a:t>
            </a:r>
          </a:p>
          <a:p>
            <a:pPr marL="432" indent="0">
              <a:buNone/>
            </a:pPr>
            <a:r>
              <a:rPr lang="en-IN" dirty="0" err="1"/>
              <a:t>myList</a:t>
            </a:r>
            <a:r>
              <a:rPr lang="en-IN" dirty="0"/>
              <a:t> = {1.9, 2.9, 3.4, 3.5};</a:t>
            </a:r>
          </a:p>
        </p:txBody>
      </p:sp>
    </p:spTree>
    <p:extLst>
      <p:ext uri="{BB962C8B-B14F-4D97-AF65-F5344CB8AC3E}">
        <p14:creationId xmlns:p14="http://schemas.microsoft.com/office/powerpoint/2010/main" val="39915114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841CD-3A12-4A7F-8447-A45AD68F5574}"/>
              </a:ext>
            </a:extLst>
          </p:cNvPr>
          <p:cNvSpPr>
            <a:spLocks noGrp="1"/>
          </p:cNvSpPr>
          <p:nvPr>
            <p:ph type="title"/>
          </p:nvPr>
        </p:nvSpPr>
        <p:spPr/>
        <p:txBody>
          <a:bodyPr/>
          <a:lstStyle/>
          <a:p>
            <a:r>
              <a:rPr lang="en-IN" dirty="0"/>
              <a:t>Trace Program with Arrays </a:t>
            </a:r>
            <a:r>
              <a:rPr lang="en-IN" sz="2000" b="0" dirty="0"/>
              <a:t>(1 of 16)</a:t>
            </a:r>
            <a:endParaRPr lang="en-IN" b="0" dirty="0"/>
          </a:p>
        </p:txBody>
      </p:sp>
      <p:pic>
        <p:nvPicPr>
          <p:cNvPr id="4" name="Content Placeholder 3" descr="An arrow labeled Declare array variable values, For long description in Notes pane, press F6.">
            <a:extLst>
              <a:ext uri="{FF2B5EF4-FFF2-40B4-BE49-F238E27FC236}">
                <a16:creationId xmlns:a16="http://schemas.microsoft.com/office/drawing/2014/main" id="{3EC21901-8937-48B4-BC08-19B240F5FE09}"/>
              </a:ext>
            </a:extLst>
          </p:cNvPr>
          <p:cNvPicPr>
            <a:picLocks noGrp="1" noChangeAspect="1"/>
          </p:cNvPicPr>
          <p:nvPr>
            <p:ph sz="quarter" idx="13"/>
          </p:nvPr>
        </p:nvPicPr>
        <p:blipFill>
          <a:blip r:embed="rId3"/>
          <a:stretch>
            <a:fillRect/>
          </a:stretch>
        </p:blipFill>
        <p:spPr>
          <a:xfrm>
            <a:off x="760209" y="1520786"/>
            <a:ext cx="7626757" cy="3816427"/>
          </a:xfrm>
          <a:prstGeom prst="rect">
            <a:avLst/>
          </a:prstGeom>
        </p:spPr>
      </p:pic>
    </p:spTree>
    <p:extLst>
      <p:ext uri="{BB962C8B-B14F-4D97-AF65-F5344CB8AC3E}">
        <p14:creationId xmlns:p14="http://schemas.microsoft.com/office/powerpoint/2010/main" val="38002432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841CD-3A12-4A7F-8447-A45AD68F5574}"/>
              </a:ext>
            </a:extLst>
          </p:cNvPr>
          <p:cNvSpPr>
            <a:spLocks noGrp="1"/>
          </p:cNvSpPr>
          <p:nvPr>
            <p:ph type="title"/>
          </p:nvPr>
        </p:nvSpPr>
        <p:spPr/>
        <p:txBody>
          <a:bodyPr/>
          <a:lstStyle/>
          <a:p>
            <a:r>
              <a:rPr lang="en-IN" dirty="0"/>
              <a:t>Trace Program with Arrays </a:t>
            </a:r>
            <a:r>
              <a:rPr lang="en-IN" sz="2000" b="0" dirty="0"/>
              <a:t>(2 of 16)</a:t>
            </a:r>
            <a:endParaRPr lang="en-IN" b="0" dirty="0"/>
          </a:p>
        </p:txBody>
      </p:sp>
      <p:pic>
        <p:nvPicPr>
          <p:cNvPr id="6" name="Content Placeholder 5" descr="An arrow labeled i becomes 1, points to the text, int i = 1.">
            <a:extLst>
              <a:ext uri="{FF2B5EF4-FFF2-40B4-BE49-F238E27FC236}">
                <a16:creationId xmlns:a16="http://schemas.microsoft.com/office/drawing/2014/main" id="{2B4EFD01-E1E4-4BEB-8A54-99676AA04E20}"/>
              </a:ext>
            </a:extLst>
          </p:cNvPr>
          <p:cNvPicPr>
            <a:picLocks noGrp="1" noChangeAspect="1"/>
          </p:cNvPicPr>
          <p:nvPr>
            <p:ph sz="quarter" idx="13"/>
          </p:nvPr>
        </p:nvPicPr>
        <p:blipFill>
          <a:blip r:embed="rId2"/>
          <a:stretch>
            <a:fillRect/>
          </a:stretch>
        </p:blipFill>
        <p:spPr>
          <a:xfrm>
            <a:off x="757160" y="1508593"/>
            <a:ext cx="7632854" cy="3840813"/>
          </a:xfrm>
          <a:prstGeom prst="rect">
            <a:avLst/>
          </a:prstGeom>
        </p:spPr>
      </p:pic>
    </p:spTree>
    <p:extLst>
      <p:ext uri="{BB962C8B-B14F-4D97-AF65-F5344CB8AC3E}">
        <p14:creationId xmlns:p14="http://schemas.microsoft.com/office/powerpoint/2010/main" val="18500213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841CD-3A12-4A7F-8447-A45AD68F5574}"/>
              </a:ext>
            </a:extLst>
          </p:cNvPr>
          <p:cNvSpPr>
            <a:spLocks noGrp="1"/>
          </p:cNvSpPr>
          <p:nvPr>
            <p:ph type="title"/>
          </p:nvPr>
        </p:nvSpPr>
        <p:spPr/>
        <p:txBody>
          <a:bodyPr/>
          <a:lstStyle/>
          <a:p>
            <a:r>
              <a:rPr lang="en-IN" dirty="0"/>
              <a:t>Trace Program with Arrays </a:t>
            </a:r>
            <a:r>
              <a:rPr lang="en-IN" sz="2000" b="0" dirty="0"/>
              <a:t>(3 of 16)</a:t>
            </a:r>
            <a:endParaRPr lang="en-IN" b="0" dirty="0"/>
          </a:p>
        </p:txBody>
      </p:sp>
      <p:pic>
        <p:nvPicPr>
          <p:cNvPr id="5" name="Content Placeholder 4" descr="An arrow labeled, i open parenthesis = 1 close parenthesis is less than 5, points to the text i less than 5.">
            <a:extLst>
              <a:ext uri="{FF2B5EF4-FFF2-40B4-BE49-F238E27FC236}">
                <a16:creationId xmlns:a16="http://schemas.microsoft.com/office/drawing/2014/main" id="{4E59004A-80F8-4DA8-A2C9-C39B5F031DFC}"/>
              </a:ext>
            </a:extLst>
          </p:cNvPr>
          <p:cNvPicPr>
            <a:picLocks noGrp="1" noChangeAspect="1"/>
          </p:cNvPicPr>
          <p:nvPr>
            <p:ph sz="quarter" idx="13"/>
          </p:nvPr>
        </p:nvPicPr>
        <p:blipFill>
          <a:blip r:embed="rId2"/>
          <a:stretch>
            <a:fillRect/>
          </a:stretch>
        </p:blipFill>
        <p:spPr>
          <a:xfrm>
            <a:off x="755573" y="1508593"/>
            <a:ext cx="7632854" cy="3840813"/>
          </a:xfrm>
          <a:prstGeom prst="rect">
            <a:avLst/>
          </a:prstGeom>
        </p:spPr>
      </p:pic>
    </p:spTree>
    <p:extLst>
      <p:ext uri="{BB962C8B-B14F-4D97-AF65-F5344CB8AC3E}">
        <p14:creationId xmlns:p14="http://schemas.microsoft.com/office/powerpoint/2010/main" val="26139145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841CD-3A12-4A7F-8447-A45AD68F5574}"/>
              </a:ext>
            </a:extLst>
          </p:cNvPr>
          <p:cNvSpPr>
            <a:spLocks noGrp="1"/>
          </p:cNvSpPr>
          <p:nvPr>
            <p:ph type="title"/>
          </p:nvPr>
        </p:nvSpPr>
        <p:spPr/>
        <p:txBody>
          <a:bodyPr/>
          <a:lstStyle/>
          <a:p>
            <a:r>
              <a:rPr lang="en-IN" dirty="0"/>
              <a:t>Trace Program with Arrays </a:t>
            </a:r>
            <a:r>
              <a:rPr lang="en-IN" sz="2000" b="0" dirty="0"/>
              <a:t>(4 of 16)</a:t>
            </a:r>
            <a:endParaRPr lang="en-IN" b="0" dirty="0"/>
          </a:p>
        </p:txBody>
      </p:sp>
      <p:pic>
        <p:nvPicPr>
          <p:cNvPr id="6" name="Content Placeholder 5" descr="An arrow labeled After this line is executed, For long description in Notes pane, press F6.">
            <a:extLst>
              <a:ext uri="{FF2B5EF4-FFF2-40B4-BE49-F238E27FC236}">
                <a16:creationId xmlns:a16="http://schemas.microsoft.com/office/drawing/2014/main" id="{0DCDAE33-D1B7-4B99-9A52-B436E8AABE8B}"/>
              </a:ext>
            </a:extLst>
          </p:cNvPr>
          <p:cNvPicPr>
            <a:picLocks noGrp="1" noChangeAspect="1"/>
          </p:cNvPicPr>
          <p:nvPr>
            <p:ph sz="quarter" idx="13"/>
          </p:nvPr>
        </p:nvPicPr>
        <p:blipFill>
          <a:blip r:embed="rId3"/>
          <a:stretch>
            <a:fillRect/>
          </a:stretch>
        </p:blipFill>
        <p:spPr>
          <a:xfrm>
            <a:off x="757160" y="1514690"/>
            <a:ext cx="7632854" cy="3828620"/>
          </a:xfrm>
          <a:prstGeom prst="rect">
            <a:avLst/>
          </a:prstGeom>
        </p:spPr>
      </p:pic>
    </p:spTree>
    <p:extLst>
      <p:ext uri="{BB962C8B-B14F-4D97-AF65-F5344CB8AC3E}">
        <p14:creationId xmlns:p14="http://schemas.microsoft.com/office/powerpoint/2010/main" val="22147243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Opening Problem</a:t>
            </a:r>
          </a:p>
        </p:txBody>
      </p:sp>
      <p:sp>
        <p:nvSpPr>
          <p:cNvPr id="3" name="Content Placeholder 2"/>
          <p:cNvSpPr>
            <a:spLocks noGrp="1"/>
          </p:cNvSpPr>
          <p:nvPr>
            <p:ph sz="quarter" idx="13"/>
          </p:nvPr>
        </p:nvSpPr>
        <p:spPr/>
        <p:txBody>
          <a:bodyPr/>
          <a:lstStyle/>
          <a:p>
            <a:pPr marL="432" indent="0">
              <a:buNone/>
            </a:pPr>
            <a:r>
              <a:rPr lang="en-IN" dirty="0"/>
              <a:t>Read one hundred numbers, compute their average, and find out how many numbers are above the average.</a:t>
            </a:r>
          </a:p>
        </p:txBody>
      </p:sp>
    </p:spTree>
    <p:extLst>
      <p:ext uri="{BB962C8B-B14F-4D97-AF65-F5344CB8AC3E}">
        <p14:creationId xmlns:p14="http://schemas.microsoft.com/office/powerpoint/2010/main" val="34520983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841CD-3A12-4A7F-8447-A45AD68F5574}"/>
              </a:ext>
            </a:extLst>
          </p:cNvPr>
          <p:cNvSpPr>
            <a:spLocks noGrp="1"/>
          </p:cNvSpPr>
          <p:nvPr>
            <p:ph type="title"/>
          </p:nvPr>
        </p:nvSpPr>
        <p:spPr/>
        <p:txBody>
          <a:bodyPr/>
          <a:lstStyle/>
          <a:p>
            <a:r>
              <a:rPr lang="en-IN" dirty="0"/>
              <a:t>Trace Program with Arrays </a:t>
            </a:r>
            <a:r>
              <a:rPr lang="en-IN" sz="2000" b="0" dirty="0"/>
              <a:t>(5 of 16)</a:t>
            </a:r>
            <a:endParaRPr lang="en-IN" b="0" dirty="0"/>
          </a:p>
        </p:txBody>
      </p:sp>
      <p:pic>
        <p:nvPicPr>
          <p:cNvPr id="5" name="Content Placeholder 4" descr="An arrow labeled After i plus plus, i becomes 2, points to the text, i plus plus.">
            <a:extLst>
              <a:ext uri="{FF2B5EF4-FFF2-40B4-BE49-F238E27FC236}">
                <a16:creationId xmlns:a16="http://schemas.microsoft.com/office/drawing/2014/main" id="{98AD4F73-64B8-4085-AB2E-C2FC22B0C0A1}"/>
              </a:ext>
            </a:extLst>
          </p:cNvPr>
          <p:cNvPicPr>
            <a:picLocks noGrp="1" noChangeAspect="1"/>
          </p:cNvPicPr>
          <p:nvPr>
            <p:ph sz="quarter" idx="13"/>
          </p:nvPr>
        </p:nvPicPr>
        <p:blipFill>
          <a:blip r:embed="rId2"/>
          <a:stretch>
            <a:fillRect/>
          </a:stretch>
        </p:blipFill>
        <p:spPr>
          <a:xfrm>
            <a:off x="749825" y="1724804"/>
            <a:ext cx="7678004" cy="4231352"/>
          </a:xfrm>
          <a:prstGeom prst="rect">
            <a:avLst/>
          </a:prstGeom>
        </p:spPr>
      </p:pic>
    </p:spTree>
    <p:extLst>
      <p:ext uri="{BB962C8B-B14F-4D97-AF65-F5344CB8AC3E}">
        <p14:creationId xmlns:p14="http://schemas.microsoft.com/office/powerpoint/2010/main" val="2212186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841CD-3A12-4A7F-8447-A45AD68F5574}"/>
              </a:ext>
            </a:extLst>
          </p:cNvPr>
          <p:cNvSpPr>
            <a:spLocks noGrp="1"/>
          </p:cNvSpPr>
          <p:nvPr>
            <p:ph type="title"/>
          </p:nvPr>
        </p:nvSpPr>
        <p:spPr/>
        <p:txBody>
          <a:bodyPr/>
          <a:lstStyle/>
          <a:p>
            <a:r>
              <a:rPr lang="en-IN" dirty="0"/>
              <a:t>Trace Program with Arrays </a:t>
            </a:r>
            <a:r>
              <a:rPr lang="en-IN" sz="2000" b="0" dirty="0"/>
              <a:t>(6 of 16)</a:t>
            </a:r>
            <a:endParaRPr lang="en-IN" b="0" dirty="0"/>
          </a:p>
        </p:txBody>
      </p:sp>
      <p:pic>
        <p:nvPicPr>
          <p:cNvPr id="6" name="Content Placeholder 5" descr="An arrow labeled i open parenthesis = 2 close parenthesis is less than 5, points to the text i plus plus.">
            <a:extLst>
              <a:ext uri="{FF2B5EF4-FFF2-40B4-BE49-F238E27FC236}">
                <a16:creationId xmlns:a16="http://schemas.microsoft.com/office/drawing/2014/main" id="{6C2FD7EA-E813-49D3-A6E1-D90EA1C7D456}"/>
              </a:ext>
            </a:extLst>
          </p:cNvPr>
          <p:cNvPicPr>
            <a:picLocks noGrp="1" noChangeAspect="1"/>
          </p:cNvPicPr>
          <p:nvPr>
            <p:ph sz="quarter" idx="13"/>
          </p:nvPr>
        </p:nvPicPr>
        <p:blipFill>
          <a:blip r:embed="rId2"/>
          <a:stretch>
            <a:fillRect/>
          </a:stretch>
        </p:blipFill>
        <p:spPr>
          <a:xfrm>
            <a:off x="760748" y="2223340"/>
            <a:ext cx="7043384" cy="3813400"/>
          </a:xfrm>
          <a:prstGeom prst="rect">
            <a:avLst/>
          </a:prstGeom>
        </p:spPr>
      </p:pic>
    </p:spTree>
    <p:extLst>
      <p:ext uri="{BB962C8B-B14F-4D97-AF65-F5344CB8AC3E}">
        <p14:creationId xmlns:p14="http://schemas.microsoft.com/office/powerpoint/2010/main" val="26089593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841CD-3A12-4A7F-8447-A45AD68F5574}"/>
              </a:ext>
            </a:extLst>
          </p:cNvPr>
          <p:cNvSpPr>
            <a:spLocks noGrp="1"/>
          </p:cNvSpPr>
          <p:nvPr>
            <p:ph type="title"/>
          </p:nvPr>
        </p:nvSpPr>
        <p:spPr/>
        <p:txBody>
          <a:bodyPr/>
          <a:lstStyle/>
          <a:p>
            <a:r>
              <a:rPr lang="en-IN" dirty="0"/>
              <a:t>Trace Program with Arrays </a:t>
            </a:r>
            <a:r>
              <a:rPr lang="en-IN" sz="2000" b="0" dirty="0"/>
              <a:t>(7 of 16)</a:t>
            </a:r>
            <a:endParaRPr lang="en-IN" b="0" dirty="0"/>
          </a:p>
        </p:txBody>
      </p:sp>
      <p:pic>
        <p:nvPicPr>
          <p:cNvPr id="5" name="Content Placeholder 4" descr="An arrow labeled After this line is executed, For long description in Notes pane, press F6.">
            <a:extLst>
              <a:ext uri="{FF2B5EF4-FFF2-40B4-BE49-F238E27FC236}">
                <a16:creationId xmlns:a16="http://schemas.microsoft.com/office/drawing/2014/main" id="{411BFE9A-0BC8-4A4D-B3B3-490EE2B31FF7}"/>
              </a:ext>
            </a:extLst>
          </p:cNvPr>
          <p:cNvPicPr>
            <a:picLocks noGrp="1" noChangeAspect="1"/>
          </p:cNvPicPr>
          <p:nvPr>
            <p:ph sz="quarter" idx="13"/>
          </p:nvPr>
        </p:nvPicPr>
        <p:blipFill>
          <a:blip r:embed="rId3"/>
          <a:stretch>
            <a:fillRect/>
          </a:stretch>
        </p:blipFill>
        <p:spPr>
          <a:xfrm>
            <a:off x="757160" y="1514690"/>
            <a:ext cx="7632854" cy="3828620"/>
          </a:xfrm>
          <a:prstGeom prst="rect">
            <a:avLst/>
          </a:prstGeom>
        </p:spPr>
      </p:pic>
    </p:spTree>
    <p:extLst>
      <p:ext uri="{BB962C8B-B14F-4D97-AF65-F5344CB8AC3E}">
        <p14:creationId xmlns:p14="http://schemas.microsoft.com/office/powerpoint/2010/main" val="10493055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841CD-3A12-4A7F-8447-A45AD68F5574}"/>
              </a:ext>
            </a:extLst>
          </p:cNvPr>
          <p:cNvSpPr>
            <a:spLocks noGrp="1"/>
          </p:cNvSpPr>
          <p:nvPr>
            <p:ph type="title"/>
          </p:nvPr>
        </p:nvSpPr>
        <p:spPr/>
        <p:txBody>
          <a:bodyPr/>
          <a:lstStyle/>
          <a:p>
            <a:r>
              <a:rPr lang="en-IN" dirty="0"/>
              <a:t>Trace Program with Arrays </a:t>
            </a:r>
            <a:r>
              <a:rPr lang="en-IN" sz="2000" b="0" dirty="0"/>
              <a:t>(8 of 16)</a:t>
            </a:r>
            <a:endParaRPr lang="en-IN" b="0" dirty="0"/>
          </a:p>
        </p:txBody>
      </p:sp>
      <p:pic>
        <p:nvPicPr>
          <p:cNvPr id="6" name="Content Placeholder 5" descr="An arrow labeled, After this, i becomes 3, points to the text, i plus plus.">
            <a:extLst>
              <a:ext uri="{FF2B5EF4-FFF2-40B4-BE49-F238E27FC236}">
                <a16:creationId xmlns:a16="http://schemas.microsoft.com/office/drawing/2014/main" id="{76590839-054B-4DAE-9137-C77E9014E577}"/>
              </a:ext>
            </a:extLst>
          </p:cNvPr>
          <p:cNvPicPr>
            <a:picLocks noGrp="1" noChangeAspect="1"/>
          </p:cNvPicPr>
          <p:nvPr>
            <p:ph sz="quarter" idx="13"/>
          </p:nvPr>
        </p:nvPicPr>
        <p:blipFill>
          <a:blip r:embed="rId2"/>
          <a:stretch>
            <a:fillRect/>
          </a:stretch>
        </p:blipFill>
        <p:spPr>
          <a:xfrm>
            <a:off x="757160" y="1508593"/>
            <a:ext cx="7632854" cy="3840813"/>
          </a:xfrm>
          <a:prstGeom prst="rect">
            <a:avLst/>
          </a:prstGeom>
        </p:spPr>
      </p:pic>
    </p:spTree>
    <p:extLst>
      <p:ext uri="{BB962C8B-B14F-4D97-AF65-F5344CB8AC3E}">
        <p14:creationId xmlns:p14="http://schemas.microsoft.com/office/powerpoint/2010/main" val="25312439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841CD-3A12-4A7F-8447-A45AD68F5574}"/>
              </a:ext>
            </a:extLst>
          </p:cNvPr>
          <p:cNvSpPr>
            <a:spLocks noGrp="1"/>
          </p:cNvSpPr>
          <p:nvPr>
            <p:ph type="title"/>
          </p:nvPr>
        </p:nvSpPr>
        <p:spPr/>
        <p:txBody>
          <a:bodyPr/>
          <a:lstStyle/>
          <a:p>
            <a:r>
              <a:rPr lang="en-IN" dirty="0"/>
              <a:t>Trace Program with Arrays </a:t>
            </a:r>
            <a:r>
              <a:rPr lang="en-IN" sz="2000" b="0" dirty="0"/>
              <a:t>(9 of 16)</a:t>
            </a:r>
            <a:endParaRPr lang="en-IN" b="0" dirty="0"/>
          </a:p>
        </p:txBody>
      </p:sp>
      <p:pic>
        <p:nvPicPr>
          <p:cNvPr id="5" name="Content Placeholder 4" descr="An arrow labeled i open parenthesis = 3 close parenthesis is less than 5, points to the text i plus plus.">
            <a:extLst>
              <a:ext uri="{FF2B5EF4-FFF2-40B4-BE49-F238E27FC236}">
                <a16:creationId xmlns:a16="http://schemas.microsoft.com/office/drawing/2014/main" id="{F10BF29E-2154-411F-A92E-D9F7317025E3}"/>
              </a:ext>
            </a:extLst>
          </p:cNvPr>
          <p:cNvPicPr>
            <a:picLocks noGrp="1" noChangeAspect="1"/>
          </p:cNvPicPr>
          <p:nvPr>
            <p:ph sz="quarter" idx="13"/>
          </p:nvPr>
        </p:nvPicPr>
        <p:blipFill>
          <a:blip r:embed="rId2"/>
          <a:stretch>
            <a:fillRect/>
          </a:stretch>
        </p:blipFill>
        <p:spPr>
          <a:xfrm>
            <a:off x="762000" y="1627470"/>
            <a:ext cx="8138865" cy="3724979"/>
          </a:xfrm>
          <a:prstGeom prst="rect">
            <a:avLst/>
          </a:prstGeom>
        </p:spPr>
      </p:pic>
    </p:spTree>
    <p:extLst>
      <p:ext uri="{BB962C8B-B14F-4D97-AF65-F5344CB8AC3E}">
        <p14:creationId xmlns:p14="http://schemas.microsoft.com/office/powerpoint/2010/main" val="20003005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841CD-3A12-4A7F-8447-A45AD68F5574}"/>
              </a:ext>
            </a:extLst>
          </p:cNvPr>
          <p:cNvSpPr>
            <a:spLocks noGrp="1"/>
          </p:cNvSpPr>
          <p:nvPr>
            <p:ph type="title"/>
          </p:nvPr>
        </p:nvSpPr>
        <p:spPr/>
        <p:txBody>
          <a:bodyPr/>
          <a:lstStyle/>
          <a:p>
            <a:r>
              <a:rPr lang="en-IN" dirty="0"/>
              <a:t>Trace Program with Arrays </a:t>
            </a:r>
            <a:r>
              <a:rPr lang="en-IN" sz="2000" b="0" dirty="0"/>
              <a:t>(10 of 16)</a:t>
            </a:r>
            <a:endParaRPr lang="en-IN" b="0" dirty="0"/>
          </a:p>
        </p:txBody>
      </p:sp>
      <p:pic>
        <p:nvPicPr>
          <p:cNvPr id="6" name="Content Placeholder 5" descr="An arrow labeled After this line, For long description in Notes pane, press F6.">
            <a:extLst>
              <a:ext uri="{FF2B5EF4-FFF2-40B4-BE49-F238E27FC236}">
                <a16:creationId xmlns:a16="http://schemas.microsoft.com/office/drawing/2014/main" id="{5C3D94CC-C3AC-4C98-A25F-2F41F7363F75}"/>
              </a:ext>
            </a:extLst>
          </p:cNvPr>
          <p:cNvPicPr>
            <a:picLocks noGrp="1" noChangeAspect="1"/>
          </p:cNvPicPr>
          <p:nvPr>
            <p:ph sz="quarter" idx="13"/>
          </p:nvPr>
        </p:nvPicPr>
        <p:blipFill>
          <a:blip r:embed="rId3"/>
          <a:stretch>
            <a:fillRect/>
          </a:stretch>
        </p:blipFill>
        <p:spPr>
          <a:xfrm>
            <a:off x="690356" y="1667832"/>
            <a:ext cx="8315103" cy="3552816"/>
          </a:xfrm>
          <a:prstGeom prst="rect">
            <a:avLst/>
          </a:prstGeom>
        </p:spPr>
      </p:pic>
    </p:spTree>
    <p:extLst>
      <p:ext uri="{BB962C8B-B14F-4D97-AF65-F5344CB8AC3E}">
        <p14:creationId xmlns:p14="http://schemas.microsoft.com/office/powerpoint/2010/main" val="37375793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841CD-3A12-4A7F-8447-A45AD68F5574}"/>
              </a:ext>
            </a:extLst>
          </p:cNvPr>
          <p:cNvSpPr>
            <a:spLocks noGrp="1"/>
          </p:cNvSpPr>
          <p:nvPr>
            <p:ph type="title"/>
          </p:nvPr>
        </p:nvSpPr>
        <p:spPr/>
        <p:txBody>
          <a:bodyPr/>
          <a:lstStyle/>
          <a:p>
            <a:r>
              <a:rPr lang="en-IN" dirty="0"/>
              <a:t>Trace Program with Arrays </a:t>
            </a:r>
            <a:r>
              <a:rPr lang="en-IN" sz="2000" b="0" dirty="0"/>
              <a:t>(11 of 16)</a:t>
            </a:r>
            <a:endParaRPr lang="en-IN" b="0" dirty="0"/>
          </a:p>
        </p:txBody>
      </p:sp>
      <p:pic>
        <p:nvPicPr>
          <p:cNvPr id="5" name="Content Placeholder 4" descr="An arrow labeled After this, i becomes 4, points to the text, i plus plus.">
            <a:extLst>
              <a:ext uri="{FF2B5EF4-FFF2-40B4-BE49-F238E27FC236}">
                <a16:creationId xmlns:a16="http://schemas.microsoft.com/office/drawing/2014/main" id="{93301D68-3EE9-42E8-AA44-B65973594357}"/>
              </a:ext>
            </a:extLst>
          </p:cNvPr>
          <p:cNvPicPr>
            <a:picLocks noGrp="1" noChangeAspect="1"/>
          </p:cNvPicPr>
          <p:nvPr>
            <p:ph sz="quarter" idx="13"/>
          </p:nvPr>
        </p:nvPicPr>
        <p:blipFill>
          <a:blip r:embed="rId2"/>
          <a:stretch>
            <a:fillRect/>
          </a:stretch>
        </p:blipFill>
        <p:spPr>
          <a:xfrm>
            <a:off x="655320" y="1520260"/>
            <a:ext cx="8232775" cy="3726040"/>
          </a:xfrm>
          <a:prstGeom prst="rect">
            <a:avLst/>
          </a:prstGeom>
        </p:spPr>
      </p:pic>
    </p:spTree>
    <p:extLst>
      <p:ext uri="{BB962C8B-B14F-4D97-AF65-F5344CB8AC3E}">
        <p14:creationId xmlns:p14="http://schemas.microsoft.com/office/powerpoint/2010/main" val="1383194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841CD-3A12-4A7F-8447-A45AD68F5574}"/>
              </a:ext>
            </a:extLst>
          </p:cNvPr>
          <p:cNvSpPr>
            <a:spLocks noGrp="1"/>
          </p:cNvSpPr>
          <p:nvPr>
            <p:ph type="title"/>
          </p:nvPr>
        </p:nvSpPr>
        <p:spPr/>
        <p:txBody>
          <a:bodyPr/>
          <a:lstStyle/>
          <a:p>
            <a:r>
              <a:rPr lang="en-IN" dirty="0"/>
              <a:t>Trace Program with Arrays </a:t>
            </a:r>
            <a:r>
              <a:rPr lang="en-IN" sz="2000" b="0" dirty="0"/>
              <a:t>(12 of 16)</a:t>
            </a:r>
            <a:endParaRPr lang="en-IN" b="0" dirty="0"/>
          </a:p>
        </p:txBody>
      </p:sp>
      <p:pic>
        <p:nvPicPr>
          <p:cNvPr id="6" name="Content Placeholder 5" descr="An arrow labeled i open parenthesis = 4 close parenthesis is still less than 5, points to the text, i less than 5. ">
            <a:extLst>
              <a:ext uri="{FF2B5EF4-FFF2-40B4-BE49-F238E27FC236}">
                <a16:creationId xmlns:a16="http://schemas.microsoft.com/office/drawing/2014/main" id="{9A1693EC-FE10-4AE3-AE43-B88C1859BEDD}"/>
              </a:ext>
            </a:extLst>
          </p:cNvPr>
          <p:cNvPicPr>
            <a:picLocks noGrp="1" noChangeAspect="1"/>
          </p:cNvPicPr>
          <p:nvPr>
            <p:ph sz="quarter" idx="13"/>
          </p:nvPr>
        </p:nvPicPr>
        <p:blipFill>
          <a:blip r:embed="rId2"/>
          <a:stretch>
            <a:fillRect/>
          </a:stretch>
        </p:blipFill>
        <p:spPr>
          <a:xfrm>
            <a:off x="640080" y="1505020"/>
            <a:ext cx="8232775" cy="3726040"/>
          </a:xfrm>
          <a:prstGeom prst="rect">
            <a:avLst/>
          </a:prstGeom>
        </p:spPr>
      </p:pic>
    </p:spTree>
    <p:extLst>
      <p:ext uri="{BB962C8B-B14F-4D97-AF65-F5344CB8AC3E}">
        <p14:creationId xmlns:p14="http://schemas.microsoft.com/office/powerpoint/2010/main" val="35462443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841CD-3A12-4A7F-8447-A45AD68F5574}"/>
              </a:ext>
            </a:extLst>
          </p:cNvPr>
          <p:cNvSpPr>
            <a:spLocks noGrp="1"/>
          </p:cNvSpPr>
          <p:nvPr>
            <p:ph type="title"/>
          </p:nvPr>
        </p:nvSpPr>
        <p:spPr/>
        <p:txBody>
          <a:bodyPr/>
          <a:lstStyle/>
          <a:p>
            <a:r>
              <a:rPr lang="en-IN" dirty="0"/>
              <a:t>Trace Program with Arrays </a:t>
            </a:r>
            <a:r>
              <a:rPr lang="en-IN" sz="2000" b="0" dirty="0"/>
              <a:t>(13 of 16)</a:t>
            </a:r>
            <a:endParaRPr lang="en-IN" b="0" dirty="0"/>
          </a:p>
        </p:txBody>
      </p:sp>
      <p:pic>
        <p:nvPicPr>
          <p:cNvPr id="5" name="Content Placeholder 4" descr="An arrow labeled, After this, For long description in Notes pane, press F6.">
            <a:extLst>
              <a:ext uri="{FF2B5EF4-FFF2-40B4-BE49-F238E27FC236}">
                <a16:creationId xmlns:a16="http://schemas.microsoft.com/office/drawing/2014/main" id="{8484CE7E-3790-4A0A-A81B-B87FA63C239D}"/>
              </a:ext>
            </a:extLst>
          </p:cNvPr>
          <p:cNvPicPr>
            <a:picLocks noGrp="1" noChangeAspect="1"/>
          </p:cNvPicPr>
          <p:nvPr>
            <p:ph sz="quarter" idx="13"/>
          </p:nvPr>
        </p:nvPicPr>
        <p:blipFill>
          <a:blip r:embed="rId3"/>
          <a:stretch>
            <a:fillRect/>
          </a:stretch>
        </p:blipFill>
        <p:spPr>
          <a:xfrm>
            <a:off x="618999" y="1485472"/>
            <a:ext cx="7482456" cy="3765134"/>
          </a:xfrm>
          <a:prstGeom prst="rect">
            <a:avLst/>
          </a:prstGeom>
        </p:spPr>
      </p:pic>
    </p:spTree>
    <p:extLst>
      <p:ext uri="{BB962C8B-B14F-4D97-AF65-F5344CB8AC3E}">
        <p14:creationId xmlns:p14="http://schemas.microsoft.com/office/powerpoint/2010/main" val="35582777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841CD-3A12-4A7F-8447-A45AD68F5574}"/>
              </a:ext>
            </a:extLst>
          </p:cNvPr>
          <p:cNvSpPr>
            <a:spLocks noGrp="1"/>
          </p:cNvSpPr>
          <p:nvPr>
            <p:ph type="title"/>
          </p:nvPr>
        </p:nvSpPr>
        <p:spPr/>
        <p:txBody>
          <a:bodyPr/>
          <a:lstStyle/>
          <a:p>
            <a:r>
              <a:rPr lang="en-IN" dirty="0"/>
              <a:t>Trace Program with Arrays </a:t>
            </a:r>
            <a:r>
              <a:rPr lang="en-IN" sz="2000" b="0" dirty="0"/>
              <a:t>(14 of 16)</a:t>
            </a:r>
            <a:endParaRPr lang="en-IN" b="0" dirty="0"/>
          </a:p>
        </p:txBody>
      </p:sp>
      <p:pic>
        <p:nvPicPr>
          <p:cNvPr id="6" name="Content Placeholder 5" descr="An arrow labeled, After i plus plus, i becomes 5, points to the text, i plus plus.">
            <a:extLst>
              <a:ext uri="{FF2B5EF4-FFF2-40B4-BE49-F238E27FC236}">
                <a16:creationId xmlns:a16="http://schemas.microsoft.com/office/drawing/2014/main" id="{C693F16C-C1CC-424D-A9E4-EC84F9CE03D0}"/>
              </a:ext>
            </a:extLst>
          </p:cNvPr>
          <p:cNvPicPr>
            <a:picLocks noGrp="1" noChangeAspect="1"/>
          </p:cNvPicPr>
          <p:nvPr>
            <p:ph sz="quarter" idx="13"/>
          </p:nvPr>
        </p:nvPicPr>
        <p:blipFill>
          <a:blip r:embed="rId2"/>
          <a:stretch>
            <a:fillRect/>
          </a:stretch>
        </p:blipFill>
        <p:spPr>
          <a:xfrm>
            <a:off x="629811" y="1804606"/>
            <a:ext cx="8283792" cy="4951010"/>
          </a:xfrm>
          <a:prstGeom prst="rect">
            <a:avLst/>
          </a:prstGeom>
        </p:spPr>
      </p:pic>
    </p:spTree>
    <p:extLst>
      <p:ext uri="{BB962C8B-B14F-4D97-AF65-F5344CB8AC3E}">
        <p14:creationId xmlns:p14="http://schemas.microsoft.com/office/powerpoint/2010/main" val="23524947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1019A0-FC05-4486-8706-2F8B64C019C2}"/>
              </a:ext>
            </a:extLst>
          </p:cNvPr>
          <p:cNvSpPr>
            <a:spLocks noGrp="1"/>
          </p:cNvSpPr>
          <p:nvPr>
            <p:ph type="title"/>
          </p:nvPr>
        </p:nvSpPr>
        <p:spPr/>
        <p:txBody>
          <a:bodyPr/>
          <a:lstStyle/>
          <a:p>
            <a:r>
              <a:rPr lang="en-IN" dirty="0"/>
              <a:t>Objectives </a:t>
            </a:r>
            <a:r>
              <a:rPr lang="en-IN" sz="2000" b="0" dirty="0"/>
              <a:t>(1 of 2)</a:t>
            </a:r>
            <a:endParaRPr lang="en-IN" b="0" dirty="0"/>
          </a:p>
        </p:txBody>
      </p:sp>
      <p:sp>
        <p:nvSpPr>
          <p:cNvPr id="3" name="Content Placeholder 2">
            <a:extLst>
              <a:ext uri="{FF2B5EF4-FFF2-40B4-BE49-F238E27FC236}">
                <a16:creationId xmlns:a16="http://schemas.microsoft.com/office/drawing/2014/main" id="{60967939-18BF-4F01-9526-F1E5141FCC37}"/>
              </a:ext>
            </a:extLst>
          </p:cNvPr>
          <p:cNvSpPr>
            <a:spLocks noGrp="1"/>
          </p:cNvSpPr>
          <p:nvPr>
            <p:ph sz="quarter" idx="13"/>
          </p:nvPr>
        </p:nvSpPr>
        <p:spPr>
          <a:xfrm>
            <a:off x="457200" y="1554920"/>
            <a:ext cx="8382000" cy="4497537"/>
          </a:xfrm>
        </p:spPr>
        <p:txBody>
          <a:bodyPr/>
          <a:lstStyle/>
          <a:p>
            <a:pPr marL="432" indent="0">
              <a:spcBef>
                <a:spcPts val="600"/>
              </a:spcBef>
              <a:buNone/>
            </a:pPr>
            <a:r>
              <a:rPr lang="en-IN" sz="2000" b="1" dirty="0">
                <a:solidFill>
                  <a:srgbClr val="007FA3"/>
                </a:solidFill>
              </a:rPr>
              <a:t>7.1</a:t>
            </a:r>
            <a:r>
              <a:rPr lang="en-IN" sz="2000" dirty="0"/>
              <a:t> To describe why arrays are necessary in programming (§7.1).</a:t>
            </a:r>
          </a:p>
          <a:p>
            <a:pPr marL="432" indent="0">
              <a:spcBef>
                <a:spcPts val="600"/>
              </a:spcBef>
              <a:buNone/>
            </a:pPr>
            <a:r>
              <a:rPr lang="en-IN" sz="2000" b="1" dirty="0">
                <a:solidFill>
                  <a:srgbClr val="007FA3"/>
                </a:solidFill>
              </a:rPr>
              <a:t>7.2</a:t>
            </a:r>
            <a:r>
              <a:rPr lang="en-IN" sz="2000" dirty="0"/>
              <a:t> To declare array reference variables and create arrays (§§7.2.1–7.2.2).</a:t>
            </a:r>
          </a:p>
          <a:p>
            <a:pPr marL="432" indent="0">
              <a:spcBef>
                <a:spcPts val="600"/>
              </a:spcBef>
              <a:buNone/>
            </a:pPr>
            <a:r>
              <a:rPr lang="en-IN" sz="2000" b="1" dirty="0">
                <a:solidFill>
                  <a:srgbClr val="007FA3"/>
                </a:solidFill>
              </a:rPr>
              <a:t>7.3</a:t>
            </a:r>
            <a:r>
              <a:rPr lang="en-IN" sz="2000" dirty="0"/>
              <a:t> To obtain array size using </a:t>
            </a:r>
            <a:r>
              <a:rPr lang="en-IN" sz="2000" b="1" dirty="0" err="1"/>
              <a:t>arrayRefVar.length</a:t>
            </a:r>
            <a:r>
              <a:rPr lang="en-IN" sz="2000" b="1" dirty="0"/>
              <a:t> </a:t>
            </a:r>
            <a:r>
              <a:rPr lang="en-IN" sz="2000" dirty="0"/>
              <a:t>and know default values in an array (§7.2.3).</a:t>
            </a:r>
          </a:p>
          <a:p>
            <a:pPr marL="432" indent="0">
              <a:spcBef>
                <a:spcPts val="600"/>
              </a:spcBef>
              <a:buNone/>
            </a:pPr>
            <a:r>
              <a:rPr lang="en-IN" sz="2000" b="1" dirty="0">
                <a:solidFill>
                  <a:srgbClr val="007FA3"/>
                </a:solidFill>
              </a:rPr>
              <a:t>7.4</a:t>
            </a:r>
            <a:r>
              <a:rPr lang="en-IN" sz="2000" dirty="0"/>
              <a:t> To access array elements using indexes (§7.2.4).</a:t>
            </a:r>
          </a:p>
          <a:p>
            <a:pPr marL="432" indent="0">
              <a:spcBef>
                <a:spcPts val="600"/>
              </a:spcBef>
              <a:buNone/>
            </a:pPr>
            <a:r>
              <a:rPr lang="en-IN" sz="2000" b="1" dirty="0">
                <a:solidFill>
                  <a:srgbClr val="007FA3"/>
                </a:solidFill>
              </a:rPr>
              <a:t>7.5</a:t>
            </a:r>
            <a:r>
              <a:rPr lang="en-IN" sz="2000" dirty="0"/>
              <a:t> To declare, create, and initialize an array using an array initializer (§7.2.5).</a:t>
            </a:r>
          </a:p>
          <a:p>
            <a:pPr marL="432" indent="0">
              <a:spcBef>
                <a:spcPts val="600"/>
              </a:spcBef>
              <a:buNone/>
            </a:pPr>
            <a:r>
              <a:rPr lang="en-IN" sz="2000" b="1" dirty="0">
                <a:solidFill>
                  <a:srgbClr val="007FA3"/>
                </a:solidFill>
              </a:rPr>
              <a:t>7.6</a:t>
            </a:r>
            <a:r>
              <a:rPr lang="en-IN" sz="2000" dirty="0"/>
              <a:t> To program common array operations (displaying arrays, summing all elements, finding the minimum and maximum elements, random shuffling, and shifting elements) (§7.2.6).</a:t>
            </a:r>
          </a:p>
          <a:p>
            <a:pPr marL="432" indent="0">
              <a:spcBef>
                <a:spcPts val="600"/>
              </a:spcBef>
              <a:buNone/>
            </a:pPr>
            <a:r>
              <a:rPr lang="en-IN" sz="2000" b="1" dirty="0">
                <a:solidFill>
                  <a:srgbClr val="007FA3"/>
                </a:solidFill>
              </a:rPr>
              <a:t>7.7</a:t>
            </a:r>
            <a:r>
              <a:rPr lang="en-IN" sz="2000" dirty="0"/>
              <a:t> To simplify programming using the foreach loops (§7.2.7).</a:t>
            </a:r>
          </a:p>
        </p:txBody>
      </p:sp>
    </p:spTree>
    <p:extLst>
      <p:ext uri="{BB962C8B-B14F-4D97-AF65-F5344CB8AC3E}">
        <p14:creationId xmlns:p14="http://schemas.microsoft.com/office/powerpoint/2010/main" val="27475046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841CD-3A12-4A7F-8447-A45AD68F5574}"/>
              </a:ext>
            </a:extLst>
          </p:cNvPr>
          <p:cNvSpPr>
            <a:spLocks noGrp="1"/>
          </p:cNvSpPr>
          <p:nvPr>
            <p:ph type="title"/>
          </p:nvPr>
        </p:nvSpPr>
        <p:spPr/>
        <p:txBody>
          <a:bodyPr/>
          <a:lstStyle/>
          <a:p>
            <a:r>
              <a:rPr lang="en-IN" dirty="0"/>
              <a:t>Trace Program with Arrays </a:t>
            </a:r>
            <a:r>
              <a:rPr lang="en-IN" sz="2000" b="0" dirty="0"/>
              <a:t>(15 of 16)</a:t>
            </a:r>
            <a:endParaRPr lang="en-IN" b="0" dirty="0"/>
          </a:p>
        </p:txBody>
      </p:sp>
      <p:pic>
        <p:nvPicPr>
          <p:cNvPr id="5" name="Content Placeholder 4" descr="An arrow labeled i open parenthesis = 5 close parenthesis less than 5 is false. Exit the loop, points to the text, i less than 5.">
            <a:extLst>
              <a:ext uri="{FF2B5EF4-FFF2-40B4-BE49-F238E27FC236}">
                <a16:creationId xmlns:a16="http://schemas.microsoft.com/office/drawing/2014/main" id="{8090B9EB-772E-4CA2-A223-2B11420C9B8F}"/>
              </a:ext>
            </a:extLst>
          </p:cNvPr>
          <p:cNvPicPr>
            <a:picLocks noGrp="1" noChangeAspect="1"/>
          </p:cNvPicPr>
          <p:nvPr>
            <p:ph sz="quarter" idx="13"/>
          </p:nvPr>
        </p:nvPicPr>
        <p:blipFill>
          <a:blip r:embed="rId2"/>
          <a:stretch>
            <a:fillRect/>
          </a:stretch>
        </p:blipFill>
        <p:spPr>
          <a:xfrm>
            <a:off x="672767" y="1563829"/>
            <a:ext cx="7192041" cy="3819006"/>
          </a:xfrm>
          <a:prstGeom prst="rect">
            <a:avLst/>
          </a:prstGeom>
        </p:spPr>
      </p:pic>
    </p:spTree>
    <p:extLst>
      <p:ext uri="{BB962C8B-B14F-4D97-AF65-F5344CB8AC3E}">
        <p14:creationId xmlns:p14="http://schemas.microsoft.com/office/powerpoint/2010/main" val="15651502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841CD-3A12-4A7F-8447-A45AD68F5574}"/>
              </a:ext>
            </a:extLst>
          </p:cNvPr>
          <p:cNvSpPr>
            <a:spLocks noGrp="1"/>
          </p:cNvSpPr>
          <p:nvPr>
            <p:ph type="title"/>
          </p:nvPr>
        </p:nvSpPr>
        <p:spPr/>
        <p:txBody>
          <a:bodyPr/>
          <a:lstStyle/>
          <a:p>
            <a:r>
              <a:rPr lang="en-IN" dirty="0"/>
              <a:t>Trace Program with Arrays </a:t>
            </a:r>
            <a:r>
              <a:rPr lang="en-IN" sz="2000" b="0" dirty="0"/>
              <a:t>(16 of 16)</a:t>
            </a:r>
            <a:endParaRPr lang="en-IN" b="0" dirty="0"/>
          </a:p>
        </p:txBody>
      </p:sp>
      <p:pic>
        <p:nvPicPr>
          <p:cNvPr id="6" name="Content Placeholder 5" descr="An arrow labeled After this line, For long description in Notes pane, press F6.">
            <a:extLst>
              <a:ext uri="{FF2B5EF4-FFF2-40B4-BE49-F238E27FC236}">
                <a16:creationId xmlns:a16="http://schemas.microsoft.com/office/drawing/2014/main" id="{91B578BF-F8AB-4266-B91F-DC1379D03709}"/>
              </a:ext>
            </a:extLst>
          </p:cNvPr>
          <p:cNvPicPr>
            <a:picLocks noGrp="1" noChangeAspect="1"/>
          </p:cNvPicPr>
          <p:nvPr>
            <p:ph sz="quarter" idx="13"/>
          </p:nvPr>
        </p:nvPicPr>
        <p:blipFill>
          <a:blip r:embed="rId3"/>
          <a:stretch>
            <a:fillRect/>
          </a:stretch>
        </p:blipFill>
        <p:spPr>
          <a:xfrm>
            <a:off x="674682" y="1607321"/>
            <a:ext cx="7432050" cy="3582396"/>
          </a:xfrm>
          <a:prstGeom prst="rect">
            <a:avLst/>
          </a:prstGeom>
        </p:spPr>
      </p:pic>
    </p:spTree>
    <p:extLst>
      <p:ext uri="{BB962C8B-B14F-4D97-AF65-F5344CB8AC3E}">
        <p14:creationId xmlns:p14="http://schemas.microsoft.com/office/powerpoint/2010/main" val="22483603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48CD5-AD89-41B1-968B-CAA590C8B88C}"/>
              </a:ext>
            </a:extLst>
          </p:cNvPr>
          <p:cNvSpPr>
            <a:spLocks noGrp="1"/>
          </p:cNvSpPr>
          <p:nvPr>
            <p:ph type="title"/>
          </p:nvPr>
        </p:nvSpPr>
        <p:spPr/>
        <p:txBody>
          <a:bodyPr/>
          <a:lstStyle/>
          <a:p>
            <a:r>
              <a:rPr lang="en-IN" dirty="0"/>
              <a:t>Processing Arrays</a:t>
            </a:r>
          </a:p>
        </p:txBody>
      </p:sp>
      <p:sp>
        <p:nvSpPr>
          <p:cNvPr id="3" name="Content Placeholder 2">
            <a:extLst>
              <a:ext uri="{FF2B5EF4-FFF2-40B4-BE49-F238E27FC236}">
                <a16:creationId xmlns:a16="http://schemas.microsoft.com/office/drawing/2014/main" id="{FFD74CF2-6FB8-41FB-B258-A03E8AED5EF8}"/>
              </a:ext>
            </a:extLst>
          </p:cNvPr>
          <p:cNvSpPr>
            <a:spLocks noGrp="1"/>
          </p:cNvSpPr>
          <p:nvPr>
            <p:ph sz="quarter" idx="13"/>
          </p:nvPr>
        </p:nvSpPr>
        <p:spPr>
          <a:xfrm>
            <a:off x="457200" y="1554920"/>
            <a:ext cx="8232775" cy="4791016"/>
          </a:xfrm>
        </p:spPr>
        <p:txBody>
          <a:bodyPr/>
          <a:lstStyle/>
          <a:p>
            <a:pPr marL="432" indent="0">
              <a:buNone/>
            </a:pPr>
            <a:r>
              <a:rPr lang="en-IN" sz="2200" dirty="0"/>
              <a:t>See the examples in the text.</a:t>
            </a:r>
          </a:p>
          <a:p>
            <a:pPr marL="432000" indent="-432000">
              <a:buFont typeface="+mj-lt"/>
              <a:buAutoNum type="arabicPeriod"/>
            </a:pPr>
            <a:r>
              <a:rPr lang="en-IN" sz="2200" dirty="0"/>
              <a:t>(Initializing arrays with input values)</a:t>
            </a:r>
          </a:p>
          <a:p>
            <a:pPr marL="432000" indent="-432000">
              <a:buFont typeface="+mj-lt"/>
              <a:buAutoNum type="arabicPeriod"/>
            </a:pPr>
            <a:r>
              <a:rPr lang="en-IN" sz="2200" dirty="0"/>
              <a:t>(Initializing arrays with random values)</a:t>
            </a:r>
          </a:p>
          <a:p>
            <a:pPr marL="432000" indent="-432000">
              <a:buFont typeface="+mj-lt"/>
              <a:buAutoNum type="arabicPeriod"/>
            </a:pPr>
            <a:r>
              <a:rPr lang="en-IN" sz="2200" dirty="0"/>
              <a:t>(Printing arrays)</a:t>
            </a:r>
          </a:p>
          <a:p>
            <a:pPr marL="432000" indent="-432000">
              <a:buFont typeface="+mj-lt"/>
              <a:buAutoNum type="arabicPeriod"/>
            </a:pPr>
            <a:r>
              <a:rPr lang="en-IN" sz="2200" dirty="0"/>
              <a:t>(Summing all elements)</a:t>
            </a:r>
          </a:p>
          <a:p>
            <a:pPr marL="432000" indent="-432000">
              <a:buFont typeface="+mj-lt"/>
              <a:buAutoNum type="arabicPeriod"/>
            </a:pPr>
            <a:r>
              <a:rPr lang="en-IN" sz="2200" dirty="0"/>
              <a:t>(Finding the largest element)</a:t>
            </a:r>
          </a:p>
          <a:p>
            <a:pPr marL="432000" indent="-432000">
              <a:buFont typeface="+mj-lt"/>
              <a:buAutoNum type="arabicPeriod"/>
            </a:pPr>
            <a:r>
              <a:rPr lang="en-IN" sz="2200" dirty="0"/>
              <a:t>(Finding the smallest index of the largest element)</a:t>
            </a:r>
          </a:p>
          <a:p>
            <a:pPr marL="432000" indent="-432000">
              <a:buFont typeface="+mj-lt"/>
              <a:buAutoNum type="arabicPeriod"/>
            </a:pPr>
            <a:r>
              <a:rPr lang="en-IN" sz="2200" dirty="0"/>
              <a:t>(</a:t>
            </a:r>
            <a:r>
              <a:rPr lang="en-IN" sz="2200" b="1" dirty="0"/>
              <a:t>Random shuffling</a:t>
            </a:r>
            <a:r>
              <a:rPr lang="en-IN" sz="2200" dirty="0"/>
              <a:t>)</a:t>
            </a:r>
          </a:p>
          <a:p>
            <a:pPr marL="432000" indent="-432000">
              <a:buFont typeface="+mj-lt"/>
              <a:buAutoNum type="arabicPeriod"/>
            </a:pPr>
            <a:r>
              <a:rPr lang="en-IN" sz="2200" dirty="0"/>
              <a:t>(</a:t>
            </a:r>
            <a:r>
              <a:rPr lang="en-IN" sz="2200" b="1" dirty="0"/>
              <a:t>Shifting elements</a:t>
            </a:r>
            <a:r>
              <a:rPr lang="en-IN" sz="2200" dirty="0"/>
              <a:t>)</a:t>
            </a:r>
          </a:p>
        </p:txBody>
      </p:sp>
    </p:spTree>
    <p:extLst>
      <p:ext uri="{BB962C8B-B14F-4D97-AF65-F5344CB8AC3E}">
        <p14:creationId xmlns:p14="http://schemas.microsoft.com/office/powerpoint/2010/main" val="40863963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8D2FD4-2E55-410F-978D-DC4F567D202F}"/>
              </a:ext>
            </a:extLst>
          </p:cNvPr>
          <p:cNvSpPr>
            <a:spLocks noGrp="1"/>
          </p:cNvSpPr>
          <p:nvPr>
            <p:ph type="title"/>
          </p:nvPr>
        </p:nvSpPr>
        <p:spPr/>
        <p:txBody>
          <a:bodyPr/>
          <a:lstStyle/>
          <a:p>
            <a:r>
              <a:rPr lang="en-IN" dirty="0"/>
              <a:t>Initializing Arrays With Input Values</a:t>
            </a:r>
          </a:p>
        </p:txBody>
      </p:sp>
      <p:sp>
        <p:nvSpPr>
          <p:cNvPr id="3" name="Content Placeholder 2">
            <a:extLst>
              <a:ext uri="{FF2B5EF4-FFF2-40B4-BE49-F238E27FC236}">
                <a16:creationId xmlns:a16="http://schemas.microsoft.com/office/drawing/2014/main" id="{46EA8B39-561C-4983-A705-91FA413F4A3A}"/>
              </a:ext>
            </a:extLst>
          </p:cNvPr>
          <p:cNvSpPr>
            <a:spLocks noGrp="1"/>
          </p:cNvSpPr>
          <p:nvPr>
            <p:ph sz="quarter" idx="13"/>
          </p:nvPr>
        </p:nvSpPr>
        <p:spPr/>
        <p:txBody>
          <a:bodyPr/>
          <a:lstStyle/>
          <a:p>
            <a:pPr marL="432" indent="0">
              <a:buNone/>
            </a:pPr>
            <a:r>
              <a:rPr lang="en-IN" dirty="0" err="1"/>
              <a:t>java.util.Scanner</a:t>
            </a:r>
            <a:r>
              <a:rPr lang="en-IN" dirty="0"/>
              <a:t> input = </a:t>
            </a:r>
            <a:r>
              <a:rPr lang="en-IN" b="1" dirty="0"/>
              <a:t>new</a:t>
            </a:r>
            <a:r>
              <a:rPr lang="en-IN" dirty="0"/>
              <a:t> </a:t>
            </a:r>
            <a:r>
              <a:rPr lang="en-IN" dirty="0" err="1"/>
              <a:t>java.util.Scanner</a:t>
            </a:r>
            <a:r>
              <a:rPr lang="en-IN" dirty="0"/>
              <a:t>(System.in);</a:t>
            </a:r>
          </a:p>
          <a:p>
            <a:pPr marL="432" indent="0">
              <a:buNone/>
            </a:pPr>
            <a:r>
              <a:rPr lang="en-IN" dirty="0" err="1"/>
              <a:t>System.out.print</a:t>
            </a:r>
            <a:r>
              <a:rPr lang="en-IN" dirty="0"/>
              <a:t>("Enter " + </a:t>
            </a:r>
            <a:r>
              <a:rPr lang="en-IN" dirty="0" err="1"/>
              <a:t>myList.length</a:t>
            </a:r>
            <a:r>
              <a:rPr lang="en-IN" dirty="0"/>
              <a:t> + " values: ");</a:t>
            </a:r>
          </a:p>
          <a:p>
            <a:pPr marL="432" indent="0">
              <a:buNone/>
            </a:pPr>
            <a:r>
              <a:rPr lang="en-IN" b="1" dirty="0"/>
              <a:t>for</a:t>
            </a:r>
            <a:r>
              <a:rPr lang="en-IN" dirty="0"/>
              <a:t> (</a:t>
            </a:r>
            <a:r>
              <a:rPr lang="en-IN" b="1" dirty="0"/>
              <a:t>int</a:t>
            </a:r>
            <a:r>
              <a:rPr lang="en-IN" dirty="0"/>
              <a:t> </a:t>
            </a:r>
            <a:r>
              <a:rPr lang="en-IN" dirty="0" err="1"/>
              <a:t>i</a:t>
            </a:r>
            <a:r>
              <a:rPr lang="en-IN" dirty="0"/>
              <a:t> = 0; </a:t>
            </a:r>
            <a:r>
              <a:rPr lang="en-IN" dirty="0" err="1"/>
              <a:t>i</a:t>
            </a:r>
            <a:r>
              <a:rPr lang="en-IN" dirty="0"/>
              <a:t> &lt; </a:t>
            </a:r>
            <a:r>
              <a:rPr lang="en-IN" dirty="0" err="1"/>
              <a:t>myList.length</a:t>
            </a:r>
            <a:r>
              <a:rPr lang="en-IN" dirty="0"/>
              <a:t>; </a:t>
            </a:r>
            <a:r>
              <a:rPr lang="en-IN" dirty="0" err="1"/>
              <a:t>i</a:t>
            </a:r>
            <a:r>
              <a:rPr lang="en-IN" dirty="0"/>
              <a:t>++)</a:t>
            </a:r>
          </a:p>
          <a:p>
            <a:pPr marL="180000" indent="0">
              <a:buNone/>
            </a:pPr>
            <a:r>
              <a:rPr lang="en-IN" dirty="0" err="1"/>
              <a:t>myList</a:t>
            </a:r>
            <a:r>
              <a:rPr lang="en-IN" dirty="0"/>
              <a:t>[</a:t>
            </a:r>
            <a:r>
              <a:rPr lang="en-IN" dirty="0" err="1"/>
              <a:t>i</a:t>
            </a:r>
            <a:r>
              <a:rPr lang="en-IN" dirty="0"/>
              <a:t>] = </a:t>
            </a:r>
            <a:r>
              <a:rPr lang="en-IN" dirty="0" err="1"/>
              <a:t>input.nextDouble</a:t>
            </a:r>
            <a:r>
              <a:rPr lang="en-IN" dirty="0"/>
              <a:t>();</a:t>
            </a:r>
          </a:p>
        </p:txBody>
      </p:sp>
    </p:spTree>
    <p:extLst>
      <p:ext uri="{BB962C8B-B14F-4D97-AF65-F5344CB8AC3E}">
        <p14:creationId xmlns:p14="http://schemas.microsoft.com/office/powerpoint/2010/main" val="15426917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E48DCF-E073-4788-92DB-0CE7A6F18C6E}"/>
              </a:ext>
            </a:extLst>
          </p:cNvPr>
          <p:cNvSpPr>
            <a:spLocks noGrp="1"/>
          </p:cNvSpPr>
          <p:nvPr>
            <p:ph type="title"/>
          </p:nvPr>
        </p:nvSpPr>
        <p:spPr/>
        <p:txBody>
          <a:bodyPr/>
          <a:lstStyle/>
          <a:p>
            <a:r>
              <a:rPr lang="en-IN" sz="3200" dirty="0"/>
              <a:t>Initializing Arrays With Random Values</a:t>
            </a:r>
          </a:p>
        </p:txBody>
      </p:sp>
      <p:sp>
        <p:nvSpPr>
          <p:cNvPr id="3" name="Content Placeholder 2">
            <a:extLst>
              <a:ext uri="{FF2B5EF4-FFF2-40B4-BE49-F238E27FC236}">
                <a16:creationId xmlns:a16="http://schemas.microsoft.com/office/drawing/2014/main" id="{45974B8B-5401-4F53-9ED9-DC24B0659467}"/>
              </a:ext>
            </a:extLst>
          </p:cNvPr>
          <p:cNvSpPr>
            <a:spLocks noGrp="1"/>
          </p:cNvSpPr>
          <p:nvPr>
            <p:ph sz="quarter" idx="13"/>
          </p:nvPr>
        </p:nvSpPr>
        <p:spPr/>
        <p:txBody>
          <a:bodyPr/>
          <a:lstStyle/>
          <a:p>
            <a:pPr marL="432" indent="0">
              <a:buNone/>
            </a:pPr>
            <a:r>
              <a:rPr lang="en-IN" b="1" dirty="0"/>
              <a:t>for</a:t>
            </a:r>
            <a:r>
              <a:rPr lang="en-IN" dirty="0"/>
              <a:t> (</a:t>
            </a:r>
            <a:r>
              <a:rPr lang="en-IN" b="1" dirty="0"/>
              <a:t>int</a:t>
            </a:r>
            <a:r>
              <a:rPr lang="en-IN" dirty="0"/>
              <a:t> </a:t>
            </a:r>
            <a:r>
              <a:rPr lang="en-IN" dirty="0" err="1"/>
              <a:t>i</a:t>
            </a:r>
            <a:r>
              <a:rPr lang="en-IN" dirty="0"/>
              <a:t> = 0; </a:t>
            </a:r>
            <a:r>
              <a:rPr lang="en-IN" dirty="0" err="1"/>
              <a:t>i</a:t>
            </a:r>
            <a:r>
              <a:rPr lang="en-IN" dirty="0"/>
              <a:t> &lt; </a:t>
            </a:r>
            <a:r>
              <a:rPr lang="en-IN" dirty="0" err="1"/>
              <a:t>myList.length</a:t>
            </a:r>
            <a:r>
              <a:rPr lang="en-IN" dirty="0"/>
              <a:t>; </a:t>
            </a:r>
            <a:r>
              <a:rPr lang="en-IN" dirty="0" err="1"/>
              <a:t>i</a:t>
            </a:r>
            <a:r>
              <a:rPr lang="en-IN" dirty="0"/>
              <a:t>++) {</a:t>
            </a:r>
          </a:p>
          <a:p>
            <a:pPr marL="180000" indent="0">
              <a:buNone/>
            </a:pPr>
            <a:r>
              <a:rPr lang="en-IN" dirty="0" err="1"/>
              <a:t>myList</a:t>
            </a:r>
            <a:r>
              <a:rPr lang="en-IN" dirty="0"/>
              <a:t>[</a:t>
            </a:r>
            <a:r>
              <a:rPr lang="en-IN" dirty="0" err="1"/>
              <a:t>i</a:t>
            </a:r>
            <a:r>
              <a:rPr lang="en-IN" dirty="0"/>
              <a:t>] = </a:t>
            </a:r>
            <a:r>
              <a:rPr lang="en-IN" dirty="0" err="1"/>
              <a:t>Math.random</a:t>
            </a:r>
            <a:r>
              <a:rPr lang="en-IN" dirty="0"/>
              <a:t>() * 100;</a:t>
            </a:r>
          </a:p>
          <a:p>
            <a:pPr marL="432" indent="0">
              <a:buNone/>
            </a:pPr>
            <a:r>
              <a:rPr lang="en-IN" dirty="0"/>
              <a:t>}</a:t>
            </a:r>
          </a:p>
        </p:txBody>
      </p:sp>
    </p:spTree>
    <p:extLst>
      <p:ext uri="{BB962C8B-B14F-4D97-AF65-F5344CB8AC3E}">
        <p14:creationId xmlns:p14="http://schemas.microsoft.com/office/powerpoint/2010/main" val="4111301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F6542-603E-4796-A96F-262565098B73}"/>
              </a:ext>
            </a:extLst>
          </p:cNvPr>
          <p:cNvSpPr>
            <a:spLocks noGrp="1"/>
          </p:cNvSpPr>
          <p:nvPr>
            <p:ph type="title"/>
          </p:nvPr>
        </p:nvSpPr>
        <p:spPr/>
        <p:txBody>
          <a:bodyPr/>
          <a:lstStyle/>
          <a:p>
            <a:r>
              <a:rPr lang="en-IN" dirty="0"/>
              <a:t>Printing Arrays</a:t>
            </a:r>
          </a:p>
        </p:txBody>
      </p:sp>
      <p:sp>
        <p:nvSpPr>
          <p:cNvPr id="3" name="Content Placeholder 2">
            <a:extLst>
              <a:ext uri="{FF2B5EF4-FFF2-40B4-BE49-F238E27FC236}">
                <a16:creationId xmlns:a16="http://schemas.microsoft.com/office/drawing/2014/main" id="{0931CCD8-CEFB-4BA3-BC40-7E6022F66991}"/>
              </a:ext>
            </a:extLst>
          </p:cNvPr>
          <p:cNvSpPr>
            <a:spLocks noGrp="1"/>
          </p:cNvSpPr>
          <p:nvPr>
            <p:ph sz="quarter" idx="13"/>
          </p:nvPr>
        </p:nvSpPr>
        <p:spPr/>
        <p:txBody>
          <a:bodyPr/>
          <a:lstStyle/>
          <a:p>
            <a:pPr marL="432" indent="0">
              <a:buNone/>
            </a:pPr>
            <a:r>
              <a:rPr lang="nn-NO" b="1" dirty="0"/>
              <a:t>for</a:t>
            </a:r>
            <a:r>
              <a:rPr lang="nn-NO" dirty="0"/>
              <a:t> (</a:t>
            </a:r>
            <a:r>
              <a:rPr lang="nn-NO" b="1" dirty="0"/>
              <a:t>int</a:t>
            </a:r>
            <a:r>
              <a:rPr lang="nn-NO" dirty="0"/>
              <a:t> i = 0; i &lt; myList.length; i++) {</a:t>
            </a:r>
          </a:p>
          <a:p>
            <a:pPr marL="180000" indent="0">
              <a:buNone/>
            </a:pPr>
            <a:r>
              <a:rPr lang="nn-NO" dirty="0"/>
              <a:t>System.out.print(myList[i] + " ");</a:t>
            </a:r>
          </a:p>
          <a:p>
            <a:pPr marL="432" indent="0">
              <a:buNone/>
            </a:pPr>
            <a:r>
              <a:rPr lang="nn-NO" dirty="0"/>
              <a:t>}</a:t>
            </a:r>
          </a:p>
        </p:txBody>
      </p:sp>
    </p:spTree>
    <p:extLst>
      <p:ext uri="{BB962C8B-B14F-4D97-AF65-F5344CB8AC3E}">
        <p14:creationId xmlns:p14="http://schemas.microsoft.com/office/powerpoint/2010/main" val="269003696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64AD63-A685-492F-91F7-48C007306F3F}"/>
              </a:ext>
            </a:extLst>
          </p:cNvPr>
          <p:cNvSpPr>
            <a:spLocks noGrp="1"/>
          </p:cNvSpPr>
          <p:nvPr>
            <p:ph type="title"/>
          </p:nvPr>
        </p:nvSpPr>
        <p:spPr/>
        <p:txBody>
          <a:bodyPr/>
          <a:lstStyle/>
          <a:p>
            <a:r>
              <a:rPr lang="en-IN" dirty="0"/>
              <a:t>Summing All Elements</a:t>
            </a:r>
          </a:p>
        </p:txBody>
      </p:sp>
      <p:sp>
        <p:nvSpPr>
          <p:cNvPr id="3" name="Content Placeholder 2">
            <a:extLst>
              <a:ext uri="{FF2B5EF4-FFF2-40B4-BE49-F238E27FC236}">
                <a16:creationId xmlns:a16="http://schemas.microsoft.com/office/drawing/2014/main" id="{C38F2E3F-3F28-4771-8BB9-9D1E16748845}"/>
              </a:ext>
            </a:extLst>
          </p:cNvPr>
          <p:cNvSpPr>
            <a:spLocks noGrp="1"/>
          </p:cNvSpPr>
          <p:nvPr>
            <p:ph sz="quarter" idx="13"/>
          </p:nvPr>
        </p:nvSpPr>
        <p:spPr/>
        <p:txBody>
          <a:bodyPr/>
          <a:lstStyle/>
          <a:p>
            <a:pPr marL="432" indent="0">
              <a:buNone/>
            </a:pPr>
            <a:r>
              <a:rPr lang="en-IN" dirty="0"/>
              <a:t>double total = 0;</a:t>
            </a:r>
          </a:p>
          <a:p>
            <a:pPr marL="432" indent="0">
              <a:buNone/>
            </a:pPr>
            <a:r>
              <a:rPr lang="en-IN" dirty="0"/>
              <a:t>for (int </a:t>
            </a:r>
            <a:r>
              <a:rPr lang="en-IN" dirty="0" err="1"/>
              <a:t>i</a:t>
            </a:r>
            <a:r>
              <a:rPr lang="en-IN" dirty="0"/>
              <a:t> = 0; </a:t>
            </a:r>
            <a:r>
              <a:rPr lang="en-IN" dirty="0" err="1"/>
              <a:t>i</a:t>
            </a:r>
            <a:r>
              <a:rPr lang="en-IN" dirty="0"/>
              <a:t> &lt; </a:t>
            </a:r>
            <a:r>
              <a:rPr lang="en-IN" dirty="0" err="1"/>
              <a:t>myList.length</a:t>
            </a:r>
            <a:r>
              <a:rPr lang="en-IN" dirty="0"/>
              <a:t>; </a:t>
            </a:r>
            <a:r>
              <a:rPr lang="en-IN" dirty="0" err="1"/>
              <a:t>i</a:t>
            </a:r>
            <a:r>
              <a:rPr lang="en-IN" dirty="0"/>
              <a:t>++) {</a:t>
            </a:r>
          </a:p>
          <a:p>
            <a:pPr marL="180000" indent="0">
              <a:buNone/>
            </a:pPr>
            <a:r>
              <a:rPr lang="en-IN" dirty="0"/>
              <a:t>total += </a:t>
            </a:r>
            <a:r>
              <a:rPr lang="en-IN" dirty="0" err="1"/>
              <a:t>myList</a:t>
            </a:r>
            <a:r>
              <a:rPr lang="en-IN" dirty="0"/>
              <a:t>[</a:t>
            </a:r>
            <a:r>
              <a:rPr lang="en-IN" dirty="0" err="1"/>
              <a:t>i</a:t>
            </a:r>
            <a:r>
              <a:rPr lang="en-IN" dirty="0"/>
              <a:t>];</a:t>
            </a:r>
          </a:p>
          <a:p>
            <a:pPr marL="432" indent="0">
              <a:buNone/>
            </a:pPr>
            <a:r>
              <a:rPr lang="en-IN" dirty="0"/>
              <a:t>}</a:t>
            </a:r>
          </a:p>
        </p:txBody>
      </p:sp>
    </p:spTree>
    <p:extLst>
      <p:ext uri="{BB962C8B-B14F-4D97-AF65-F5344CB8AC3E}">
        <p14:creationId xmlns:p14="http://schemas.microsoft.com/office/powerpoint/2010/main" val="219440200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B6473-26DC-49F9-A7E6-C4C93F10043B}"/>
              </a:ext>
            </a:extLst>
          </p:cNvPr>
          <p:cNvSpPr>
            <a:spLocks noGrp="1"/>
          </p:cNvSpPr>
          <p:nvPr>
            <p:ph type="title"/>
          </p:nvPr>
        </p:nvSpPr>
        <p:spPr/>
        <p:txBody>
          <a:bodyPr/>
          <a:lstStyle/>
          <a:p>
            <a:r>
              <a:rPr lang="en-IN" dirty="0"/>
              <a:t>Finding the Largest Element</a:t>
            </a:r>
          </a:p>
        </p:txBody>
      </p:sp>
      <p:sp>
        <p:nvSpPr>
          <p:cNvPr id="3" name="Content Placeholder 2">
            <a:extLst>
              <a:ext uri="{FF2B5EF4-FFF2-40B4-BE49-F238E27FC236}">
                <a16:creationId xmlns:a16="http://schemas.microsoft.com/office/drawing/2014/main" id="{CD84A993-959D-4767-9CCB-1DE240B50EF4}"/>
              </a:ext>
            </a:extLst>
          </p:cNvPr>
          <p:cNvSpPr>
            <a:spLocks noGrp="1"/>
          </p:cNvSpPr>
          <p:nvPr>
            <p:ph sz="quarter" idx="13"/>
          </p:nvPr>
        </p:nvSpPr>
        <p:spPr/>
        <p:txBody>
          <a:bodyPr/>
          <a:lstStyle/>
          <a:p>
            <a:pPr marL="432" indent="0">
              <a:buNone/>
            </a:pPr>
            <a:r>
              <a:rPr lang="en-IN" b="1" dirty="0"/>
              <a:t>double</a:t>
            </a:r>
            <a:r>
              <a:rPr lang="en-IN" dirty="0"/>
              <a:t> max = </a:t>
            </a:r>
            <a:r>
              <a:rPr lang="en-IN" dirty="0" err="1"/>
              <a:t>myList</a:t>
            </a:r>
            <a:r>
              <a:rPr lang="en-IN" dirty="0"/>
              <a:t>[0];</a:t>
            </a:r>
          </a:p>
          <a:p>
            <a:pPr marL="432" indent="0">
              <a:buNone/>
            </a:pPr>
            <a:r>
              <a:rPr lang="en-IN" b="1" dirty="0"/>
              <a:t>for</a:t>
            </a:r>
            <a:r>
              <a:rPr lang="en-IN" dirty="0"/>
              <a:t> (</a:t>
            </a:r>
            <a:r>
              <a:rPr lang="en-IN" b="1" dirty="0"/>
              <a:t>int</a:t>
            </a:r>
            <a:r>
              <a:rPr lang="en-IN" dirty="0"/>
              <a:t> </a:t>
            </a:r>
            <a:r>
              <a:rPr lang="en-IN" dirty="0" err="1"/>
              <a:t>i</a:t>
            </a:r>
            <a:r>
              <a:rPr lang="en-IN" dirty="0"/>
              <a:t> = 1; </a:t>
            </a:r>
            <a:r>
              <a:rPr lang="en-IN" dirty="0" err="1"/>
              <a:t>i</a:t>
            </a:r>
            <a:r>
              <a:rPr lang="en-IN" dirty="0"/>
              <a:t> &lt; </a:t>
            </a:r>
            <a:r>
              <a:rPr lang="en-IN" dirty="0" err="1"/>
              <a:t>myList.length</a:t>
            </a:r>
            <a:r>
              <a:rPr lang="en-IN" dirty="0"/>
              <a:t>; </a:t>
            </a:r>
            <a:r>
              <a:rPr lang="en-IN" dirty="0" err="1"/>
              <a:t>i</a:t>
            </a:r>
            <a:r>
              <a:rPr lang="en-IN" dirty="0"/>
              <a:t>++) {</a:t>
            </a:r>
          </a:p>
          <a:p>
            <a:pPr marL="180000" indent="0">
              <a:buNone/>
            </a:pPr>
            <a:r>
              <a:rPr lang="en-IN" b="1" dirty="0"/>
              <a:t>if</a:t>
            </a:r>
            <a:r>
              <a:rPr lang="en-IN" dirty="0"/>
              <a:t> (</a:t>
            </a:r>
            <a:r>
              <a:rPr lang="en-IN" dirty="0" err="1"/>
              <a:t>myList</a:t>
            </a:r>
            <a:r>
              <a:rPr lang="en-IN" dirty="0"/>
              <a:t>[</a:t>
            </a:r>
            <a:r>
              <a:rPr lang="en-IN" dirty="0" err="1"/>
              <a:t>i</a:t>
            </a:r>
            <a:r>
              <a:rPr lang="en-IN" dirty="0"/>
              <a:t>] &gt; max) max = </a:t>
            </a:r>
            <a:r>
              <a:rPr lang="en-IN" dirty="0" err="1"/>
              <a:t>myList</a:t>
            </a:r>
            <a:r>
              <a:rPr lang="en-IN" dirty="0"/>
              <a:t>[</a:t>
            </a:r>
            <a:r>
              <a:rPr lang="en-IN" dirty="0" err="1"/>
              <a:t>i</a:t>
            </a:r>
            <a:r>
              <a:rPr lang="en-IN" dirty="0"/>
              <a:t>];</a:t>
            </a:r>
          </a:p>
          <a:p>
            <a:pPr marL="432" indent="0">
              <a:buNone/>
            </a:pPr>
            <a:r>
              <a:rPr lang="en-IN" dirty="0"/>
              <a:t>}</a:t>
            </a:r>
          </a:p>
        </p:txBody>
      </p:sp>
    </p:spTree>
    <p:extLst>
      <p:ext uri="{BB962C8B-B14F-4D97-AF65-F5344CB8AC3E}">
        <p14:creationId xmlns:p14="http://schemas.microsoft.com/office/powerpoint/2010/main" val="32001191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424D99-3022-471C-8BF6-88AF76D023EF}"/>
              </a:ext>
            </a:extLst>
          </p:cNvPr>
          <p:cNvSpPr>
            <a:spLocks noGrp="1"/>
          </p:cNvSpPr>
          <p:nvPr>
            <p:ph type="title"/>
          </p:nvPr>
        </p:nvSpPr>
        <p:spPr/>
        <p:txBody>
          <a:bodyPr/>
          <a:lstStyle/>
          <a:p>
            <a:r>
              <a:rPr lang="en-IN" dirty="0"/>
              <a:t>Random Shuffling</a:t>
            </a:r>
          </a:p>
        </p:txBody>
      </p:sp>
      <p:pic>
        <p:nvPicPr>
          <p:cNvPr id="4" name="Content Placeholder 3" descr="An illustration shows Random shuffling. For long description in Notes pane, press F6.">
            <a:extLst>
              <a:ext uri="{FF2B5EF4-FFF2-40B4-BE49-F238E27FC236}">
                <a16:creationId xmlns:a16="http://schemas.microsoft.com/office/drawing/2014/main" id="{82636DD4-55F2-468F-AD96-B2FDDA2147B8}"/>
              </a:ext>
            </a:extLst>
          </p:cNvPr>
          <p:cNvPicPr>
            <a:picLocks noGrp="1" noChangeAspect="1"/>
          </p:cNvPicPr>
          <p:nvPr>
            <p:ph sz="quarter" idx="13"/>
          </p:nvPr>
        </p:nvPicPr>
        <p:blipFill>
          <a:blip r:embed="rId3"/>
          <a:stretch>
            <a:fillRect/>
          </a:stretch>
        </p:blipFill>
        <p:spPr>
          <a:xfrm>
            <a:off x="454025" y="2215148"/>
            <a:ext cx="8232775" cy="2427703"/>
          </a:xfrm>
          <a:prstGeom prst="rect">
            <a:avLst/>
          </a:prstGeom>
        </p:spPr>
      </p:pic>
    </p:spTree>
    <p:extLst>
      <p:ext uri="{BB962C8B-B14F-4D97-AF65-F5344CB8AC3E}">
        <p14:creationId xmlns:p14="http://schemas.microsoft.com/office/powerpoint/2010/main" val="415324046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7D8790-5543-48B3-A14D-7AAE0325681C}"/>
              </a:ext>
            </a:extLst>
          </p:cNvPr>
          <p:cNvSpPr>
            <a:spLocks noGrp="1"/>
          </p:cNvSpPr>
          <p:nvPr>
            <p:ph type="title"/>
          </p:nvPr>
        </p:nvSpPr>
        <p:spPr/>
        <p:txBody>
          <a:bodyPr/>
          <a:lstStyle/>
          <a:p>
            <a:r>
              <a:rPr lang="en-IN" dirty="0"/>
              <a:t>Shifting Elements</a:t>
            </a:r>
          </a:p>
        </p:txBody>
      </p:sp>
      <p:pic>
        <p:nvPicPr>
          <p:cNvPr id="4" name="Content Placeholder 3" descr="An illustration shows Shifting elements. It shows a horizontal bar with multiple columns. Starting from the right, arrows point to the subsequent columns to the left. A long loop is formed from left end to the right end.">
            <a:extLst>
              <a:ext uri="{FF2B5EF4-FFF2-40B4-BE49-F238E27FC236}">
                <a16:creationId xmlns:a16="http://schemas.microsoft.com/office/drawing/2014/main" id="{E2BA91B5-78FF-4C64-A417-EF570C8D4526}"/>
              </a:ext>
            </a:extLst>
          </p:cNvPr>
          <p:cNvPicPr>
            <a:picLocks noGrp="1" noChangeAspect="1"/>
          </p:cNvPicPr>
          <p:nvPr>
            <p:ph sz="quarter" idx="13"/>
          </p:nvPr>
        </p:nvPicPr>
        <p:blipFill>
          <a:blip r:embed="rId2"/>
          <a:stretch>
            <a:fillRect/>
          </a:stretch>
        </p:blipFill>
        <p:spPr>
          <a:xfrm>
            <a:off x="454025" y="2524057"/>
            <a:ext cx="8232775" cy="1809885"/>
          </a:xfrm>
          <a:prstGeom prst="rect">
            <a:avLst/>
          </a:prstGeom>
        </p:spPr>
      </p:pic>
    </p:spTree>
    <p:extLst>
      <p:ext uri="{BB962C8B-B14F-4D97-AF65-F5344CB8AC3E}">
        <p14:creationId xmlns:p14="http://schemas.microsoft.com/office/powerpoint/2010/main" val="23101138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1019A0-FC05-4486-8706-2F8B64C019C2}"/>
              </a:ext>
            </a:extLst>
          </p:cNvPr>
          <p:cNvSpPr>
            <a:spLocks noGrp="1"/>
          </p:cNvSpPr>
          <p:nvPr>
            <p:ph type="title"/>
          </p:nvPr>
        </p:nvSpPr>
        <p:spPr/>
        <p:txBody>
          <a:bodyPr/>
          <a:lstStyle/>
          <a:p>
            <a:r>
              <a:rPr lang="en-IN" dirty="0"/>
              <a:t>Objectives </a:t>
            </a:r>
            <a:r>
              <a:rPr lang="en-IN" sz="2000" b="0" dirty="0"/>
              <a:t>(2 of 2)</a:t>
            </a:r>
            <a:endParaRPr lang="en-IN" b="0" dirty="0"/>
          </a:p>
        </p:txBody>
      </p:sp>
      <p:sp>
        <p:nvSpPr>
          <p:cNvPr id="3" name="Content Placeholder 2">
            <a:extLst>
              <a:ext uri="{FF2B5EF4-FFF2-40B4-BE49-F238E27FC236}">
                <a16:creationId xmlns:a16="http://schemas.microsoft.com/office/drawing/2014/main" id="{60967939-18BF-4F01-9526-F1E5141FCC37}"/>
              </a:ext>
            </a:extLst>
          </p:cNvPr>
          <p:cNvSpPr>
            <a:spLocks noGrp="1"/>
          </p:cNvSpPr>
          <p:nvPr>
            <p:ph sz="quarter" idx="13"/>
          </p:nvPr>
        </p:nvSpPr>
        <p:spPr/>
        <p:txBody>
          <a:bodyPr/>
          <a:lstStyle/>
          <a:p>
            <a:pPr marL="432" indent="0">
              <a:spcBef>
                <a:spcPts val="600"/>
              </a:spcBef>
              <a:buNone/>
            </a:pPr>
            <a:r>
              <a:rPr lang="en-IN" sz="2000" b="1" dirty="0">
                <a:solidFill>
                  <a:srgbClr val="007FA3"/>
                </a:solidFill>
              </a:rPr>
              <a:t>7.8</a:t>
            </a:r>
            <a:r>
              <a:rPr lang="en-IN" sz="2000" dirty="0"/>
              <a:t> To apply arrays in application development (</a:t>
            </a:r>
            <a:r>
              <a:rPr lang="en-IN" sz="2000" b="1" dirty="0" err="1"/>
              <a:t>AnalyzeNumbers</a:t>
            </a:r>
            <a:r>
              <a:rPr lang="en-IN" sz="2000" dirty="0"/>
              <a:t>, </a:t>
            </a:r>
            <a:r>
              <a:rPr lang="en-IN" sz="2000" b="1" dirty="0" err="1"/>
              <a:t>DeckOfCards</a:t>
            </a:r>
            <a:r>
              <a:rPr lang="en-IN" sz="2000" dirty="0"/>
              <a:t>) (§§7.3–7.4).</a:t>
            </a:r>
          </a:p>
          <a:p>
            <a:pPr marL="432" indent="0">
              <a:spcBef>
                <a:spcPts val="600"/>
              </a:spcBef>
              <a:buNone/>
            </a:pPr>
            <a:r>
              <a:rPr lang="en-IN" sz="2000" b="1" dirty="0">
                <a:solidFill>
                  <a:srgbClr val="007FA3"/>
                </a:solidFill>
              </a:rPr>
              <a:t>7.9</a:t>
            </a:r>
            <a:r>
              <a:rPr lang="en-IN" sz="2000" dirty="0"/>
              <a:t> To copy contents from one array to another (§7.5).</a:t>
            </a:r>
          </a:p>
          <a:p>
            <a:pPr marL="432" indent="0">
              <a:spcBef>
                <a:spcPts val="600"/>
              </a:spcBef>
              <a:buNone/>
            </a:pPr>
            <a:r>
              <a:rPr lang="en-IN" sz="2000" b="1" dirty="0">
                <a:solidFill>
                  <a:srgbClr val="007FA3"/>
                </a:solidFill>
              </a:rPr>
              <a:t>7.10</a:t>
            </a:r>
            <a:r>
              <a:rPr lang="en-IN" sz="2000" dirty="0"/>
              <a:t> To develop and invoke methods with array arguments and return values (§§7.6–7.8).</a:t>
            </a:r>
          </a:p>
          <a:p>
            <a:pPr marL="432" indent="0">
              <a:spcBef>
                <a:spcPts val="600"/>
              </a:spcBef>
              <a:buNone/>
            </a:pPr>
            <a:r>
              <a:rPr lang="en-IN" sz="2000" b="1" dirty="0">
                <a:solidFill>
                  <a:srgbClr val="007FA3"/>
                </a:solidFill>
              </a:rPr>
              <a:t>7.11</a:t>
            </a:r>
            <a:r>
              <a:rPr lang="en-IN" sz="2000" dirty="0"/>
              <a:t> To define a method with a variable-length argument list (§7.9).</a:t>
            </a:r>
          </a:p>
          <a:p>
            <a:pPr marL="432" indent="0">
              <a:spcBef>
                <a:spcPts val="600"/>
              </a:spcBef>
              <a:buNone/>
            </a:pPr>
            <a:r>
              <a:rPr lang="en-IN" sz="2000" b="1" dirty="0">
                <a:solidFill>
                  <a:srgbClr val="007FA3"/>
                </a:solidFill>
              </a:rPr>
              <a:t>7.12</a:t>
            </a:r>
            <a:r>
              <a:rPr lang="en-IN" sz="2000" dirty="0"/>
              <a:t> To search elements using the linear (§7.10.1) or binary (§7.10.2) search algorithm.</a:t>
            </a:r>
          </a:p>
          <a:p>
            <a:pPr marL="432" indent="0">
              <a:spcBef>
                <a:spcPts val="600"/>
              </a:spcBef>
              <a:buNone/>
            </a:pPr>
            <a:r>
              <a:rPr lang="en-IN" sz="2000" b="1" dirty="0">
                <a:solidFill>
                  <a:srgbClr val="007FA3"/>
                </a:solidFill>
              </a:rPr>
              <a:t>7.13</a:t>
            </a:r>
            <a:r>
              <a:rPr lang="en-IN" sz="2000" dirty="0"/>
              <a:t> To sort an array using the selection sort approach (§7.11).</a:t>
            </a:r>
          </a:p>
          <a:p>
            <a:pPr marL="432" indent="0">
              <a:spcBef>
                <a:spcPts val="600"/>
              </a:spcBef>
              <a:buNone/>
            </a:pPr>
            <a:r>
              <a:rPr lang="en-IN" sz="2000" b="1" dirty="0">
                <a:solidFill>
                  <a:srgbClr val="007FA3"/>
                </a:solidFill>
              </a:rPr>
              <a:t>7.14</a:t>
            </a:r>
            <a:r>
              <a:rPr lang="en-IN" sz="2000" dirty="0"/>
              <a:t> To use the methods in the </a:t>
            </a:r>
            <a:r>
              <a:rPr lang="en-IN" sz="2000" b="1" dirty="0" err="1"/>
              <a:t>java.util.Arrays</a:t>
            </a:r>
            <a:r>
              <a:rPr lang="en-IN" sz="2000" b="1" dirty="0"/>
              <a:t> </a:t>
            </a:r>
            <a:r>
              <a:rPr lang="en-IN" sz="2000" dirty="0"/>
              <a:t>class (§7.12).</a:t>
            </a:r>
          </a:p>
          <a:p>
            <a:pPr marL="432" indent="0">
              <a:spcBef>
                <a:spcPts val="600"/>
              </a:spcBef>
              <a:buNone/>
            </a:pPr>
            <a:r>
              <a:rPr lang="en-IN" sz="2000" b="1" dirty="0">
                <a:solidFill>
                  <a:srgbClr val="007FA3"/>
                </a:solidFill>
              </a:rPr>
              <a:t>7.15</a:t>
            </a:r>
            <a:r>
              <a:rPr lang="en-IN" sz="2000" dirty="0"/>
              <a:t> To pass arguments to the main method from the command line (§7.13).</a:t>
            </a:r>
          </a:p>
        </p:txBody>
      </p:sp>
    </p:spTree>
    <p:extLst>
      <p:ext uri="{BB962C8B-B14F-4D97-AF65-F5344CB8AC3E}">
        <p14:creationId xmlns:p14="http://schemas.microsoft.com/office/powerpoint/2010/main" val="359147124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6107B-1627-4F12-8DEF-F4C225368D28}"/>
              </a:ext>
            </a:extLst>
          </p:cNvPr>
          <p:cNvSpPr>
            <a:spLocks noGrp="1"/>
          </p:cNvSpPr>
          <p:nvPr>
            <p:ph type="title"/>
          </p:nvPr>
        </p:nvSpPr>
        <p:spPr/>
        <p:txBody>
          <a:bodyPr/>
          <a:lstStyle/>
          <a:p>
            <a:r>
              <a:rPr lang="en-IN" dirty="0"/>
              <a:t>Enhanced </a:t>
            </a:r>
            <a:r>
              <a:rPr lang="en-IN" u="sng" dirty="0"/>
              <a:t>for</a:t>
            </a:r>
            <a:r>
              <a:rPr lang="en-IN" dirty="0"/>
              <a:t> Loop (for-each loop)</a:t>
            </a:r>
          </a:p>
        </p:txBody>
      </p:sp>
      <p:sp>
        <p:nvSpPr>
          <p:cNvPr id="3" name="Content Placeholder 2">
            <a:extLst>
              <a:ext uri="{FF2B5EF4-FFF2-40B4-BE49-F238E27FC236}">
                <a16:creationId xmlns:a16="http://schemas.microsoft.com/office/drawing/2014/main" id="{BDE7B73E-958A-4544-9C99-141EEB45AE0F}"/>
              </a:ext>
            </a:extLst>
          </p:cNvPr>
          <p:cNvSpPr>
            <a:spLocks noGrp="1"/>
          </p:cNvSpPr>
          <p:nvPr>
            <p:ph sz="quarter" idx="13"/>
          </p:nvPr>
        </p:nvSpPr>
        <p:spPr>
          <a:xfrm>
            <a:off x="457200" y="1552575"/>
            <a:ext cx="8229600" cy="1097278"/>
          </a:xfrm>
        </p:spPr>
        <p:txBody>
          <a:bodyPr/>
          <a:lstStyle/>
          <a:p>
            <a:pPr marL="432" indent="0">
              <a:spcBef>
                <a:spcPts val="600"/>
              </a:spcBef>
              <a:buNone/>
            </a:pPr>
            <a:r>
              <a:rPr lang="en-IN" sz="2000" dirty="0"/>
              <a:t>J</a:t>
            </a:r>
            <a:r>
              <a:rPr lang="en-IN" sz="100" dirty="0"/>
              <a:t> </a:t>
            </a:r>
            <a:r>
              <a:rPr lang="en-IN" sz="2000" dirty="0"/>
              <a:t>D</a:t>
            </a:r>
            <a:r>
              <a:rPr lang="en-IN" sz="100" dirty="0"/>
              <a:t> </a:t>
            </a:r>
            <a:r>
              <a:rPr lang="en-IN" sz="2000" dirty="0"/>
              <a:t>K 1.5 introduced a new for loop that enables you to traverse the complete array sequentially without using an index variable. For example, the following code displays all elements in the array </a:t>
            </a:r>
            <a:r>
              <a:rPr lang="en-IN" sz="2000" dirty="0" err="1"/>
              <a:t>myList</a:t>
            </a:r>
            <a:r>
              <a:rPr lang="en-IN" sz="2000" dirty="0"/>
              <a:t>:</a:t>
            </a:r>
          </a:p>
        </p:txBody>
      </p:sp>
      <p:sp>
        <p:nvSpPr>
          <p:cNvPr id="4" name="Content Placeholder 3">
            <a:extLst>
              <a:ext uri="{FF2B5EF4-FFF2-40B4-BE49-F238E27FC236}">
                <a16:creationId xmlns:a16="http://schemas.microsoft.com/office/drawing/2014/main" id="{958B2EA7-9721-486B-AD9B-03BB158697BE}"/>
              </a:ext>
            </a:extLst>
          </p:cNvPr>
          <p:cNvSpPr>
            <a:spLocks noGrp="1"/>
          </p:cNvSpPr>
          <p:nvPr>
            <p:ph sz="quarter" idx="14"/>
          </p:nvPr>
        </p:nvSpPr>
        <p:spPr>
          <a:xfrm>
            <a:off x="457200" y="2734931"/>
            <a:ext cx="8229600" cy="846469"/>
          </a:xfrm>
        </p:spPr>
        <p:txBody>
          <a:bodyPr/>
          <a:lstStyle/>
          <a:p>
            <a:pPr marL="360000" indent="0">
              <a:spcBef>
                <a:spcPts val="600"/>
              </a:spcBef>
              <a:buNone/>
            </a:pPr>
            <a:r>
              <a:rPr lang="en-IN" sz="2000" b="1" dirty="0">
                <a:latin typeface="Courier New" panose="02070309020205020404" pitchFamily="49" charset="0"/>
                <a:cs typeface="Courier New" panose="02070309020205020404" pitchFamily="49" charset="0"/>
              </a:rPr>
              <a:t>for (double value: </a:t>
            </a:r>
            <a:r>
              <a:rPr lang="en-IN" sz="2000" b="1" dirty="0" err="1">
                <a:latin typeface="Courier New" panose="02070309020205020404" pitchFamily="49" charset="0"/>
                <a:cs typeface="Courier New" panose="02070309020205020404" pitchFamily="49" charset="0"/>
              </a:rPr>
              <a:t>myList</a:t>
            </a:r>
            <a:r>
              <a:rPr lang="en-IN" sz="2000" b="1" dirty="0">
                <a:latin typeface="Courier New" panose="02070309020205020404" pitchFamily="49" charset="0"/>
                <a:cs typeface="Courier New" panose="02070309020205020404" pitchFamily="49" charset="0"/>
              </a:rPr>
              <a:t>)</a:t>
            </a:r>
          </a:p>
          <a:p>
            <a:pPr marL="720000" indent="0">
              <a:spcBef>
                <a:spcPts val="600"/>
              </a:spcBef>
              <a:buNone/>
            </a:pPr>
            <a:r>
              <a:rPr lang="en-IN" sz="2000" b="1" dirty="0" err="1">
                <a:latin typeface="Courier New" panose="02070309020205020404" pitchFamily="49" charset="0"/>
                <a:cs typeface="Courier New" panose="02070309020205020404" pitchFamily="49" charset="0"/>
              </a:rPr>
              <a:t>System.out.println</a:t>
            </a:r>
            <a:r>
              <a:rPr lang="en-IN" sz="2000" b="1" dirty="0">
                <a:latin typeface="Courier New" panose="02070309020205020404" pitchFamily="49" charset="0"/>
                <a:cs typeface="Courier New" panose="02070309020205020404" pitchFamily="49" charset="0"/>
              </a:rPr>
              <a:t>(value);</a:t>
            </a:r>
          </a:p>
        </p:txBody>
      </p:sp>
      <p:sp>
        <p:nvSpPr>
          <p:cNvPr id="5" name="Content Placeholder 4">
            <a:extLst>
              <a:ext uri="{FF2B5EF4-FFF2-40B4-BE49-F238E27FC236}">
                <a16:creationId xmlns:a16="http://schemas.microsoft.com/office/drawing/2014/main" id="{99F3B670-97CF-40FA-9414-4FFC5D592CA2}"/>
              </a:ext>
            </a:extLst>
          </p:cNvPr>
          <p:cNvSpPr>
            <a:spLocks noGrp="1"/>
          </p:cNvSpPr>
          <p:nvPr>
            <p:ph sz="quarter" idx="15"/>
          </p:nvPr>
        </p:nvSpPr>
        <p:spPr>
          <a:xfrm>
            <a:off x="457200" y="3651238"/>
            <a:ext cx="8229600" cy="525368"/>
          </a:xfrm>
        </p:spPr>
        <p:txBody>
          <a:bodyPr/>
          <a:lstStyle/>
          <a:p>
            <a:pPr marL="432" indent="0">
              <a:buNone/>
            </a:pPr>
            <a:r>
              <a:rPr lang="en-IN" sz="2000" dirty="0"/>
              <a:t>In general, the syntax is</a:t>
            </a:r>
          </a:p>
        </p:txBody>
      </p:sp>
      <p:sp>
        <p:nvSpPr>
          <p:cNvPr id="6" name="Content Placeholder 5">
            <a:extLst>
              <a:ext uri="{FF2B5EF4-FFF2-40B4-BE49-F238E27FC236}">
                <a16:creationId xmlns:a16="http://schemas.microsoft.com/office/drawing/2014/main" id="{BC38708C-6F79-4987-8E74-BED594557AA9}"/>
              </a:ext>
            </a:extLst>
          </p:cNvPr>
          <p:cNvSpPr>
            <a:spLocks noGrp="1"/>
          </p:cNvSpPr>
          <p:nvPr>
            <p:ph sz="quarter" idx="16"/>
          </p:nvPr>
        </p:nvSpPr>
        <p:spPr>
          <a:xfrm>
            <a:off x="457200" y="4245809"/>
            <a:ext cx="8229600" cy="1225352"/>
          </a:xfrm>
        </p:spPr>
        <p:txBody>
          <a:bodyPr/>
          <a:lstStyle/>
          <a:p>
            <a:pPr marL="360000" indent="0">
              <a:spcBef>
                <a:spcPts val="600"/>
              </a:spcBef>
              <a:buNone/>
            </a:pPr>
            <a:r>
              <a:rPr lang="en-IN" sz="2000" b="1" dirty="0">
                <a:latin typeface="Courier New" panose="02070309020205020404" pitchFamily="49" charset="0"/>
                <a:cs typeface="Courier New" panose="02070309020205020404" pitchFamily="49" charset="0"/>
              </a:rPr>
              <a:t>for (</a:t>
            </a:r>
            <a:r>
              <a:rPr lang="en-IN" sz="2000" b="1" dirty="0" err="1">
                <a:latin typeface="Courier New" panose="02070309020205020404" pitchFamily="49" charset="0"/>
                <a:cs typeface="Courier New" panose="02070309020205020404" pitchFamily="49" charset="0"/>
              </a:rPr>
              <a:t>elementType</a:t>
            </a:r>
            <a:r>
              <a:rPr lang="en-IN" sz="2000" b="1" dirty="0">
                <a:latin typeface="Courier New" panose="02070309020205020404" pitchFamily="49" charset="0"/>
                <a:cs typeface="Courier New" panose="02070309020205020404" pitchFamily="49" charset="0"/>
              </a:rPr>
              <a:t> value: </a:t>
            </a:r>
            <a:r>
              <a:rPr lang="en-IN" sz="2000" b="1" dirty="0" err="1">
                <a:latin typeface="Courier New" panose="02070309020205020404" pitchFamily="49" charset="0"/>
                <a:cs typeface="Courier New" panose="02070309020205020404" pitchFamily="49" charset="0"/>
              </a:rPr>
              <a:t>arrayRefVar</a:t>
            </a:r>
            <a:r>
              <a:rPr lang="en-IN" sz="2000" b="1" dirty="0">
                <a:latin typeface="Courier New" panose="02070309020205020404" pitchFamily="49" charset="0"/>
                <a:cs typeface="Courier New" panose="02070309020205020404" pitchFamily="49" charset="0"/>
              </a:rPr>
              <a:t>) {</a:t>
            </a:r>
          </a:p>
          <a:p>
            <a:pPr marL="720000" indent="0">
              <a:spcBef>
                <a:spcPts val="600"/>
              </a:spcBef>
              <a:buNone/>
            </a:pPr>
            <a:r>
              <a:rPr lang="en-IN" sz="2000" b="1" dirty="0">
                <a:latin typeface="Courier New" panose="02070309020205020404" pitchFamily="49" charset="0"/>
                <a:cs typeface="Courier New" panose="02070309020205020404" pitchFamily="49" charset="0"/>
              </a:rPr>
              <a:t>// Process the value</a:t>
            </a:r>
          </a:p>
          <a:p>
            <a:pPr marL="360000" indent="0">
              <a:spcBef>
                <a:spcPts val="600"/>
              </a:spcBef>
              <a:buNone/>
            </a:pPr>
            <a:r>
              <a:rPr lang="en-IN" sz="2000" b="1" dirty="0">
                <a:latin typeface="Courier New" panose="02070309020205020404" pitchFamily="49" charset="0"/>
                <a:cs typeface="Courier New" panose="02070309020205020404" pitchFamily="49" charset="0"/>
              </a:rPr>
              <a:t>}</a:t>
            </a:r>
          </a:p>
        </p:txBody>
      </p:sp>
      <p:sp>
        <p:nvSpPr>
          <p:cNvPr id="7" name="Content Placeholder 6">
            <a:extLst>
              <a:ext uri="{FF2B5EF4-FFF2-40B4-BE49-F238E27FC236}">
                <a16:creationId xmlns:a16="http://schemas.microsoft.com/office/drawing/2014/main" id="{9BCAB230-8C2C-4095-868A-BF66C673B937}"/>
              </a:ext>
            </a:extLst>
          </p:cNvPr>
          <p:cNvSpPr>
            <a:spLocks noGrp="1"/>
          </p:cNvSpPr>
          <p:nvPr>
            <p:ph sz="quarter" idx="17"/>
          </p:nvPr>
        </p:nvSpPr>
        <p:spPr>
          <a:xfrm>
            <a:off x="457200" y="5553698"/>
            <a:ext cx="8229600" cy="770901"/>
          </a:xfrm>
        </p:spPr>
        <p:txBody>
          <a:bodyPr/>
          <a:lstStyle/>
          <a:p>
            <a:pPr marL="432" indent="0">
              <a:buNone/>
            </a:pPr>
            <a:r>
              <a:rPr lang="en-IN" sz="2000" dirty="0"/>
              <a:t>You still have to use an index variable if you wish to traverse the array in a different order or change the elements in the array.</a:t>
            </a:r>
          </a:p>
        </p:txBody>
      </p:sp>
    </p:spTree>
    <p:extLst>
      <p:ext uri="{BB962C8B-B14F-4D97-AF65-F5344CB8AC3E}">
        <p14:creationId xmlns:p14="http://schemas.microsoft.com/office/powerpoint/2010/main" val="291927938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6A45AA-9664-4AAC-AC80-DAB950618225}"/>
              </a:ext>
            </a:extLst>
          </p:cNvPr>
          <p:cNvSpPr>
            <a:spLocks noGrp="1"/>
          </p:cNvSpPr>
          <p:nvPr>
            <p:ph type="title"/>
          </p:nvPr>
        </p:nvSpPr>
        <p:spPr/>
        <p:txBody>
          <a:bodyPr/>
          <a:lstStyle/>
          <a:p>
            <a:r>
              <a:rPr lang="en-IN" dirty="0" err="1"/>
              <a:t>Analyze</a:t>
            </a:r>
            <a:r>
              <a:rPr lang="en-IN" dirty="0"/>
              <a:t> Numbers</a:t>
            </a:r>
          </a:p>
        </p:txBody>
      </p:sp>
      <p:sp>
        <p:nvSpPr>
          <p:cNvPr id="3" name="Content Placeholder 2">
            <a:extLst>
              <a:ext uri="{FF2B5EF4-FFF2-40B4-BE49-F238E27FC236}">
                <a16:creationId xmlns:a16="http://schemas.microsoft.com/office/drawing/2014/main" id="{F3D7D848-79A1-408D-95E0-D8F889E3BA13}"/>
              </a:ext>
            </a:extLst>
          </p:cNvPr>
          <p:cNvSpPr>
            <a:spLocks noGrp="1"/>
          </p:cNvSpPr>
          <p:nvPr>
            <p:ph sz="quarter" idx="13"/>
          </p:nvPr>
        </p:nvSpPr>
        <p:spPr>
          <a:xfrm>
            <a:off x="457200" y="1552575"/>
            <a:ext cx="8229600" cy="1097279"/>
          </a:xfrm>
        </p:spPr>
        <p:txBody>
          <a:bodyPr/>
          <a:lstStyle/>
          <a:p>
            <a:pPr marL="432" indent="0">
              <a:buNone/>
            </a:pPr>
            <a:r>
              <a:rPr lang="en-IN" dirty="0"/>
              <a:t>Read one hundred numbers, compute their average, and find out how many numbers are above the average.</a:t>
            </a:r>
          </a:p>
        </p:txBody>
      </p:sp>
      <p:sp>
        <p:nvSpPr>
          <p:cNvPr id="10" name="Text Placeholder 9">
            <a:extLst>
              <a:ext uri="{FF2B5EF4-FFF2-40B4-BE49-F238E27FC236}">
                <a16:creationId xmlns:a16="http://schemas.microsoft.com/office/drawing/2014/main" id="{81103E55-3283-4462-8A42-0C38BB7C5566}"/>
              </a:ext>
            </a:extLst>
          </p:cNvPr>
          <p:cNvSpPr>
            <a:spLocks noGrp="1"/>
          </p:cNvSpPr>
          <p:nvPr>
            <p:ph type="body" sz="quarter" idx="20"/>
          </p:nvPr>
        </p:nvSpPr>
        <p:spPr>
          <a:xfrm>
            <a:off x="6126480" y="4208147"/>
            <a:ext cx="2560320" cy="480697"/>
          </a:xfrm>
        </p:spPr>
        <p:txBody>
          <a:bodyPr/>
          <a:lstStyle/>
          <a:p>
            <a:pPr marL="432" indent="0" algn="ctr">
              <a:buNone/>
            </a:pPr>
            <a:r>
              <a:rPr lang="en-IN" dirty="0" err="1">
                <a:hlinkClick r:id="rId3"/>
              </a:rPr>
              <a:t>AnalyzeNumbers</a:t>
            </a:r>
            <a:endParaRPr lang="en-IN" dirty="0">
              <a:hlinkClick r:id="rId3"/>
            </a:endParaRPr>
          </a:p>
        </p:txBody>
      </p:sp>
    </p:spTree>
    <p:extLst>
      <p:ext uri="{BB962C8B-B14F-4D97-AF65-F5344CB8AC3E}">
        <p14:creationId xmlns:p14="http://schemas.microsoft.com/office/powerpoint/2010/main" val="38927986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6A45AA-9664-4AAC-AC80-DAB950618225}"/>
              </a:ext>
            </a:extLst>
          </p:cNvPr>
          <p:cNvSpPr>
            <a:spLocks noGrp="1"/>
          </p:cNvSpPr>
          <p:nvPr>
            <p:ph type="title"/>
          </p:nvPr>
        </p:nvSpPr>
        <p:spPr/>
        <p:txBody>
          <a:bodyPr/>
          <a:lstStyle/>
          <a:p>
            <a:r>
              <a:rPr lang="en-IN" dirty="0"/>
              <a:t>Problem: Deck of Cards </a:t>
            </a:r>
            <a:r>
              <a:rPr lang="en-IN" sz="2000" b="0" dirty="0"/>
              <a:t>(1 of 4)</a:t>
            </a:r>
            <a:endParaRPr lang="en-IN" b="0" dirty="0"/>
          </a:p>
        </p:txBody>
      </p:sp>
      <p:sp>
        <p:nvSpPr>
          <p:cNvPr id="3" name="Content Placeholder 2">
            <a:extLst>
              <a:ext uri="{FF2B5EF4-FFF2-40B4-BE49-F238E27FC236}">
                <a16:creationId xmlns:a16="http://schemas.microsoft.com/office/drawing/2014/main" id="{F3D7D848-79A1-408D-95E0-D8F889E3BA13}"/>
              </a:ext>
            </a:extLst>
          </p:cNvPr>
          <p:cNvSpPr>
            <a:spLocks noGrp="1"/>
          </p:cNvSpPr>
          <p:nvPr>
            <p:ph sz="quarter" idx="13"/>
          </p:nvPr>
        </p:nvSpPr>
        <p:spPr>
          <a:xfrm>
            <a:off x="457200" y="1552575"/>
            <a:ext cx="8229600" cy="1617063"/>
          </a:xfrm>
        </p:spPr>
        <p:txBody>
          <a:bodyPr/>
          <a:lstStyle/>
          <a:p>
            <a:pPr marL="432" indent="0">
              <a:buNone/>
            </a:pPr>
            <a:r>
              <a:rPr lang="en-IN" dirty="0"/>
              <a:t>The problem is to write a program that picks four cards randomly from a deck of 52 cards. All the cards can be represented using an array named deck, filled with initial values 0 to 51, as follows:</a:t>
            </a:r>
          </a:p>
        </p:txBody>
      </p:sp>
      <p:sp>
        <p:nvSpPr>
          <p:cNvPr id="4" name="Content Placeholder 3">
            <a:extLst>
              <a:ext uri="{FF2B5EF4-FFF2-40B4-BE49-F238E27FC236}">
                <a16:creationId xmlns:a16="http://schemas.microsoft.com/office/drawing/2014/main" id="{33AC8DEA-73B7-4906-966C-446EED1628B8}"/>
              </a:ext>
            </a:extLst>
          </p:cNvPr>
          <p:cNvSpPr>
            <a:spLocks noGrp="1"/>
          </p:cNvSpPr>
          <p:nvPr>
            <p:ph sz="quarter" idx="14"/>
          </p:nvPr>
        </p:nvSpPr>
        <p:spPr>
          <a:xfrm>
            <a:off x="457200" y="3266798"/>
            <a:ext cx="8229600" cy="2204362"/>
          </a:xfrm>
        </p:spPr>
        <p:txBody>
          <a:bodyPr/>
          <a:lstStyle/>
          <a:p>
            <a:pPr marL="360000" indent="0">
              <a:buNone/>
            </a:pPr>
            <a:r>
              <a:rPr lang="en-IN" b="1" dirty="0">
                <a:latin typeface="Courier New" panose="02070309020205020404" pitchFamily="49" charset="0"/>
                <a:cs typeface="Courier New" panose="02070309020205020404" pitchFamily="49" charset="0"/>
              </a:rPr>
              <a:t>int[] deck = new int[52];</a:t>
            </a:r>
          </a:p>
          <a:p>
            <a:pPr marL="360000" indent="0">
              <a:buNone/>
            </a:pPr>
            <a:r>
              <a:rPr lang="en-IN" b="1" dirty="0">
                <a:latin typeface="Courier New" panose="02070309020205020404" pitchFamily="49" charset="0"/>
                <a:cs typeface="Courier New" panose="02070309020205020404" pitchFamily="49" charset="0"/>
              </a:rPr>
              <a:t>// Initialize cards</a:t>
            </a:r>
          </a:p>
          <a:p>
            <a:pPr marL="360000" indent="0">
              <a:buNone/>
            </a:pPr>
            <a:r>
              <a:rPr lang="en-IN" b="1" dirty="0">
                <a:latin typeface="Courier New" panose="02070309020205020404" pitchFamily="49" charset="0"/>
                <a:cs typeface="Courier New" panose="02070309020205020404" pitchFamily="49" charset="0"/>
              </a:rPr>
              <a:t>for (int </a:t>
            </a:r>
            <a:r>
              <a:rPr lang="en-IN" b="1" dirty="0" err="1">
                <a:latin typeface="Courier New" panose="02070309020205020404" pitchFamily="49" charset="0"/>
                <a:cs typeface="Courier New" panose="02070309020205020404" pitchFamily="49" charset="0"/>
              </a:rPr>
              <a:t>i</a:t>
            </a:r>
            <a:r>
              <a:rPr lang="en-IN" b="1" dirty="0">
                <a:latin typeface="Courier New" panose="02070309020205020404" pitchFamily="49" charset="0"/>
                <a:cs typeface="Courier New" panose="02070309020205020404" pitchFamily="49" charset="0"/>
              </a:rPr>
              <a:t> = 0; </a:t>
            </a:r>
            <a:r>
              <a:rPr lang="en-IN" b="1" dirty="0" err="1">
                <a:latin typeface="Courier New" panose="02070309020205020404" pitchFamily="49" charset="0"/>
                <a:cs typeface="Courier New" panose="02070309020205020404" pitchFamily="49" charset="0"/>
              </a:rPr>
              <a:t>i</a:t>
            </a:r>
            <a:r>
              <a:rPr lang="en-IN" b="1" dirty="0">
                <a:latin typeface="Courier New" panose="02070309020205020404" pitchFamily="49" charset="0"/>
                <a:cs typeface="Courier New" panose="02070309020205020404" pitchFamily="49" charset="0"/>
              </a:rPr>
              <a:t> &lt; </a:t>
            </a:r>
            <a:r>
              <a:rPr lang="en-IN" b="1" dirty="0" err="1">
                <a:latin typeface="Courier New" panose="02070309020205020404" pitchFamily="49" charset="0"/>
                <a:cs typeface="Courier New" panose="02070309020205020404" pitchFamily="49" charset="0"/>
              </a:rPr>
              <a:t>deck.length</a:t>
            </a:r>
            <a:r>
              <a:rPr lang="en-IN" b="1" dirty="0">
                <a:latin typeface="Courier New" panose="02070309020205020404" pitchFamily="49" charset="0"/>
                <a:cs typeface="Courier New" panose="02070309020205020404" pitchFamily="49" charset="0"/>
              </a:rPr>
              <a:t>; </a:t>
            </a:r>
            <a:r>
              <a:rPr lang="en-IN" b="1" dirty="0" err="1">
                <a:latin typeface="Courier New" panose="02070309020205020404" pitchFamily="49" charset="0"/>
                <a:cs typeface="Courier New" panose="02070309020205020404" pitchFamily="49" charset="0"/>
              </a:rPr>
              <a:t>i</a:t>
            </a:r>
            <a:r>
              <a:rPr lang="en-IN" b="1" dirty="0">
                <a:latin typeface="Courier New" panose="02070309020205020404" pitchFamily="49" charset="0"/>
                <a:cs typeface="Courier New" panose="02070309020205020404" pitchFamily="49" charset="0"/>
              </a:rPr>
              <a:t>++)</a:t>
            </a:r>
          </a:p>
          <a:p>
            <a:pPr marL="720000" indent="0">
              <a:buNone/>
            </a:pPr>
            <a:r>
              <a:rPr lang="en-IN" b="1" dirty="0">
                <a:latin typeface="Courier New" panose="02070309020205020404" pitchFamily="49" charset="0"/>
                <a:cs typeface="Courier New" panose="02070309020205020404" pitchFamily="49" charset="0"/>
              </a:rPr>
              <a:t>deck[</a:t>
            </a:r>
            <a:r>
              <a:rPr lang="en-IN" b="1" dirty="0" err="1">
                <a:latin typeface="Courier New" panose="02070309020205020404" pitchFamily="49" charset="0"/>
                <a:cs typeface="Courier New" panose="02070309020205020404" pitchFamily="49" charset="0"/>
              </a:rPr>
              <a:t>i</a:t>
            </a:r>
            <a:r>
              <a:rPr lang="en-IN" b="1" dirty="0">
                <a:latin typeface="Courier New" panose="02070309020205020404" pitchFamily="49" charset="0"/>
                <a:cs typeface="Courier New" panose="02070309020205020404" pitchFamily="49" charset="0"/>
              </a:rPr>
              <a:t>] = </a:t>
            </a:r>
            <a:r>
              <a:rPr lang="en-IN" b="1" dirty="0" err="1">
                <a:latin typeface="Courier New" panose="02070309020205020404" pitchFamily="49" charset="0"/>
                <a:cs typeface="Courier New" panose="02070309020205020404" pitchFamily="49" charset="0"/>
              </a:rPr>
              <a:t>i</a:t>
            </a:r>
            <a:r>
              <a:rPr lang="en-IN" b="1" dirty="0">
                <a:latin typeface="Courier New" panose="02070309020205020404" pitchFamily="49" charset="0"/>
                <a:cs typeface="Courier New" panose="02070309020205020404" pitchFamily="49" charset="0"/>
              </a:rPr>
              <a:t>;</a:t>
            </a:r>
          </a:p>
        </p:txBody>
      </p:sp>
      <p:sp>
        <p:nvSpPr>
          <p:cNvPr id="10" name="Text Placeholder 9">
            <a:extLst>
              <a:ext uri="{FF2B5EF4-FFF2-40B4-BE49-F238E27FC236}">
                <a16:creationId xmlns:a16="http://schemas.microsoft.com/office/drawing/2014/main" id="{81103E55-3283-4462-8A42-0C38BB7C5566}"/>
              </a:ext>
            </a:extLst>
          </p:cNvPr>
          <p:cNvSpPr>
            <a:spLocks noGrp="1"/>
          </p:cNvSpPr>
          <p:nvPr>
            <p:ph type="body" sz="quarter" idx="20"/>
          </p:nvPr>
        </p:nvSpPr>
        <p:spPr>
          <a:xfrm>
            <a:off x="6644640" y="5601023"/>
            <a:ext cx="2042160" cy="571177"/>
          </a:xfrm>
        </p:spPr>
        <p:txBody>
          <a:bodyPr/>
          <a:lstStyle/>
          <a:p>
            <a:pPr marL="432" indent="0" algn="ctr">
              <a:buNone/>
            </a:pPr>
            <a:r>
              <a:rPr lang="en-IN" dirty="0" err="1">
                <a:hlinkClick r:id="rId3"/>
              </a:rPr>
              <a:t>DeckOfCards</a:t>
            </a:r>
            <a:endParaRPr lang="en-IN" dirty="0">
              <a:hlinkClick r:id="rId3"/>
            </a:endParaRPr>
          </a:p>
        </p:txBody>
      </p:sp>
    </p:spTree>
    <p:extLst>
      <p:ext uri="{BB962C8B-B14F-4D97-AF65-F5344CB8AC3E}">
        <p14:creationId xmlns:p14="http://schemas.microsoft.com/office/powerpoint/2010/main" val="195048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73C6C3A-48E6-4FCD-BA57-DF8A40CF58D3}"/>
              </a:ext>
            </a:extLst>
          </p:cNvPr>
          <p:cNvSpPr>
            <a:spLocks noGrp="1"/>
          </p:cNvSpPr>
          <p:nvPr>
            <p:ph type="title"/>
          </p:nvPr>
        </p:nvSpPr>
        <p:spPr>
          <a:xfrm>
            <a:off x="457200" y="215371"/>
            <a:ext cx="8229600" cy="1097279"/>
          </a:xfrm>
        </p:spPr>
        <p:txBody>
          <a:bodyPr/>
          <a:lstStyle/>
          <a:p>
            <a:r>
              <a:rPr lang="en-IN" dirty="0"/>
              <a:t>Problem: Deck of Cards </a:t>
            </a:r>
            <a:r>
              <a:rPr lang="en-IN" sz="2000" b="0" dirty="0"/>
              <a:t>(2 of 4)</a:t>
            </a:r>
            <a:endParaRPr lang="en-IN" b="0" dirty="0"/>
          </a:p>
        </p:txBody>
      </p:sp>
      <p:pic>
        <p:nvPicPr>
          <p:cNvPr id="6" name="Content Placeholder 5" descr="An illustration shows Problem, Deck of cards. For long description in Notes pane, press F6.">
            <a:extLst>
              <a:ext uri="{FF2B5EF4-FFF2-40B4-BE49-F238E27FC236}">
                <a16:creationId xmlns:a16="http://schemas.microsoft.com/office/drawing/2014/main" id="{F0A26BBF-F656-485C-83C0-7692F685F004}"/>
              </a:ext>
            </a:extLst>
          </p:cNvPr>
          <p:cNvPicPr>
            <a:picLocks noGrp="1" noChangeAspect="1"/>
          </p:cNvPicPr>
          <p:nvPr>
            <p:ph sz="quarter" idx="13"/>
          </p:nvPr>
        </p:nvPicPr>
        <p:blipFill>
          <a:blip r:embed="rId3"/>
          <a:stretch>
            <a:fillRect/>
          </a:stretch>
        </p:blipFill>
        <p:spPr>
          <a:xfrm>
            <a:off x="457200" y="1683961"/>
            <a:ext cx="8232775" cy="4404479"/>
          </a:xfrm>
          <a:prstGeom prst="rect">
            <a:avLst/>
          </a:prstGeom>
        </p:spPr>
      </p:pic>
    </p:spTree>
    <p:extLst>
      <p:ext uri="{BB962C8B-B14F-4D97-AF65-F5344CB8AC3E}">
        <p14:creationId xmlns:p14="http://schemas.microsoft.com/office/powerpoint/2010/main" val="362012403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F25DF64-1230-4666-A5D7-C97C77C465BF}"/>
              </a:ext>
            </a:extLst>
          </p:cNvPr>
          <p:cNvSpPr>
            <a:spLocks noGrp="1"/>
          </p:cNvSpPr>
          <p:nvPr>
            <p:ph type="title"/>
          </p:nvPr>
        </p:nvSpPr>
        <p:spPr>
          <a:xfrm>
            <a:off x="457200" y="215371"/>
            <a:ext cx="8229600" cy="1097279"/>
          </a:xfrm>
        </p:spPr>
        <p:txBody>
          <a:bodyPr/>
          <a:lstStyle/>
          <a:p>
            <a:r>
              <a:rPr lang="en-IN" dirty="0"/>
              <a:t>Problem: Deck of Cards </a:t>
            </a:r>
            <a:r>
              <a:rPr lang="en-IN" sz="2000" b="0" dirty="0"/>
              <a:t>(3 of 4)</a:t>
            </a:r>
            <a:endParaRPr lang="en-IN" b="0" dirty="0"/>
          </a:p>
        </p:txBody>
      </p:sp>
      <p:pic>
        <p:nvPicPr>
          <p:cNvPr id="6" name="Content Placeholder 5" descr="&quot;An illustration shows Problem of deck of cards. It shows card Number over 13 consisting of,&#10;0, spades&#10;1, hearts&#10;2, diamonds&#10;3, clubs&#10;Another set shows card Number % 13 consisting of,&#10;0, ace&#10;1, 2&#10;vertical ellipses&#10;10, jack&#10;11, queen&#10;12, king&quot;&#10;">
            <a:extLst>
              <a:ext uri="{FF2B5EF4-FFF2-40B4-BE49-F238E27FC236}">
                <a16:creationId xmlns:a16="http://schemas.microsoft.com/office/drawing/2014/main" id="{B7C65B20-8AD0-4744-A62C-FE5EF52BC060}"/>
              </a:ext>
            </a:extLst>
          </p:cNvPr>
          <p:cNvPicPr>
            <a:picLocks noGrp="1" noChangeAspect="1"/>
          </p:cNvPicPr>
          <p:nvPr>
            <p:ph sz="quarter" idx="13"/>
          </p:nvPr>
        </p:nvPicPr>
        <p:blipFill>
          <a:blip r:embed="rId3"/>
          <a:stretch>
            <a:fillRect/>
          </a:stretch>
        </p:blipFill>
        <p:spPr>
          <a:xfrm>
            <a:off x="485825" y="1974696"/>
            <a:ext cx="8172351" cy="2908607"/>
          </a:xfrm>
          <a:prstGeom prst="rect">
            <a:avLst/>
          </a:prstGeom>
        </p:spPr>
      </p:pic>
      <p:sp>
        <p:nvSpPr>
          <p:cNvPr id="10" name="Text Placeholder 9">
            <a:extLst>
              <a:ext uri="{FF2B5EF4-FFF2-40B4-BE49-F238E27FC236}">
                <a16:creationId xmlns:a16="http://schemas.microsoft.com/office/drawing/2014/main" id="{81103E55-3283-4462-8A42-0C38BB7C5566}"/>
              </a:ext>
            </a:extLst>
          </p:cNvPr>
          <p:cNvSpPr>
            <a:spLocks noGrp="1"/>
          </p:cNvSpPr>
          <p:nvPr>
            <p:ph type="body" sz="quarter" idx="20"/>
          </p:nvPr>
        </p:nvSpPr>
        <p:spPr>
          <a:xfrm>
            <a:off x="6629400" y="5610227"/>
            <a:ext cx="2057400" cy="543685"/>
          </a:xfrm>
        </p:spPr>
        <p:txBody>
          <a:bodyPr/>
          <a:lstStyle/>
          <a:p>
            <a:pPr marL="432" indent="0" algn="ctr">
              <a:buNone/>
            </a:pPr>
            <a:r>
              <a:rPr lang="en-IN" dirty="0" err="1">
                <a:hlinkClick r:id="rId4"/>
              </a:rPr>
              <a:t>DeckOfCards</a:t>
            </a:r>
            <a:endParaRPr lang="en-IN" dirty="0">
              <a:hlinkClick r:id="rId4"/>
            </a:endParaRPr>
          </a:p>
        </p:txBody>
      </p:sp>
    </p:spTree>
    <p:extLst>
      <p:ext uri="{BB962C8B-B14F-4D97-AF65-F5344CB8AC3E}">
        <p14:creationId xmlns:p14="http://schemas.microsoft.com/office/powerpoint/2010/main" val="201398139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F10DB6EE-535F-4E1D-A083-A12AC3AB0CE0}"/>
              </a:ext>
            </a:extLst>
          </p:cNvPr>
          <p:cNvSpPr>
            <a:spLocks noGrp="1"/>
          </p:cNvSpPr>
          <p:nvPr>
            <p:ph type="title"/>
          </p:nvPr>
        </p:nvSpPr>
        <p:spPr>
          <a:xfrm>
            <a:off x="457200" y="215371"/>
            <a:ext cx="8229600" cy="1097279"/>
          </a:xfrm>
        </p:spPr>
        <p:txBody>
          <a:bodyPr/>
          <a:lstStyle/>
          <a:p>
            <a:r>
              <a:rPr lang="en-IN" dirty="0"/>
              <a:t>Problem: Deck of Cards </a:t>
            </a:r>
            <a:r>
              <a:rPr lang="en-IN" sz="2000" b="0" dirty="0"/>
              <a:t>(4 of 4)</a:t>
            </a:r>
            <a:endParaRPr lang="en-IN" b="0" dirty="0"/>
          </a:p>
        </p:txBody>
      </p:sp>
      <p:sp>
        <p:nvSpPr>
          <p:cNvPr id="3" name="Content Placeholder 2">
            <a:extLst>
              <a:ext uri="{FF2B5EF4-FFF2-40B4-BE49-F238E27FC236}">
                <a16:creationId xmlns:a16="http://schemas.microsoft.com/office/drawing/2014/main" id="{FC69BAFE-4923-4A8F-9364-0734C14D0E61}"/>
              </a:ext>
            </a:extLst>
          </p:cNvPr>
          <p:cNvSpPr>
            <a:spLocks noGrp="1"/>
          </p:cNvSpPr>
          <p:nvPr>
            <p:ph sz="quarter" idx="13"/>
          </p:nvPr>
        </p:nvSpPr>
        <p:spPr>
          <a:xfrm>
            <a:off x="457200" y="1552575"/>
            <a:ext cx="8229600" cy="1266825"/>
          </a:xfrm>
        </p:spPr>
        <p:txBody>
          <a:bodyPr/>
          <a:lstStyle/>
          <a:p>
            <a:pPr marL="432" indent="0">
              <a:buNone/>
            </a:pPr>
            <a:r>
              <a:rPr lang="en-IN" sz="2000" dirty="0"/>
              <a:t>This problem builds a foundation for future more interesting and realistic applications:</a:t>
            </a:r>
          </a:p>
          <a:p>
            <a:pPr marL="432" indent="0">
              <a:buNone/>
            </a:pPr>
            <a:r>
              <a:rPr lang="en-IN" sz="2000" dirty="0"/>
              <a:t>See Exercise 20.15.</a:t>
            </a:r>
          </a:p>
        </p:txBody>
      </p:sp>
      <p:pic>
        <p:nvPicPr>
          <p:cNvPr id="17" name="Content Placeholder 16" descr="A screenshot of Advanced 24-point card game shows four cards from a deck of cards. For long description in Notes pane, press F6.">
            <a:extLst>
              <a:ext uri="{FF2B5EF4-FFF2-40B4-BE49-F238E27FC236}">
                <a16:creationId xmlns:a16="http://schemas.microsoft.com/office/drawing/2014/main" id="{AE2D2550-47BF-4598-B45D-3D3E8BE6C392}"/>
              </a:ext>
            </a:extLst>
          </p:cNvPr>
          <p:cNvPicPr>
            <a:picLocks noGrp="1" noChangeAspect="1"/>
          </p:cNvPicPr>
          <p:nvPr>
            <p:ph sz="quarter" idx="14"/>
          </p:nvPr>
        </p:nvPicPr>
        <p:blipFill>
          <a:blip r:embed="rId3"/>
          <a:stretch>
            <a:fillRect/>
          </a:stretch>
        </p:blipFill>
        <p:spPr>
          <a:xfrm>
            <a:off x="457200" y="3059325"/>
            <a:ext cx="4619444" cy="2774953"/>
          </a:xfrm>
          <a:prstGeom prst="rect">
            <a:avLst/>
          </a:prstGeom>
        </p:spPr>
      </p:pic>
      <p:sp>
        <p:nvSpPr>
          <p:cNvPr id="10" name="Text Placeholder 9">
            <a:extLst>
              <a:ext uri="{FF2B5EF4-FFF2-40B4-BE49-F238E27FC236}">
                <a16:creationId xmlns:a16="http://schemas.microsoft.com/office/drawing/2014/main" id="{932CE079-4C34-42BD-92BC-57C35B9B771D}"/>
              </a:ext>
            </a:extLst>
          </p:cNvPr>
          <p:cNvSpPr>
            <a:spLocks noGrp="1"/>
          </p:cNvSpPr>
          <p:nvPr>
            <p:ph type="body" sz="quarter" idx="20"/>
          </p:nvPr>
        </p:nvSpPr>
        <p:spPr>
          <a:xfrm>
            <a:off x="5281447" y="3563142"/>
            <a:ext cx="3515711" cy="1071919"/>
          </a:xfrm>
        </p:spPr>
        <p:txBody>
          <a:bodyPr/>
          <a:lstStyle/>
          <a:p>
            <a:pPr marL="432" indent="0">
              <a:buNone/>
            </a:pPr>
            <a:r>
              <a:rPr lang="en-IN" sz="2000" dirty="0">
                <a:hlinkClick r:id="rId4" tooltip="https://liveexample.pearsoncmg.com/dsanimation/24Point.html"/>
              </a:rPr>
              <a:t>https://liveexample.pearsoncmg.com/dsanimation/24Point.html</a:t>
            </a:r>
            <a:endParaRPr lang="en-IN" sz="2000" dirty="0"/>
          </a:p>
        </p:txBody>
      </p:sp>
    </p:spTree>
    <p:extLst>
      <p:ext uri="{BB962C8B-B14F-4D97-AF65-F5344CB8AC3E}">
        <p14:creationId xmlns:p14="http://schemas.microsoft.com/office/powerpoint/2010/main" val="369157594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E77A12-8CDA-4B65-A8ED-51637DAEB40F}"/>
              </a:ext>
            </a:extLst>
          </p:cNvPr>
          <p:cNvSpPr>
            <a:spLocks noGrp="1"/>
          </p:cNvSpPr>
          <p:nvPr>
            <p:ph type="title"/>
          </p:nvPr>
        </p:nvSpPr>
        <p:spPr/>
        <p:txBody>
          <a:bodyPr/>
          <a:lstStyle/>
          <a:p>
            <a:r>
              <a:rPr lang="en-IN" dirty="0"/>
              <a:t>Copying Arrays </a:t>
            </a:r>
            <a:r>
              <a:rPr lang="en-IN" sz="2000" b="0" dirty="0"/>
              <a:t>(1 of 2)</a:t>
            </a:r>
            <a:endParaRPr lang="en-IN" b="0" dirty="0"/>
          </a:p>
        </p:txBody>
      </p:sp>
      <p:sp>
        <p:nvSpPr>
          <p:cNvPr id="3" name="Content Placeholder 2">
            <a:extLst>
              <a:ext uri="{FF2B5EF4-FFF2-40B4-BE49-F238E27FC236}">
                <a16:creationId xmlns:a16="http://schemas.microsoft.com/office/drawing/2014/main" id="{CFBD6974-462A-4FE9-969C-77BC8C436037}"/>
              </a:ext>
            </a:extLst>
          </p:cNvPr>
          <p:cNvSpPr>
            <a:spLocks noGrp="1"/>
          </p:cNvSpPr>
          <p:nvPr>
            <p:ph sz="quarter" idx="13"/>
          </p:nvPr>
        </p:nvSpPr>
        <p:spPr>
          <a:xfrm>
            <a:off x="457199" y="1556327"/>
            <a:ext cx="8403021" cy="1849025"/>
          </a:xfrm>
        </p:spPr>
        <p:txBody>
          <a:bodyPr/>
          <a:lstStyle/>
          <a:p>
            <a:pPr marL="432" indent="0">
              <a:buNone/>
            </a:pPr>
            <a:r>
              <a:rPr lang="en-IN" dirty="0"/>
              <a:t>Often, in a program, you need to duplicate an array or a part of an array. In such cases you could attempt to use the assignment statement (=), as follows:</a:t>
            </a:r>
          </a:p>
          <a:p>
            <a:pPr marL="432" indent="0">
              <a:buNone/>
            </a:pPr>
            <a:r>
              <a:rPr lang="en-IN" dirty="0"/>
              <a:t>list2 = list1;</a:t>
            </a:r>
          </a:p>
        </p:txBody>
      </p:sp>
      <p:pic>
        <p:nvPicPr>
          <p:cNvPr id="5" name="Content Placeholder 4" descr="&quot;An illustration shows Copying arrays.&#10;Before the assignment,&#10;list 2 = list 1&#10;list 1 points to Contents of list 1.&#10;list 2 points to Contents of list 2.&#10;After the assignment&#10;list 2 = list 1&#10;list 1 and list 2 point to Contents of list 1.&quot;">
            <a:extLst>
              <a:ext uri="{FF2B5EF4-FFF2-40B4-BE49-F238E27FC236}">
                <a16:creationId xmlns:a16="http://schemas.microsoft.com/office/drawing/2014/main" id="{A2E0FD96-2BE1-4F99-AF0B-F3B96ACDEE69}"/>
              </a:ext>
            </a:extLst>
          </p:cNvPr>
          <p:cNvPicPr>
            <a:picLocks noGrp="1" noChangeAspect="1"/>
          </p:cNvPicPr>
          <p:nvPr>
            <p:ph sz="quarter" idx="14"/>
          </p:nvPr>
        </p:nvPicPr>
        <p:blipFill>
          <a:blip r:embed="rId2"/>
          <a:stretch>
            <a:fillRect/>
          </a:stretch>
        </p:blipFill>
        <p:spPr>
          <a:xfrm>
            <a:off x="1111248" y="3533134"/>
            <a:ext cx="6921504" cy="2818004"/>
          </a:xfrm>
          <a:prstGeom prst="rect">
            <a:avLst/>
          </a:prstGeom>
        </p:spPr>
      </p:pic>
    </p:spTree>
    <p:extLst>
      <p:ext uri="{BB962C8B-B14F-4D97-AF65-F5344CB8AC3E}">
        <p14:creationId xmlns:p14="http://schemas.microsoft.com/office/powerpoint/2010/main" val="349897002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A6AC58-F3CC-4673-955E-7A61A6D176F6}"/>
              </a:ext>
            </a:extLst>
          </p:cNvPr>
          <p:cNvSpPr>
            <a:spLocks noGrp="1"/>
          </p:cNvSpPr>
          <p:nvPr>
            <p:ph type="title"/>
          </p:nvPr>
        </p:nvSpPr>
        <p:spPr/>
        <p:txBody>
          <a:bodyPr/>
          <a:lstStyle/>
          <a:p>
            <a:r>
              <a:rPr lang="en-IN" dirty="0"/>
              <a:t>Copying Arrays </a:t>
            </a:r>
            <a:r>
              <a:rPr lang="en-IN" sz="2000" b="0" dirty="0"/>
              <a:t>(2 of 2)</a:t>
            </a:r>
            <a:endParaRPr lang="en-IN" b="0" dirty="0"/>
          </a:p>
        </p:txBody>
      </p:sp>
      <p:sp>
        <p:nvSpPr>
          <p:cNvPr id="3" name="Content Placeholder 2">
            <a:extLst>
              <a:ext uri="{FF2B5EF4-FFF2-40B4-BE49-F238E27FC236}">
                <a16:creationId xmlns:a16="http://schemas.microsoft.com/office/drawing/2014/main" id="{19543C22-7F28-4F7F-B457-47DE086B88E7}"/>
              </a:ext>
            </a:extLst>
          </p:cNvPr>
          <p:cNvSpPr>
            <a:spLocks noGrp="1"/>
          </p:cNvSpPr>
          <p:nvPr>
            <p:ph sz="quarter" idx="13"/>
          </p:nvPr>
        </p:nvSpPr>
        <p:spPr/>
        <p:txBody>
          <a:bodyPr/>
          <a:lstStyle/>
          <a:p>
            <a:pPr marL="432" indent="0">
              <a:buNone/>
            </a:pPr>
            <a:r>
              <a:rPr lang="en-IN" dirty="0"/>
              <a:t>Using a loop:</a:t>
            </a:r>
          </a:p>
          <a:p>
            <a:pPr marL="432" indent="0">
              <a:buNone/>
            </a:pPr>
            <a:r>
              <a:rPr lang="en-IN" b="1" dirty="0">
                <a:latin typeface="Courier New" panose="02070309020205020404" pitchFamily="49" charset="0"/>
                <a:cs typeface="Courier New" panose="02070309020205020404" pitchFamily="49" charset="0"/>
              </a:rPr>
              <a:t>int[] </a:t>
            </a:r>
            <a:r>
              <a:rPr lang="en-IN" b="1" dirty="0" err="1">
                <a:latin typeface="Courier New" panose="02070309020205020404" pitchFamily="49" charset="0"/>
                <a:cs typeface="Courier New" panose="02070309020205020404" pitchFamily="49" charset="0"/>
              </a:rPr>
              <a:t>sourceArray</a:t>
            </a:r>
            <a:r>
              <a:rPr lang="en-IN" b="1" dirty="0">
                <a:latin typeface="Courier New" panose="02070309020205020404" pitchFamily="49" charset="0"/>
                <a:cs typeface="Courier New" panose="02070309020205020404" pitchFamily="49" charset="0"/>
              </a:rPr>
              <a:t> = {2, 3, 1, 5, 10};</a:t>
            </a:r>
          </a:p>
          <a:p>
            <a:pPr marL="360000" indent="-360000">
              <a:buNone/>
            </a:pPr>
            <a:r>
              <a:rPr lang="en-IN" b="1" dirty="0">
                <a:latin typeface="Courier New" panose="02070309020205020404" pitchFamily="49" charset="0"/>
                <a:cs typeface="Courier New" panose="02070309020205020404" pitchFamily="49" charset="0"/>
              </a:rPr>
              <a:t>int[] </a:t>
            </a:r>
            <a:r>
              <a:rPr lang="en-IN" b="1" dirty="0" err="1">
                <a:latin typeface="Courier New" panose="02070309020205020404" pitchFamily="49" charset="0"/>
                <a:cs typeface="Courier New" panose="02070309020205020404" pitchFamily="49" charset="0"/>
              </a:rPr>
              <a:t>targetArray</a:t>
            </a:r>
            <a:r>
              <a:rPr lang="en-IN" b="1" dirty="0">
                <a:latin typeface="Courier New" panose="02070309020205020404" pitchFamily="49" charset="0"/>
                <a:cs typeface="Courier New" panose="02070309020205020404" pitchFamily="49" charset="0"/>
              </a:rPr>
              <a:t> = new int[</a:t>
            </a:r>
            <a:r>
              <a:rPr lang="en-IN" b="1" dirty="0" err="1">
                <a:latin typeface="Courier New" panose="02070309020205020404" pitchFamily="49" charset="0"/>
                <a:cs typeface="Courier New" panose="02070309020205020404" pitchFamily="49" charset="0"/>
              </a:rPr>
              <a:t>sourceArray.length</a:t>
            </a:r>
            <a:r>
              <a:rPr lang="en-IN" b="1" dirty="0">
                <a:latin typeface="Courier New" panose="02070309020205020404" pitchFamily="49" charset="0"/>
                <a:cs typeface="Courier New" panose="02070309020205020404" pitchFamily="49" charset="0"/>
              </a:rPr>
              <a:t>];</a:t>
            </a:r>
          </a:p>
          <a:p>
            <a:pPr marL="432" indent="0">
              <a:buNone/>
            </a:pPr>
            <a:endParaRPr lang="en-IN" b="1" dirty="0">
              <a:latin typeface="Courier New" panose="02070309020205020404" pitchFamily="49" charset="0"/>
              <a:cs typeface="Courier New" panose="02070309020205020404" pitchFamily="49" charset="0"/>
            </a:endParaRPr>
          </a:p>
          <a:p>
            <a:pPr marL="432" indent="0">
              <a:buNone/>
            </a:pPr>
            <a:r>
              <a:rPr lang="en-IN" b="1" dirty="0">
                <a:latin typeface="Courier New" panose="02070309020205020404" pitchFamily="49" charset="0"/>
                <a:cs typeface="Courier New" panose="02070309020205020404" pitchFamily="49" charset="0"/>
              </a:rPr>
              <a:t>for (int </a:t>
            </a:r>
            <a:r>
              <a:rPr lang="en-IN" b="1" dirty="0" err="1">
                <a:latin typeface="Courier New" panose="02070309020205020404" pitchFamily="49" charset="0"/>
                <a:cs typeface="Courier New" panose="02070309020205020404" pitchFamily="49" charset="0"/>
              </a:rPr>
              <a:t>i</a:t>
            </a:r>
            <a:r>
              <a:rPr lang="en-IN" b="1" dirty="0">
                <a:latin typeface="Courier New" panose="02070309020205020404" pitchFamily="49" charset="0"/>
                <a:cs typeface="Courier New" panose="02070309020205020404" pitchFamily="49" charset="0"/>
              </a:rPr>
              <a:t> = 0; </a:t>
            </a:r>
            <a:r>
              <a:rPr lang="en-IN" b="1" dirty="0" err="1">
                <a:latin typeface="Courier New" panose="02070309020205020404" pitchFamily="49" charset="0"/>
                <a:cs typeface="Courier New" panose="02070309020205020404" pitchFamily="49" charset="0"/>
              </a:rPr>
              <a:t>i</a:t>
            </a:r>
            <a:r>
              <a:rPr lang="en-IN" b="1" dirty="0">
                <a:latin typeface="Courier New" panose="02070309020205020404" pitchFamily="49" charset="0"/>
                <a:cs typeface="Courier New" panose="02070309020205020404" pitchFamily="49" charset="0"/>
              </a:rPr>
              <a:t> &lt; </a:t>
            </a:r>
            <a:r>
              <a:rPr lang="en-IN" b="1" dirty="0" err="1">
                <a:latin typeface="Courier New" panose="02070309020205020404" pitchFamily="49" charset="0"/>
                <a:cs typeface="Courier New" panose="02070309020205020404" pitchFamily="49" charset="0"/>
              </a:rPr>
              <a:t>sourceArrays.length</a:t>
            </a:r>
            <a:r>
              <a:rPr lang="en-IN" b="1" dirty="0">
                <a:latin typeface="Courier New" panose="02070309020205020404" pitchFamily="49" charset="0"/>
                <a:cs typeface="Courier New" panose="02070309020205020404" pitchFamily="49" charset="0"/>
              </a:rPr>
              <a:t>; </a:t>
            </a:r>
            <a:r>
              <a:rPr lang="en-IN" b="1" dirty="0" err="1">
                <a:latin typeface="Courier New" panose="02070309020205020404" pitchFamily="49" charset="0"/>
                <a:cs typeface="Courier New" panose="02070309020205020404" pitchFamily="49" charset="0"/>
              </a:rPr>
              <a:t>i</a:t>
            </a:r>
            <a:r>
              <a:rPr lang="en-IN" b="1" dirty="0">
                <a:latin typeface="Courier New" panose="02070309020205020404" pitchFamily="49" charset="0"/>
                <a:cs typeface="Courier New" panose="02070309020205020404" pitchFamily="49" charset="0"/>
              </a:rPr>
              <a:t>++)</a:t>
            </a:r>
          </a:p>
          <a:p>
            <a:pPr marL="720000" indent="0">
              <a:buNone/>
            </a:pPr>
            <a:r>
              <a:rPr lang="en-IN" b="1" dirty="0" err="1">
                <a:latin typeface="Courier New" panose="02070309020205020404" pitchFamily="49" charset="0"/>
                <a:cs typeface="Courier New" panose="02070309020205020404" pitchFamily="49" charset="0"/>
              </a:rPr>
              <a:t>targetArray</a:t>
            </a:r>
            <a:r>
              <a:rPr lang="en-IN" b="1" dirty="0">
                <a:latin typeface="Courier New" panose="02070309020205020404" pitchFamily="49" charset="0"/>
                <a:cs typeface="Courier New" panose="02070309020205020404" pitchFamily="49" charset="0"/>
              </a:rPr>
              <a:t>[</a:t>
            </a:r>
            <a:r>
              <a:rPr lang="en-IN" b="1" dirty="0" err="1">
                <a:latin typeface="Courier New" panose="02070309020205020404" pitchFamily="49" charset="0"/>
                <a:cs typeface="Courier New" panose="02070309020205020404" pitchFamily="49" charset="0"/>
              </a:rPr>
              <a:t>i</a:t>
            </a:r>
            <a:r>
              <a:rPr lang="en-IN" b="1" dirty="0">
                <a:latin typeface="Courier New" panose="02070309020205020404" pitchFamily="49" charset="0"/>
                <a:cs typeface="Courier New" panose="02070309020205020404" pitchFamily="49" charset="0"/>
              </a:rPr>
              <a:t>] = </a:t>
            </a:r>
            <a:r>
              <a:rPr lang="en-IN" b="1" dirty="0" err="1">
                <a:latin typeface="Courier New" panose="02070309020205020404" pitchFamily="49" charset="0"/>
                <a:cs typeface="Courier New" panose="02070309020205020404" pitchFamily="49" charset="0"/>
              </a:rPr>
              <a:t>sourceArray</a:t>
            </a:r>
            <a:r>
              <a:rPr lang="en-IN" b="1" dirty="0">
                <a:latin typeface="Courier New" panose="02070309020205020404" pitchFamily="49" charset="0"/>
                <a:cs typeface="Courier New" panose="02070309020205020404" pitchFamily="49" charset="0"/>
              </a:rPr>
              <a:t>[</a:t>
            </a:r>
            <a:r>
              <a:rPr lang="en-IN" b="1" dirty="0" err="1">
                <a:latin typeface="Courier New" panose="02070309020205020404" pitchFamily="49" charset="0"/>
                <a:cs typeface="Courier New" panose="02070309020205020404" pitchFamily="49" charset="0"/>
              </a:rPr>
              <a:t>i</a:t>
            </a:r>
            <a:r>
              <a:rPr lang="en-IN" b="1" dirty="0">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151247707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9B3B6E-D1EE-4568-ACF7-6C429195C959}"/>
              </a:ext>
            </a:extLst>
          </p:cNvPr>
          <p:cNvSpPr>
            <a:spLocks noGrp="1"/>
          </p:cNvSpPr>
          <p:nvPr>
            <p:ph type="title"/>
          </p:nvPr>
        </p:nvSpPr>
        <p:spPr/>
        <p:txBody>
          <a:bodyPr/>
          <a:lstStyle/>
          <a:p>
            <a:r>
              <a:rPr lang="en-IN" dirty="0"/>
              <a:t>The </a:t>
            </a:r>
            <a:r>
              <a:rPr lang="en-IN" dirty="0" err="1">
                <a:latin typeface="Courier New" panose="02070309020205020404" pitchFamily="49" charset="0"/>
                <a:cs typeface="Courier New" panose="02070309020205020404" pitchFamily="49" charset="0"/>
              </a:rPr>
              <a:t>arraycopy</a:t>
            </a:r>
            <a:r>
              <a:rPr lang="en-IN" dirty="0"/>
              <a:t> Utility</a:t>
            </a:r>
          </a:p>
        </p:txBody>
      </p:sp>
      <p:sp>
        <p:nvSpPr>
          <p:cNvPr id="3" name="Content Placeholder 2">
            <a:extLst>
              <a:ext uri="{FF2B5EF4-FFF2-40B4-BE49-F238E27FC236}">
                <a16:creationId xmlns:a16="http://schemas.microsoft.com/office/drawing/2014/main" id="{A4CCB436-A1F0-4161-A3B5-F9EBD2EE568B}"/>
              </a:ext>
            </a:extLst>
          </p:cNvPr>
          <p:cNvSpPr>
            <a:spLocks noGrp="1"/>
          </p:cNvSpPr>
          <p:nvPr>
            <p:ph sz="quarter" idx="13"/>
          </p:nvPr>
        </p:nvSpPr>
        <p:spPr>
          <a:xfrm>
            <a:off x="457200" y="1556327"/>
            <a:ext cx="8229600" cy="940130"/>
          </a:xfrm>
        </p:spPr>
        <p:txBody>
          <a:bodyPr/>
          <a:lstStyle/>
          <a:p>
            <a:pPr marL="360000" indent="-360000">
              <a:buNone/>
            </a:pPr>
            <a:r>
              <a:rPr lang="en-IN" b="1" dirty="0" err="1">
                <a:latin typeface="Courier New" panose="02070309020205020404" pitchFamily="49" charset="0"/>
                <a:cs typeface="Courier New" panose="02070309020205020404" pitchFamily="49" charset="0"/>
              </a:rPr>
              <a:t>arraycopy</a:t>
            </a:r>
            <a:r>
              <a:rPr lang="en-IN" b="1" dirty="0">
                <a:latin typeface="Courier New" panose="02070309020205020404" pitchFamily="49" charset="0"/>
                <a:cs typeface="Courier New" panose="02070309020205020404" pitchFamily="49" charset="0"/>
              </a:rPr>
              <a:t>(</a:t>
            </a:r>
            <a:r>
              <a:rPr lang="en-IN" b="1" dirty="0" err="1">
                <a:latin typeface="Courier New" panose="02070309020205020404" pitchFamily="49" charset="0"/>
                <a:cs typeface="Courier New" panose="02070309020205020404" pitchFamily="49" charset="0"/>
              </a:rPr>
              <a:t>sourceArray</a:t>
            </a:r>
            <a:r>
              <a:rPr lang="en-IN" b="1" dirty="0">
                <a:latin typeface="Courier New" panose="02070309020205020404" pitchFamily="49" charset="0"/>
                <a:cs typeface="Courier New" panose="02070309020205020404" pitchFamily="49" charset="0"/>
              </a:rPr>
              <a:t>, </a:t>
            </a:r>
            <a:r>
              <a:rPr lang="en-IN" b="1" dirty="0" err="1">
                <a:latin typeface="Courier New" panose="02070309020205020404" pitchFamily="49" charset="0"/>
                <a:cs typeface="Courier New" panose="02070309020205020404" pitchFamily="49" charset="0"/>
              </a:rPr>
              <a:t>src_pos</a:t>
            </a:r>
            <a:r>
              <a:rPr lang="en-IN" b="1" dirty="0">
                <a:latin typeface="Courier New" panose="02070309020205020404" pitchFamily="49" charset="0"/>
                <a:cs typeface="Courier New" panose="02070309020205020404" pitchFamily="49" charset="0"/>
              </a:rPr>
              <a:t>, </a:t>
            </a:r>
            <a:r>
              <a:rPr lang="en-IN" b="1" dirty="0" err="1">
                <a:latin typeface="Courier New" panose="02070309020205020404" pitchFamily="49" charset="0"/>
                <a:cs typeface="Courier New" panose="02070309020205020404" pitchFamily="49" charset="0"/>
              </a:rPr>
              <a:t>targetArray</a:t>
            </a:r>
            <a:r>
              <a:rPr lang="en-IN" b="1" dirty="0">
                <a:latin typeface="Courier New" panose="02070309020205020404" pitchFamily="49" charset="0"/>
                <a:cs typeface="Courier New" panose="02070309020205020404" pitchFamily="49" charset="0"/>
              </a:rPr>
              <a:t>, </a:t>
            </a:r>
            <a:r>
              <a:rPr lang="en-IN" b="1" dirty="0" err="1">
                <a:latin typeface="Courier New" panose="02070309020205020404" pitchFamily="49" charset="0"/>
                <a:cs typeface="Courier New" panose="02070309020205020404" pitchFamily="49" charset="0"/>
              </a:rPr>
              <a:t>tar_pos</a:t>
            </a:r>
            <a:r>
              <a:rPr lang="en-IN" b="1" dirty="0">
                <a:latin typeface="Courier New" panose="02070309020205020404" pitchFamily="49" charset="0"/>
                <a:cs typeface="Courier New" panose="02070309020205020404" pitchFamily="49" charset="0"/>
              </a:rPr>
              <a:t>, length);</a:t>
            </a:r>
          </a:p>
        </p:txBody>
      </p:sp>
      <p:sp>
        <p:nvSpPr>
          <p:cNvPr id="4" name="Content Placeholder 3">
            <a:extLst>
              <a:ext uri="{FF2B5EF4-FFF2-40B4-BE49-F238E27FC236}">
                <a16:creationId xmlns:a16="http://schemas.microsoft.com/office/drawing/2014/main" id="{33D9F001-CC7D-44EF-894C-51CB729C2873}"/>
              </a:ext>
            </a:extLst>
          </p:cNvPr>
          <p:cNvSpPr>
            <a:spLocks noGrp="1"/>
          </p:cNvSpPr>
          <p:nvPr>
            <p:ph sz="quarter" idx="14"/>
          </p:nvPr>
        </p:nvSpPr>
        <p:spPr>
          <a:xfrm>
            <a:off x="457200" y="2740134"/>
            <a:ext cx="8229600" cy="2105025"/>
          </a:xfrm>
        </p:spPr>
        <p:txBody>
          <a:bodyPr/>
          <a:lstStyle/>
          <a:p>
            <a:pPr marL="432" indent="0">
              <a:buNone/>
            </a:pPr>
            <a:r>
              <a:rPr lang="en-IN" dirty="0"/>
              <a:t>Example:</a:t>
            </a:r>
          </a:p>
          <a:p>
            <a:pPr marL="360000" indent="-360000">
              <a:buNone/>
            </a:pPr>
            <a:r>
              <a:rPr lang="en-IN" b="1" dirty="0" err="1">
                <a:latin typeface="Courier New" panose="02070309020205020404" pitchFamily="49" charset="0"/>
                <a:cs typeface="Courier New" panose="02070309020205020404" pitchFamily="49" charset="0"/>
              </a:rPr>
              <a:t>System.arraycopy</a:t>
            </a:r>
            <a:r>
              <a:rPr lang="en-IN" b="1" dirty="0">
                <a:latin typeface="Courier New" panose="02070309020205020404" pitchFamily="49" charset="0"/>
                <a:cs typeface="Courier New" panose="02070309020205020404" pitchFamily="49" charset="0"/>
              </a:rPr>
              <a:t>(</a:t>
            </a:r>
            <a:r>
              <a:rPr lang="en-IN" b="1" dirty="0" err="1">
                <a:latin typeface="Courier New" panose="02070309020205020404" pitchFamily="49" charset="0"/>
                <a:cs typeface="Courier New" panose="02070309020205020404" pitchFamily="49" charset="0"/>
              </a:rPr>
              <a:t>sourceArray</a:t>
            </a:r>
            <a:r>
              <a:rPr lang="en-IN" b="1" dirty="0">
                <a:latin typeface="Courier New" panose="02070309020205020404" pitchFamily="49" charset="0"/>
                <a:cs typeface="Courier New" panose="02070309020205020404" pitchFamily="49" charset="0"/>
              </a:rPr>
              <a:t>, 0, </a:t>
            </a:r>
            <a:r>
              <a:rPr lang="en-IN" b="1" dirty="0" err="1">
                <a:latin typeface="Courier New" panose="02070309020205020404" pitchFamily="49" charset="0"/>
                <a:cs typeface="Courier New" panose="02070309020205020404" pitchFamily="49" charset="0"/>
              </a:rPr>
              <a:t>targetArray</a:t>
            </a:r>
            <a:r>
              <a:rPr lang="en-IN" b="1" dirty="0">
                <a:latin typeface="Courier New" panose="02070309020205020404" pitchFamily="49" charset="0"/>
                <a:cs typeface="Courier New" panose="02070309020205020404" pitchFamily="49" charset="0"/>
              </a:rPr>
              <a:t>, 0, </a:t>
            </a:r>
            <a:r>
              <a:rPr lang="en-IN" b="1" dirty="0" err="1">
                <a:latin typeface="Courier New" panose="02070309020205020404" pitchFamily="49" charset="0"/>
                <a:cs typeface="Courier New" panose="02070309020205020404" pitchFamily="49" charset="0"/>
              </a:rPr>
              <a:t>sourceArray.length</a:t>
            </a:r>
            <a:r>
              <a:rPr lang="en-IN" b="1" dirty="0">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339037136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73814-7103-454B-8958-3E1E024F00A6}"/>
              </a:ext>
            </a:extLst>
          </p:cNvPr>
          <p:cNvSpPr>
            <a:spLocks noGrp="1"/>
          </p:cNvSpPr>
          <p:nvPr>
            <p:ph type="title"/>
          </p:nvPr>
        </p:nvSpPr>
        <p:spPr/>
        <p:txBody>
          <a:bodyPr/>
          <a:lstStyle/>
          <a:p>
            <a:r>
              <a:rPr lang="en-IN" dirty="0"/>
              <a:t>Passing Arrays to Methods</a:t>
            </a:r>
          </a:p>
        </p:txBody>
      </p:sp>
      <p:pic>
        <p:nvPicPr>
          <p:cNvPr id="4" name="Content Placeholder 3" descr="An illustration shows Passing arrays to methods. For long description in Notes pane, press F6.">
            <a:extLst>
              <a:ext uri="{FF2B5EF4-FFF2-40B4-BE49-F238E27FC236}">
                <a16:creationId xmlns:a16="http://schemas.microsoft.com/office/drawing/2014/main" id="{C7F3DA91-D03D-49F8-A35C-B2ADBE8CB26B}"/>
              </a:ext>
            </a:extLst>
          </p:cNvPr>
          <p:cNvPicPr>
            <a:picLocks noGrp="1" noChangeAspect="1"/>
          </p:cNvPicPr>
          <p:nvPr>
            <p:ph sz="quarter" idx="13"/>
          </p:nvPr>
        </p:nvPicPr>
        <p:blipFill>
          <a:blip r:embed="rId3"/>
          <a:stretch>
            <a:fillRect/>
          </a:stretch>
        </p:blipFill>
        <p:spPr>
          <a:xfrm>
            <a:off x="457200" y="1596872"/>
            <a:ext cx="8232775" cy="4578656"/>
          </a:xfrm>
          <a:prstGeom prst="rect">
            <a:avLst/>
          </a:prstGeom>
        </p:spPr>
      </p:pic>
    </p:spTree>
    <p:extLst>
      <p:ext uri="{BB962C8B-B14F-4D97-AF65-F5344CB8AC3E}">
        <p14:creationId xmlns:p14="http://schemas.microsoft.com/office/powerpoint/2010/main" val="11638193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7468E4-1E20-4C9A-B85D-4E5DAF0BD3AB}"/>
              </a:ext>
            </a:extLst>
          </p:cNvPr>
          <p:cNvSpPr>
            <a:spLocks noGrp="1"/>
          </p:cNvSpPr>
          <p:nvPr>
            <p:ph type="title"/>
          </p:nvPr>
        </p:nvSpPr>
        <p:spPr/>
        <p:txBody>
          <a:bodyPr/>
          <a:lstStyle/>
          <a:p>
            <a:r>
              <a:rPr lang="en-IN" dirty="0"/>
              <a:t>Introducing Arrays</a:t>
            </a:r>
          </a:p>
        </p:txBody>
      </p:sp>
      <p:sp>
        <p:nvSpPr>
          <p:cNvPr id="3" name="Content Placeholder 2">
            <a:extLst>
              <a:ext uri="{FF2B5EF4-FFF2-40B4-BE49-F238E27FC236}">
                <a16:creationId xmlns:a16="http://schemas.microsoft.com/office/drawing/2014/main" id="{36CC0A0C-02E3-4A78-A87C-BB62DD2197DD}"/>
              </a:ext>
            </a:extLst>
          </p:cNvPr>
          <p:cNvSpPr>
            <a:spLocks noGrp="1"/>
          </p:cNvSpPr>
          <p:nvPr>
            <p:ph sz="quarter" idx="13"/>
          </p:nvPr>
        </p:nvSpPr>
        <p:spPr>
          <a:xfrm>
            <a:off x="457200" y="1556327"/>
            <a:ext cx="8229600" cy="925616"/>
          </a:xfrm>
        </p:spPr>
        <p:txBody>
          <a:bodyPr/>
          <a:lstStyle/>
          <a:p>
            <a:pPr marL="432" indent="0">
              <a:buNone/>
            </a:pPr>
            <a:r>
              <a:rPr lang="en-IN" dirty="0"/>
              <a:t>Array is a data structure that represents a collection of the same types of data.</a:t>
            </a:r>
          </a:p>
        </p:txBody>
      </p:sp>
      <p:pic>
        <p:nvPicPr>
          <p:cNvPr id="5" name="Content Placeholder 4" descr="An illustration shows Arrays. It says double open and close brackets my List = new double open and close brackets with number 10 in it. For long description in Notes pane, press F6.">
            <a:extLst>
              <a:ext uri="{FF2B5EF4-FFF2-40B4-BE49-F238E27FC236}">
                <a16:creationId xmlns:a16="http://schemas.microsoft.com/office/drawing/2014/main" id="{9E83CC4E-0413-44DA-8277-74C583B9DCD1}"/>
              </a:ext>
            </a:extLst>
          </p:cNvPr>
          <p:cNvPicPr>
            <a:picLocks noGrp="1" noChangeAspect="1"/>
          </p:cNvPicPr>
          <p:nvPr>
            <p:ph sz="quarter" idx="14"/>
          </p:nvPr>
        </p:nvPicPr>
        <p:blipFill>
          <a:blip r:embed="rId3"/>
          <a:stretch>
            <a:fillRect/>
          </a:stretch>
        </p:blipFill>
        <p:spPr>
          <a:xfrm>
            <a:off x="1159662" y="2624022"/>
            <a:ext cx="6824675" cy="3595687"/>
          </a:xfrm>
          <a:prstGeom prst="rect">
            <a:avLst/>
          </a:prstGeom>
        </p:spPr>
      </p:pic>
    </p:spTree>
    <p:extLst>
      <p:ext uri="{BB962C8B-B14F-4D97-AF65-F5344CB8AC3E}">
        <p14:creationId xmlns:p14="http://schemas.microsoft.com/office/powerpoint/2010/main" val="191837233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A4E4DE-B2CF-4DB6-9491-AAABAEEFD539}"/>
              </a:ext>
            </a:extLst>
          </p:cNvPr>
          <p:cNvSpPr>
            <a:spLocks noGrp="1"/>
          </p:cNvSpPr>
          <p:nvPr>
            <p:ph type="title"/>
          </p:nvPr>
        </p:nvSpPr>
        <p:spPr/>
        <p:txBody>
          <a:bodyPr/>
          <a:lstStyle/>
          <a:p>
            <a:r>
              <a:rPr lang="en-IN" dirty="0"/>
              <a:t>Anonymous Array</a:t>
            </a:r>
          </a:p>
        </p:txBody>
      </p:sp>
      <p:sp>
        <p:nvSpPr>
          <p:cNvPr id="3" name="Content Placeholder 2">
            <a:extLst>
              <a:ext uri="{FF2B5EF4-FFF2-40B4-BE49-F238E27FC236}">
                <a16:creationId xmlns:a16="http://schemas.microsoft.com/office/drawing/2014/main" id="{11E1480B-3B13-49CB-90BB-1F45059DE380}"/>
              </a:ext>
            </a:extLst>
          </p:cNvPr>
          <p:cNvSpPr>
            <a:spLocks noGrp="1"/>
          </p:cNvSpPr>
          <p:nvPr>
            <p:ph sz="quarter" idx="13"/>
          </p:nvPr>
        </p:nvSpPr>
        <p:spPr/>
        <p:txBody>
          <a:bodyPr/>
          <a:lstStyle/>
          <a:p>
            <a:pPr marL="432" indent="0">
              <a:buNone/>
            </a:pPr>
            <a:r>
              <a:rPr lang="en-IN" dirty="0"/>
              <a:t>The statement</a:t>
            </a:r>
          </a:p>
          <a:p>
            <a:pPr marL="720000" indent="0">
              <a:buNone/>
            </a:pPr>
            <a:r>
              <a:rPr lang="en-IN" dirty="0" err="1"/>
              <a:t>printArray</a:t>
            </a:r>
            <a:r>
              <a:rPr lang="en-IN" dirty="0"/>
              <a:t>(new int[]{3, 1, 2, 6, 4, 2});</a:t>
            </a:r>
          </a:p>
          <a:p>
            <a:pPr marL="432" indent="0">
              <a:buNone/>
            </a:pPr>
            <a:r>
              <a:rPr lang="en-IN" dirty="0"/>
              <a:t>creates an array using the following syntax:</a:t>
            </a:r>
          </a:p>
          <a:p>
            <a:pPr marL="720000" indent="0">
              <a:buNone/>
            </a:pPr>
            <a:r>
              <a:rPr lang="en-IN" dirty="0"/>
              <a:t>new </a:t>
            </a:r>
            <a:r>
              <a:rPr lang="en-IN" dirty="0" err="1"/>
              <a:t>dataType</a:t>
            </a:r>
            <a:r>
              <a:rPr lang="en-IN" dirty="0"/>
              <a:t>[]{literal0, literal1, ..., </a:t>
            </a:r>
            <a:r>
              <a:rPr lang="en-IN" dirty="0" err="1"/>
              <a:t>literalk</a:t>
            </a:r>
            <a:r>
              <a:rPr lang="en-IN" dirty="0"/>
              <a:t>};</a:t>
            </a:r>
          </a:p>
          <a:p>
            <a:pPr marL="432" indent="0">
              <a:buNone/>
            </a:pPr>
            <a:r>
              <a:rPr lang="en-IN" dirty="0"/>
              <a:t>There is no explicit reference variable for the array. Such array is called an </a:t>
            </a:r>
            <a:r>
              <a:rPr lang="en-IN" b="1" dirty="0"/>
              <a:t>anonymous array</a:t>
            </a:r>
            <a:r>
              <a:rPr lang="en-IN" dirty="0"/>
              <a:t>.</a:t>
            </a:r>
          </a:p>
        </p:txBody>
      </p:sp>
    </p:spTree>
    <p:extLst>
      <p:ext uri="{BB962C8B-B14F-4D97-AF65-F5344CB8AC3E}">
        <p14:creationId xmlns:p14="http://schemas.microsoft.com/office/powerpoint/2010/main" val="195901921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AA7E63-422B-4A9C-8A8A-14B476876D4D}"/>
              </a:ext>
            </a:extLst>
          </p:cNvPr>
          <p:cNvSpPr>
            <a:spLocks noGrp="1"/>
          </p:cNvSpPr>
          <p:nvPr>
            <p:ph type="title"/>
          </p:nvPr>
        </p:nvSpPr>
        <p:spPr/>
        <p:txBody>
          <a:bodyPr/>
          <a:lstStyle/>
          <a:p>
            <a:r>
              <a:rPr lang="en-IN" dirty="0"/>
              <a:t>Pass By Value</a:t>
            </a:r>
          </a:p>
        </p:txBody>
      </p:sp>
      <p:sp>
        <p:nvSpPr>
          <p:cNvPr id="3" name="Content Placeholder 2">
            <a:extLst>
              <a:ext uri="{FF2B5EF4-FFF2-40B4-BE49-F238E27FC236}">
                <a16:creationId xmlns:a16="http://schemas.microsoft.com/office/drawing/2014/main" id="{EA23B951-B7E4-438A-B585-F3EB2A3E91C3}"/>
              </a:ext>
            </a:extLst>
          </p:cNvPr>
          <p:cNvSpPr>
            <a:spLocks noGrp="1"/>
          </p:cNvSpPr>
          <p:nvPr>
            <p:ph sz="quarter" idx="13"/>
          </p:nvPr>
        </p:nvSpPr>
        <p:spPr>
          <a:xfrm>
            <a:off x="457200" y="1554921"/>
            <a:ext cx="8367486" cy="4736152"/>
          </a:xfrm>
        </p:spPr>
        <p:txBody>
          <a:bodyPr/>
          <a:lstStyle/>
          <a:p>
            <a:pPr marL="432" indent="0">
              <a:buNone/>
            </a:pPr>
            <a:r>
              <a:rPr lang="en-IN" sz="2200" dirty="0"/>
              <a:t>Java uses </a:t>
            </a:r>
            <a:r>
              <a:rPr lang="en-IN" sz="2200" b="1" dirty="0"/>
              <a:t>pass by value </a:t>
            </a:r>
            <a:r>
              <a:rPr lang="en-IN" sz="2200" dirty="0"/>
              <a:t>to pass arguments to a method. There are important differences between passing a value of variables of primitive data types and passing arrays.</a:t>
            </a:r>
          </a:p>
          <a:p>
            <a:r>
              <a:rPr lang="en-IN" sz="2200" dirty="0"/>
              <a:t>For a parameter of a primitive type value, the actual value is passed. Changing the value of the local parameter inside the method does not affect the value of the variable outside the method.</a:t>
            </a:r>
          </a:p>
          <a:p>
            <a:r>
              <a:rPr lang="en-IN" sz="2200" dirty="0"/>
              <a:t>For a parameter of an array type, the value of the parameter contains a reference to an array; this reference is passed to the method. Any changes to the array that occur inside the method body will affect the original array that was passed as the argument.</a:t>
            </a:r>
          </a:p>
        </p:txBody>
      </p:sp>
    </p:spTree>
    <p:extLst>
      <p:ext uri="{BB962C8B-B14F-4D97-AF65-F5344CB8AC3E}">
        <p14:creationId xmlns:p14="http://schemas.microsoft.com/office/powerpoint/2010/main" val="362220787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335FCB-01AB-4F17-B082-FC6C9E904401}"/>
              </a:ext>
            </a:extLst>
          </p:cNvPr>
          <p:cNvSpPr>
            <a:spLocks noGrp="1"/>
          </p:cNvSpPr>
          <p:nvPr>
            <p:ph type="title"/>
          </p:nvPr>
        </p:nvSpPr>
        <p:spPr/>
        <p:txBody>
          <a:bodyPr/>
          <a:lstStyle/>
          <a:p>
            <a:r>
              <a:rPr lang="en-IN" dirty="0"/>
              <a:t>Simple Example</a:t>
            </a:r>
          </a:p>
        </p:txBody>
      </p:sp>
      <p:pic>
        <p:nvPicPr>
          <p:cNvPr id="4" name="Content Placeholder 3" descr="m open parenthesis x, y close parenthesis is connected to open parenthesis int number, int open and close brackets numbers close parenthesis.">
            <a:extLst>
              <a:ext uri="{FF2B5EF4-FFF2-40B4-BE49-F238E27FC236}">
                <a16:creationId xmlns:a16="http://schemas.microsoft.com/office/drawing/2014/main" id="{8AFDAEEE-9F92-458E-B8B5-4CBF1CFDC304}"/>
              </a:ext>
            </a:extLst>
          </p:cNvPr>
          <p:cNvPicPr>
            <a:picLocks noGrp="1" noChangeAspect="1"/>
          </p:cNvPicPr>
          <p:nvPr>
            <p:ph sz="quarter" idx="13"/>
          </p:nvPr>
        </p:nvPicPr>
        <p:blipFill>
          <a:blip r:embed="rId2"/>
          <a:stretch>
            <a:fillRect/>
          </a:stretch>
        </p:blipFill>
        <p:spPr>
          <a:xfrm>
            <a:off x="637296" y="1554163"/>
            <a:ext cx="7872583" cy="4664075"/>
          </a:xfrm>
          <a:prstGeom prst="rect">
            <a:avLst/>
          </a:prstGeom>
        </p:spPr>
      </p:pic>
    </p:spTree>
    <p:extLst>
      <p:ext uri="{BB962C8B-B14F-4D97-AF65-F5344CB8AC3E}">
        <p14:creationId xmlns:p14="http://schemas.microsoft.com/office/powerpoint/2010/main" val="76905707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C0A984-2168-4DA2-BC1C-E72D264DA979}"/>
              </a:ext>
            </a:extLst>
          </p:cNvPr>
          <p:cNvSpPr>
            <a:spLocks noGrp="1"/>
          </p:cNvSpPr>
          <p:nvPr>
            <p:ph type="title"/>
          </p:nvPr>
        </p:nvSpPr>
        <p:spPr/>
        <p:txBody>
          <a:bodyPr/>
          <a:lstStyle/>
          <a:p>
            <a:r>
              <a:rPr lang="en-IN" dirty="0"/>
              <a:t>Call Stack </a:t>
            </a:r>
            <a:r>
              <a:rPr lang="en-IN" sz="2000" b="0" dirty="0"/>
              <a:t>(1 of 2)</a:t>
            </a:r>
            <a:endParaRPr lang="en-IN" b="0" dirty="0"/>
          </a:p>
        </p:txBody>
      </p:sp>
      <p:pic>
        <p:nvPicPr>
          <p:cNvPr id="5" name="Content Placeholder 4" descr="An illustration shows Call stack. For long description in Notes pane, press F6.">
            <a:extLst>
              <a:ext uri="{FF2B5EF4-FFF2-40B4-BE49-F238E27FC236}">
                <a16:creationId xmlns:a16="http://schemas.microsoft.com/office/drawing/2014/main" id="{0C108D72-AC54-41F7-A097-112209C872A4}"/>
              </a:ext>
            </a:extLst>
          </p:cNvPr>
          <p:cNvPicPr>
            <a:picLocks noGrp="1" noChangeAspect="1"/>
          </p:cNvPicPr>
          <p:nvPr>
            <p:ph sz="quarter" idx="13"/>
          </p:nvPr>
        </p:nvPicPr>
        <p:blipFill>
          <a:blip r:embed="rId3"/>
          <a:stretch>
            <a:fillRect/>
          </a:stretch>
        </p:blipFill>
        <p:spPr>
          <a:xfrm>
            <a:off x="485604" y="1632731"/>
            <a:ext cx="8172791" cy="2633701"/>
          </a:xfrm>
          <a:prstGeom prst="rect">
            <a:avLst/>
          </a:prstGeom>
        </p:spPr>
      </p:pic>
      <p:sp>
        <p:nvSpPr>
          <p:cNvPr id="4" name="Content Placeholder 3">
            <a:extLst>
              <a:ext uri="{FF2B5EF4-FFF2-40B4-BE49-F238E27FC236}">
                <a16:creationId xmlns:a16="http://schemas.microsoft.com/office/drawing/2014/main" id="{A8F368A5-6C7A-4CD3-A2E4-D29D36A733D5}"/>
              </a:ext>
            </a:extLst>
          </p:cNvPr>
          <p:cNvSpPr>
            <a:spLocks noGrp="1"/>
          </p:cNvSpPr>
          <p:nvPr>
            <p:ph sz="quarter" idx="14"/>
          </p:nvPr>
        </p:nvSpPr>
        <p:spPr>
          <a:xfrm>
            <a:off x="457200" y="4586513"/>
            <a:ext cx="8229600" cy="1635579"/>
          </a:xfrm>
        </p:spPr>
        <p:txBody>
          <a:bodyPr/>
          <a:lstStyle/>
          <a:p>
            <a:pPr marL="432" indent="0">
              <a:buNone/>
            </a:pPr>
            <a:r>
              <a:rPr lang="en-IN" dirty="0"/>
              <a:t>When invoking m(x, y), the values of x and y are passed to number and numbers. Since y contains the reference value to the array, numbers now contains the same reference value to the same array.</a:t>
            </a:r>
          </a:p>
        </p:txBody>
      </p:sp>
    </p:spTree>
    <p:extLst>
      <p:ext uri="{BB962C8B-B14F-4D97-AF65-F5344CB8AC3E}">
        <p14:creationId xmlns:p14="http://schemas.microsoft.com/office/powerpoint/2010/main" val="245226138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C0A984-2168-4DA2-BC1C-E72D264DA979}"/>
              </a:ext>
            </a:extLst>
          </p:cNvPr>
          <p:cNvSpPr>
            <a:spLocks noGrp="1"/>
          </p:cNvSpPr>
          <p:nvPr>
            <p:ph type="title"/>
          </p:nvPr>
        </p:nvSpPr>
        <p:spPr/>
        <p:txBody>
          <a:bodyPr/>
          <a:lstStyle/>
          <a:p>
            <a:r>
              <a:rPr lang="en-IN" dirty="0"/>
              <a:t>Call Stack </a:t>
            </a:r>
            <a:r>
              <a:rPr lang="en-IN" sz="2000" b="0" dirty="0"/>
              <a:t>(2 of 2)</a:t>
            </a:r>
            <a:endParaRPr lang="en-IN" b="0" dirty="0"/>
          </a:p>
        </p:txBody>
      </p:sp>
      <p:pic>
        <p:nvPicPr>
          <p:cNvPr id="7" name="Content Placeholder 6" descr="An illustration shows Call stack. For long description in Notes pane, press F6.">
            <a:extLst>
              <a:ext uri="{FF2B5EF4-FFF2-40B4-BE49-F238E27FC236}">
                <a16:creationId xmlns:a16="http://schemas.microsoft.com/office/drawing/2014/main" id="{3F1F407F-1E34-46DE-830A-7F21D30C27FB}"/>
              </a:ext>
            </a:extLst>
          </p:cNvPr>
          <p:cNvPicPr>
            <a:picLocks noGrp="1"/>
          </p:cNvPicPr>
          <p:nvPr>
            <p:ph sz="quarter" idx="13"/>
          </p:nvPr>
        </p:nvPicPr>
        <p:blipFill>
          <a:blip r:embed="rId3"/>
          <a:stretch>
            <a:fillRect/>
          </a:stretch>
        </p:blipFill>
        <p:spPr>
          <a:xfrm>
            <a:off x="486000" y="1634400"/>
            <a:ext cx="8172000" cy="2635200"/>
          </a:xfrm>
          <a:prstGeom prst="rect">
            <a:avLst/>
          </a:prstGeom>
        </p:spPr>
      </p:pic>
      <p:sp>
        <p:nvSpPr>
          <p:cNvPr id="4" name="Content Placeholder 3">
            <a:extLst>
              <a:ext uri="{FF2B5EF4-FFF2-40B4-BE49-F238E27FC236}">
                <a16:creationId xmlns:a16="http://schemas.microsoft.com/office/drawing/2014/main" id="{A8F368A5-6C7A-4CD3-A2E4-D29D36A733D5}"/>
              </a:ext>
            </a:extLst>
          </p:cNvPr>
          <p:cNvSpPr>
            <a:spLocks noGrp="1"/>
          </p:cNvSpPr>
          <p:nvPr>
            <p:ph sz="quarter" idx="14"/>
          </p:nvPr>
        </p:nvSpPr>
        <p:spPr>
          <a:xfrm>
            <a:off x="457200" y="4586513"/>
            <a:ext cx="8229600" cy="1635579"/>
          </a:xfrm>
        </p:spPr>
        <p:txBody>
          <a:bodyPr/>
          <a:lstStyle/>
          <a:p>
            <a:pPr marL="432" indent="0">
              <a:buNone/>
            </a:pPr>
            <a:r>
              <a:rPr lang="en-IN" dirty="0"/>
              <a:t>When invoking m(x, y), the values of x and y are passed to number and numbers. Since y contains the reference value to the array, numbers now contains the same reference value to the same array.</a:t>
            </a:r>
          </a:p>
        </p:txBody>
      </p:sp>
    </p:spTree>
    <p:extLst>
      <p:ext uri="{BB962C8B-B14F-4D97-AF65-F5344CB8AC3E}">
        <p14:creationId xmlns:p14="http://schemas.microsoft.com/office/powerpoint/2010/main" val="201290674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114D1A-C243-4D05-AB8B-E744F87D1A9F}"/>
              </a:ext>
            </a:extLst>
          </p:cNvPr>
          <p:cNvSpPr>
            <a:spLocks noGrp="1"/>
          </p:cNvSpPr>
          <p:nvPr>
            <p:ph type="title"/>
          </p:nvPr>
        </p:nvSpPr>
        <p:spPr/>
        <p:txBody>
          <a:bodyPr/>
          <a:lstStyle/>
          <a:p>
            <a:r>
              <a:rPr lang="en-IN" dirty="0"/>
              <a:t>Heap</a:t>
            </a:r>
          </a:p>
        </p:txBody>
      </p:sp>
      <p:pic>
        <p:nvPicPr>
          <p:cNvPr id="5" name="Content Placeholder 4" descr="An illustration shows Heap, consisting of stack on the left and heap on the right side.  For long description in Notes pane, press F6.">
            <a:extLst>
              <a:ext uri="{FF2B5EF4-FFF2-40B4-BE49-F238E27FC236}">
                <a16:creationId xmlns:a16="http://schemas.microsoft.com/office/drawing/2014/main" id="{F48B92E7-2157-4E32-9F33-78FB7EF96828}"/>
              </a:ext>
            </a:extLst>
          </p:cNvPr>
          <p:cNvPicPr>
            <a:picLocks noGrp="1" noChangeAspect="1"/>
          </p:cNvPicPr>
          <p:nvPr>
            <p:ph sz="quarter" idx="13"/>
          </p:nvPr>
        </p:nvPicPr>
        <p:blipFill>
          <a:blip r:embed="rId3"/>
          <a:stretch>
            <a:fillRect/>
          </a:stretch>
        </p:blipFill>
        <p:spPr>
          <a:xfrm>
            <a:off x="544257" y="1706093"/>
            <a:ext cx="8055486" cy="2686638"/>
          </a:xfrm>
          <a:prstGeom prst="rect">
            <a:avLst/>
          </a:prstGeom>
        </p:spPr>
      </p:pic>
      <p:sp>
        <p:nvSpPr>
          <p:cNvPr id="4" name="Content Placeholder 3">
            <a:extLst>
              <a:ext uri="{FF2B5EF4-FFF2-40B4-BE49-F238E27FC236}">
                <a16:creationId xmlns:a16="http://schemas.microsoft.com/office/drawing/2014/main" id="{AF904132-B5FE-4977-B646-B557A5AE9688}"/>
              </a:ext>
            </a:extLst>
          </p:cNvPr>
          <p:cNvSpPr>
            <a:spLocks noGrp="1"/>
          </p:cNvSpPr>
          <p:nvPr>
            <p:ph sz="quarter" idx="14"/>
          </p:nvPr>
        </p:nvSpPr>
        <p:spPr>
          <a:xfrm>
            <a:off x="457200" y="4655545"/>
            <a:ext cx="8229600" cy="1614625"/>
          </a:xfrm>
        </p:spPr>
        <p:txBody>
          <a:bodyPr/>
          <a:lstStyle/>
          <a:p>
            <a:pPr marL="432" indent="0">
              <a:buNone/>
            </a:pPr>
            <a:r>
              <a:rPr lang="en-IN" dirty="0"/>
              <a:t>The J</a:t>
            </a:r>
            <a:r>
              <a:rPr lang="en-IN" sz="100" dirty="0"/>
              <a:t> </a:t>
            </a:r>
            <a:r>
              <a:rPr lang="en-IN" dirty="0"/>
              <a:t>V</a:t>
            </a:r>
            <a:r>
              <a:rPr lang="en-IN" sz="100" dirty="0"/>
              <a:t> </a:t>
            </a:r>
            <a:r>
              <a:rPr lang="en-IN" dirty="0"/>
              <a:t>M stores the array in an area of memory, called </a:t>
            </a:r>
            <a:r>
              <a:rPr lang="en-IN" b="1" dirty="0"/>
              <a:t>heap</a:t>
            </a:r>
            <a:r>
              <a:rPr lang="en-IN" dirty="0"/>
              <a:t>, which is used for dynamic memory allocation where blocks of memory are allocated and freed in an arbitrary order.</a:t>
            </a:r>
          </a:p>
        </p:txBody>
      </p:sp>
    </p:spTree>
    <p:extLst>
      <p:ext uri="{BB962C8B-B14F-4D97-AF65-F5344CB8AC3E}">
        <p14:creationId xmlns:p14="http://schemas.microsoft.com/office/powerpoint/2010/main" val="90581707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6A45AA-9664-4AAC-AC80-DAB950618225}"/>
              </a:ext>
            </a:extLst>
          </p:cNvPr>
          <p:cNvSpPr>
            <a:spLocks noGrp="1"/>
          </p:cNvSpPr>
          <p:nvPr>
            <p:ph type="title"/>
          </p:nvPr>
        </p:nvSpPr>
        <p:spPr/>
        <p:txBody>
          <a:bodyPr/>
          <a:lstStyle/>
          <a:p>
            <a:r>
              <a:rPr lang="en-IN" dirty="0"/>
              <a:t>Passing Arrays as Arguments</a:t>
            </a:r>
          </a:p>
        </p:txBody>
      </p:sp>
      <p:sp>
        <p:nvSpPr>
          <p:cNvPr id="3" name="Content Placeholder 2">
            <a:extLst>
              <a:ext uri="{FF2B5EF4-FFF2-40B4-BE49-F238E27FC236}">
                <a16:creationId xmlns:a16="http://schemas.microsoft.com/office/drawing/2014/main" id="{F3D7D848-79A1-408D-95E0-D8F889E3BA13}"/>
              </a:ext>
            </a:extLst>
          </p:cNvPr>
          <p:cNvSpPr>
            <a:spLocks noGrp="1"/>
          </p:cNvSpPr>
          <p:nvPr>
            <p:ph sz="quarter" idx="13"/>
          </p:nvPr>
        </p:nvSpPr>
        <p:spPr>
          <a:xfrm>
            <a:off x="457200" y="1552576"/>
            <a:ext cx="8229600" cy="943882"/>
          </a:xfrm>
        </p:spPr>
        <p:txBody>
          <a:bodyPr/>
          <a:lstStyle/>
          <a:p>
            <a:r>
              <a:rPr lang="en-IN" dirty="0"/>
              <a:t>Objective: Demonstrate differences of passing primitive data type variables and array variables.</a:t>
            </a:r>
          </a:p>
        </p:txBody>
      </p:sp>
      <p:sp>
        <p:nvSpPr>
          <p:cNvPr id="10" name="Text Placeholder 9">
            <a:extLst>
              <a:ext uri="{FF2B5EF4-FFF2-40B4-BE49-F238E27FC236}">
                <a16:creationId xmlns:a16="http://schemas.microsoft.com/office/drawing/2014/main" id="{81103E55-3283-4462-8A42-0C38BB7C5566}"/>
              </a:ext>
            </a:extLst>
          </p:cNvPr>
          <p:cNvSpPr>
            <a:spLocks noGrp="1"/>
          </p:cNvSpPr>
          <p:nvPr>
            <p:ph type="body" sz="quarter" idx="20"/>
          </p:nvPr>
        </p:nvSpPr>
        <p:spPr>
          <a:xfrm>
            <a:off x="6386286" y="4208147"/>
            <a:ext cx="2300514" cy="613235"/>
          </a:xfrm>
        </p:spPr>
        <p:txBody>
          <a:bodyPr/>
          <a:lstStyle/>
          <a:p>
            <a:pPr marL="432" indent="0">
              <a:buNone/>
            </a:pPr>
            <a:r>
              <a:rPr lang="en-IN" dirty="0" err="1">
                <a:hlinkClick r:id="rId3"/>
              </a:rPr>
              <a:t>TestPassArray</a:t>
            </a:r>
            <a:endParaRPr lang="en-IN" dirty="0">
              <a:hlinkClick r:id="rId3"/>
            </a:endParaRPr>
          </a:p>
        </p:txBody>
      </p:sp>
    </p:spTree>
    <p:extLst>
      <p:ext uri="{BB962C8B-B14F-4D97-AF65-F5344CB8AC3E}">
        <p14:creationId xmlns:p14="http://schemas.microsoft.com/office/powerpoint/2010/main" val="405571805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D0B1BA-9C62-44BB-81AD-6A64ACF6266C}"/>
              </a:ext>
            </a:extLst>
          </p:cNvPr>
          <p:cNvSpPr>
            <a:spLocks noGrp="1"/>
          </p:cNvSpPr>
          <p:nvPr>
            <p:ph type="title"/>
          </p:nvPr>
        </p:nvSpPr>
        <p:spPr/>
        <p:txBody>
          <a:bodyPr/>
          <a:lstStyle/>
          <a:p>
            <a:r>
              <a:rPr lang="en-IN" dirty="0"/>
              <a:t>Example</a:t>
            </a:r>
          </a:p>
        </p:txBody>
      </p:sp>
      <p:pic>
        <p:nvPicPr>
          <p:cNvPr id="4" name="Content Placeholder 3" descr="An illustration shows five columns, consisting of stacks and heap. For long description in Notes pane, press F6.">
            <a:extLst>
              <a:ext uri="{FF2B5EF4-FFF2-40B4-BE49-F238E27FC236}">
                <a16:creationId xmlns:a16="http://schemas.microsoft.com/office/drawing/2014/main" id="{F36F8118-089D-4337-A566-24FAEEE8D38E}"/>
              </a:ext>
            </a:extLst>
          </p:cNvPr>
          <p:cNvPicPr>
            <a:picLocks noGrp="1" noChangeAspect="1"/>
          </p:cNvPicPr>
          <p:nvPr>
            <p:ph sz="quarter" idx="13"/>
          </p:nvPr>
        </p:nvPicPr>
        <p:blipFill>
          <a:blip r:embed="rId3"/>
          <a:stretch>
            <a:fillRect/>
          </a:stretch>
        </p:blipFill>
        <p:spPr>
          <a:xfrm>
            <a:off x="457200" y="2020906"/>
            <a:ext cx="8232775" cy="3730588"/>
          </a:xfrm>
          <a:prstGeom prst="rect">
            <a:avLst/>
          </a:prstGeom>
        </p:spPr>
      </p:pic>
    </p:spTree>
    <p:extLst>
      <p:ext uri="{BB962C8B-B14F-4D97-AF65-F5344CB8AC3E}">
        <p14:creationId xmlns:p14="http://schemas.microsoft.com/office/powerpoint/2010/main" val="269136089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0EA9DE-6E44-4293-9D59-D73D67C53A5C}"/>
              </a:ext>
            </a:extLst>
          </p:cNvPr>
          <p:cNvSpPr>
            <a:spLocks noGrp="1"/>
          </p:cNvSpPr>
          <p:nvPr>
            <p:ph type="title"/>
          </p:nvPr>
        </p:nvSpPr>
        <p:spPr/>
        <p:txBody>
          <a:bodyPr/>
          <a:lstStyle/>
          <a:p>
            <a:r>
              <a:rPr lang="en-IN" dirty="0"/>
              <a:t>Returning an Array from a Method</a:t>
            </a:r>
          </a:p>
        </p:txBody>
      </p:sp>
      <p:pic>
        <p:nvPicPr>
          <p:cNvPr id="4" name="Content Placeholder 3" descr="An illustration shows Returning an array from a method. For long description in Notes pane, press F6.">
            <a:extLst>
              <a:ext uri="{FF2B5EF4-FFF2-40B4-BE49-F238E27FC236}">
                <a16:creationId xmlns:a16="http://schemas.microsoft.com/office/drawing/2014/main" id="{A55133F7-466C-40EC-9BA1-8CF18FED5F68}"/>
              </a:ext>
            </a:extLst>
          </p:cNvPr>
          <p:cNvPicPr>
            <a:picLocks noGrp="1" noChangeAspect="1"/>
          </p:cNvPicPr>
          <p:nvPr>
            <p:ph sz="quarter" idx="13"/>
          </p:nvPr>
        </p:nvPicPr>
        <p:blipFill>
          <a:blip r:embed="rId3"/>
          <a:stretch>
            <a:fillRect/>
          </a:stretch>
        </p:blipFill>
        <p:spPr>
          <a:xfrm>
            <a:off x="457200" y="1742790"/>
            <a:ext cx="8232775" cy="4286820"/>
          </a:xfrm>
          <a:prstGeom prst="rect">
            <a:avLst/>
          </a:prstGeom>
        </p:spPr>
      </p:pic>
    </p:spTree>
    <p:extLst>
      <p:ext uri="{BB962C8B-B14F-4D97-AF65-F5344CB8AC3E}">
        <p14:creationId xmlns:p14="http://schemas.microsoft.com/office/powerpoint/2010/main" val="156882008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B50DC-E288-4B6D-9410-F6CE9C9935E9}"/>
              </a:ext>
            </a:extLst>
          </p:cNvPr>
          <p:cNvSpPr>
            <a:spLocks noGrp="1"/>
          </p:cNvSpPr>
          <p:nvPr>
            <p:ph type="title"/>
          </p:nvPr>
        </p:nvSpPr>
        <p:spPr/>
        <p:txBody>
          <a:bodyPr/>
          <a:lstStyle/>
          <a:p>
            <a:r>
              <a:rPr lang="en-IN" dirty="0"/>
              <a:t>Trace the Reverse Method </a:t>
            </a:r>
            <a:r>
              <a:rPr lang="en-IN" sz="2000" b="0" dirty="0"/>
              <a:t>(1 of 22)</a:t>
            </a:r>
            <a:endParaRPr lang="en-IN" b="0" dirty="0"/>
          </a:p>
        </p:txBody>
      </p:sp>
      <p:pic>
        <p:nvPicPr>
          <p:cNvPr id="7" name="Content Placeholder 6" descr="An arrow labeled Declare result and create array, For long description in Notes pane, press F6.">
            <a:extLst>
              <a:ext uri="{FF2B5EF4-FFF2-40B4-BE49-F238E27FC236}">
                <a16:creationId xmlns:a16="http://schemas.microsoft.com/office/drawing/2014/main" id="{FBFC0BF9-9879-4E80-AB59-D3EEC2538615}"/>
              </a:ext>
            </a:extLst>
          </p:cNvPr>
          <p:cNvPicPr>
            <a:picLocks noGrp="1" noChangeAspect="1"/>
          </p:cNvPicPr>
          <p:nvPr>
            <p:ph sz="quarter" idx="13"/>
          </p:nvPr>
        </p:nvPicPr>
        <p:blipFill>
          <a:blip r:embed="rId3"/>
          <a:stretch>
            <a:fillRect/>
          </a:stretch>
        </p:blipFill>
        <p:spPr>
          <a:xfrm>
            <a:off x="743864" y="1554163"/>
            <a:ext cx="7659447" cy="4664075"/>
          </a:xfrm>
          <a:prstGeom prst="rect">
            <a:avLst/>
          </a:prstGeom>
        </p:spPr>
      </p:pic>
    </p:spTree>
    <p:extLst>
      <p:ext uri="{BB962C8B-B14F-4D97-AF65-F5344CB8AC3E}">
        <p14:creationId xmlns:p14="http://schemas.microsoft.com/office/powerpoint/2010/main" val="36594282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566C67-DA25-4D99-832D-3112B045C0E6}"/>
              </a:ext>
            </a:extLst>
          </p:cNvPr>
          <p:cNvSpPr>
            <a:spLocks noGrp="1"/>
          </p:cNvSpPr>
          <p:nvPr>
            <p:ph type="title"/>
          </p:nvPr>
        </p:nvSpPr>
        <p:spPr/>
        <p:txBody>
          <a:bodyPr/>
          <a:lstStyle/>
          <a:p>
            <a:r>
              <a:rPr lang="en-IN" dirty="0"/>
              <a:t>Declaring Array Variables</a:t>
            </a:r>
          </a:p>
        </p:txBody>
      </p:sp>
      <p:sp>
        <p:nvSpPr>
          <p:cNvPr id="3" name="Content Placeholder 2">
            <a:extLst>
              <a:ext uri="{FF2B5EF4-FFF2-40B4-BE49-F238E27FC236}">
                <a16:creationId xmlns:a16="http://schemas.microsoft.com/office/drawing/2014/main" id="{4DA12D92-40E8-4F9B-84EB-7E7957251C33}"/>
              </a:ext>
            </a:extLst>
          </p:cNvPr>
          <p:cNvSpPr>
            <a:spLocks noGrp="1"/>
          </p:cNvSpPr>
          <p:nvPr>
            <p:ph sz="quarter" idx="13"/>
          </p:nvPr>
        </p:nvSpPr>
        <p:spPr>
          <a:xfrm>
            <a:off x="457200" y="1552575"/>
            <a:ext cx="8229601" cy="493939"/>
          </a:xfrm>
        </p:spPr>
        <p:txBody>
          <a:bodyPr/>
          <a:lstStyle/>
          <a:p>
            <a:r>
              <a:rPr lang="en-IN" dirty="0">
                <a:latin typeface="Courier New" panose="02070309020205020404" pitchFamily="49" charset="0"/>
                <a:cs typeface="Courier New" panose="02070309020205020404" pitchFamily="49" charset="0"/>
              </a:rPr>
              <a:t>datatype[] </a:t>
            </a:r>
            <a:r>
              <a:rPr lang="en-IN" dirty="0" err="1">
                <a:latin typeface="Courier New" panose="02070309020205020404" pitchFamily="49" charset="0"/>
                <a:cs typeface="Courier New" panose="02070309020205020404" pitchFamily="49" charset="0"/>
              </a:rPr>
              <a:t>arrayRefVar</a:t>
            </a:r>
            <a:r>
              <a:rPr lang="en-IN" dirty="0">
                <a:latin typeface="Courier New" panose="02070309020205020404" pitchFamily="49" charset="0"/>
                <a:cs typeface="Courier New" panose="02070309020205020404" pitchFamily="49" charset="0"/>
              </a:rPr>
              <a:t>;</a:t>
            </a:r>
          </a:p>
        </p:txBody>
      </p:sp>
      <p:sp>
        <p:nvSpPr>
          <p:cNvPr id="4" name="Content Placeholder 3">
            <a:extLst>
              <a:ext uri="{FF2B5EF4-FFF2-40B4-BE49-F238E27FC236}">
                <a16:creationId xmlns:a16="http://schemas.microsoft.com/office/drawing/2014/main" id="{19F2BE47-DC22-49EB-9DE4-B91F106E3CBC}"/>
              </a:ext>
            </a:extLst>
          </p:cNvPr>
          <p:cNvSpPr>
            <a:spLocks noGrp="1"/>
          </p:cNvSpPr>
          <p:nvPr>
            <p:ph sz="quarter" idx="14"/>
          </p:nvPr>
        </p:nvSpPr>
        <p:spPr>
          <a:xfrm>
            <a:off x="457200" y="2119086"/>
            <a:ext cx="4011769" cy="1111794"/>
          </a:xfrm>
        </p:spPr>
        <p:txBody>
          <a:bodyPr/>
          <a:lstStyle/>
          <a:p>
            <a:pPr marL="255600" indent="0">
              <a:buNone/>
            </a:pPr>
            <a:r>
              <a:rPr lang="en-IN" dirty="0"/>
              <a:t>Example:</a:t>
            </a:r>
          </a:p>
          <a:p>
            <a:pPr marL="255600" indent="0">
              <a:buNone/>
            </a:pPr>
            <a:r>
              <a:rPr lang="en-IN" dirty="0">
                <a:latin typeface="Courier New" panose="02070309020205020404" pitchFamily="49" charset="0"/>
                <a:cs typeface="Courier New" panose="02070309020205020404" pitchFamily="49" charset="0"/>
              </a:rPr>
              <a:t>double[] </a:t>
            </a:r>
            <a:r>
              <a:rPr lang="en-IN" dirty="0" err="1">
                <a:latin typeface="Courier New" panose="02070309020205020404" pitchFamily="49" charset="0"/>
                <a:cs typeface="Courier New" panose="02070309020205020404" pitchFamily="49" charset="0"/>
              </a:rPr>
              <a:t>myList</a:t>
            </a:r>
            <a:r>
              <a:rPr lang="en-IN" dirty="0">
                <a:latin typeface="Courier New" panose="02070309020205020404" pitchFamily="49" charset="0"/>
                <a:cs typeface="Courier New" panose="02070309020205020404" pitchFamily="49" charset="0"/>
              </a:rPr>
              <a:t>;</a:t>
            </a:r>
          </a:p>
        </p:txBody>
      </p:sp>
      <p:sp>
        <p:nvSpPr>
          <p:cNvPr id="5" name="Content Placeholder 4">
            <a:extLst>
              <a:ext uri="{FF2B5EF4-FFF2-40B4-BE49-F238E27FC236}">
                <a16:creationId xmlns:a16="http://schemas.microsoft.com/office/drawing/2014/main" id="{90467300-27B3-4393-8950-6A9D16D13454}"/>
              </a:ext>
            </a:extLst>
          </p:cNvPr>
          <p:cNvSpPr>
            <a:spLocks noGrp="1"/>
          </p:cNvSpPr>
          <p:nvPr>
            <p:ph sz="quarter" idx="15"/>
          </p:nvPr>
        </p:nvSpPr>
        <p:spPr>
          <a:xfrm>
            <a:off x="457200" y="3303452"/>
            <a:ext cx="8229600" cy="933268"/>
          </a:xfrm>
        </p:spPr>
        <p:txBody>
          <a:bodyPr/>
          <a:lstStyle/>
          <a:p>
            <a:r>
              <a:rPr lang="en-IN" dirty="0">
                <a:latin typeface="Courier New" panose="02070309020205020404" pitchFamily="49" charset="0"/>
                <a:cs typeface="Courier New" panose="02070309020205020404" pitchFamily="49" charset="0"/>
              </a:rPr>
              <a:t>datatype </a:t>
            </a:r>
            <a:r>
              <a:rPr lang="en-IN" dirty="0" err="1">
                <a:latin typeface="Courier New" panose="02070309020205020404" pitchFamily="49" charset="0"/>
                <a:cs typeface="Courier New" panose="02070309020205020404" pitchFamily="49" charset="0"/>
              </a:rPr>
              <a:t>arrayRefVar</a:t>
            </a:r>
            <a:r>
              <a:rPr lang="en-IN" dirty="0">
                <a:latin typeface="Courier New" panose="02070309020205020404" pitchFamily="49" charset="0"/>
                <a:cs typeface="Courier New" panose="02070309020205020404" pitchFamily="49" charset="0"/>
              </a:rPr>
              <a:t>[]; </a:t>
            </a:r>
            <a:r>
              <a:rPr lang="en-IN" b="1" dirty="0"/>
              <a:t>// This style is allowed, but not preferred</a:t>
            </a:r>
          </a:p>
        </p:txBody>
      </p:sp>
      <p:sp>
        <p:nvSpPr>
          <p:cNvPr id="6" name="Content Placeholder 5">
            <a:extLst>
              <a:ext uri="{FF2B5EF4-FFF2-40B4-BE49-F238E27FC236}">
                <a16:creationId xmlns:a16="http://schemas.microsoft.com/office/drawing/2014/main" id="{034EF36B-0EB3-4F35-A522-FD9AF3546673}"/>
              </a:ext>
            </a:extLst>
          </p:cNvPr>
          <p:cNvSpPr>
            <a:spLocks noGrp="1"/>
          </p:cNvSpPr>
          <p:nvPr>
            <p:ph sz="quarter" idx="16"/>
          </p:nvPr>
        </p:nvSpPr>
        <p:spPr>
          <a:xfrm>
            <a:off x="457200" y="4305300"/>
            <a:ext cx="4011769" cy="1089660"/>
          </a:xfrm>
        </p:spPr>
        <p:txBody>
          <a:bodyPr/>
          <a:lstStyle/>
          <a:p>
            <a:pPr marL="255600" indent="0">
              <a:buNone/>
            </a:pPr>
            <a:r>
              <a:rPr lang="en-IN" dirty="0"/>
              <a:t>Example:</a:t>
            </a:r>
          </a:p>
          <a:p>
            <a:pPr marL="255600" indent="0">
              <a:buNone/>
            </a:pPr>
            <a:r>
              <a:rPr lang="en-IN" dirty="0">
                <a:latin typeface="Courier New" panose="02070309020205020404" pitchFamily="49" charset="0"/>
                <a:cs typeface="Courier New" panose="02070309020205020404" pitchFamily="49" charset="0"/>
              </a:rPr>
              <a:t>double </a:t>
            </a:r>
            <a:r>
              <a:rPr lang="en-IN" dirty="0" err="1">
                <a:latin typeface="Courier New" panose="02070309020205020404" pitchFamily="49" charset="0"/>
                <a:cs typeface="Courier New" panose="02070309020205020404" pitchFamily="49" charset="0"/>
              </a:rPr>
              <a:t>myList</a:t>
            </a:r>
            <a:r>
              <a:rPr lang="en-IN" dirty="0">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4084485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B50DC-E288-4B6D-9410-F6CE9C9935E9}"/>
              </a:ext>
            </a:extLst>
          </p:cNvPr>
          <p:cNvSpPr>
            <a:spLocks noGrp="1"/>
          </p:cNvSpPr>
          <p:nvPr>
            <p:ph type="title"/>
          </p:nvPr>
        </p:nvSpPr>
        <p:spPr/>
        <p:txBody>
          <a:bodyPr/>
          <a:lstStyle/>
          <a:p>
            <a:r>
              <a:rPr lang="en-IN" dirty="0"/>
              <a:t>Trace the Reverse Method </a:t>
            </a:r>
            <a:r>
              <a:rPr lang="en-IN" sz="2000" b="0" dirty="0"/>
              <a:t>(2 of 22)</a:t>
            </a:r>
            <a:endParaRPr lang="en-IN" b="0" dirty="0"/>
          </a:p>
        </p:txBody>
      </p:sp>
      <p:pic>
        <p:nvPicPr>
          <p:cNvPr id="5" name="Content Placeholder 4" descr="An arrow labeled i = 0 and j = 5, For long description in Notes pane, press F6.">
            <a:extLst>
              <a:ext uri="{FF2B5EF4-FFF2-40B4-BE49-F238E27FC236}">
                <a16:creationId xmlns:a16="http://schemas.microsoft.com/office/drawing/2014/main" id="{D0B31E82-EF59-40A9-BD2B-0B6D5CB1072B}"/>
              </a:ext>
            </a:extLst>
          </p:cNvPr>
          <p:cNvPicPr>
            <a:picLocks noGrp="1" noChangeAspect="1"/>
          </p:cNvPicPr>
          <p:nvPr>
            <p:ph sz="quarter" idx="13"/>
          </p:nvPr>
        </p:nvPicPr>
        <p:blipFill>
          <a:blip r:embed="rId3"/>
          <a:stretch>
            <a:fillRect/>
          </a:stretch>
        </p:blipFill>
        <p:spPr>
          <a:xfrm>
            <a:off x="743864" y="1554163"/>
            <a:ext cx="7659447" cy="4664075"/>
          </a:xfrm>
          <a:prstGeom prst="rect">
            <a:avLst/>
          </a:prstGeom>
        </p:spPr>
      </p:pic>
    </p:spTree>
    <p:extLst>
      <p:ext uri="{BB962C8B-B14F-4D97-AF65-F5344CB8AC3E}">
        <p14:creationId xmlns:p14="http://schemas.microsoft.com/office/powerpoint/2010/main" val="71710586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B50DC-E288-4B6D-9410-F6CE9C9935E9}"/>
              </a:ext>
            </a:extLst>
          </p:cNvPr>
          <p:cNvSpPr>
            <a:spLocks noGrp="1"/>
          </p:cNvSpPr>
          <p:nvPr>
            <p:ph type="title"/>
          </p:nvPr>
        </p:nvSpPr>
        <p:spPr/>
        <p:txBody>
          <a:bodyPr/>
          <a:lstStyle/>
          <a:p>
            <a:r>
              <a:rPr lang="en-IN" dirty="0"/>
              <a:t>Trace the Reverse Method </a:t>
            </a:r>
            <a:r>
              <a:rPr lang="en-IN" sz="2000" b="0" dirty="0"/>
              <a:t>(3 of 22)</a:t>
            </a:r>
            <a:endParaRPr lang="en-IN" b="0" dirty="0"/>
          </a:p>
        </p:txBody>
      </p:sp>
      <p:pic>
        <p:nvPicPr>
          <p:cNvPr id="6" name="Content Placeholder 5" descr="An arrow labeled i open parenthesis = 0 close parenthesis is less than 6, For long description in Notes pane, press F6.">
            <a:extLst>
              <a:ext uri="{FF2B5EF4-FFF2-40B4-BE49-F238E27FC236}">
                <a16:creationId xmlns:a16="http://schemas.microsoft.com/office/drawing/2014/main" id="{1B5B3D7B-FD1E-4C0D-9D64-143DF7336357}"/>
              </a:ext>
            </a:extLst>
          </p:cNvPr>
          <p:cNvPicPr>
            <a:picLocks noGrp="1" noChangeAspect="1"/>
          </p:cNvPicPr>
          <p:nvPr>
            <p:ph sz="quarter" idx="13"/>
          </p:nvPr>
        </p:nvPicPr>
        <p:blipFill>
          <a:blip r:embed="rId3"/>
          <a:stretch>
            <a:fillRect/>
          </a:stretch>
        </p:blipFill>
        <p:spPr>
          <a:xfrm>
            <a:off x="743864" y="1554163"/>
            <a:ext cx="7659447" cy="4664075"/>
          </a:xfrm>
          <a:prstGeom prst="rect">
            <a:avLst/>
          </a:prstGeom>
        </p:spPr>
      </p:pic>
    </p:spTree>
    <p:extLst>
      <p:ext uri="{BB962C8B-B14F-4D97-AF65-F5344CB8AC3E}">
        <p14:creationId xmlns:p14="http://schemas.microsoft.com/office/powerpoint/2010/main" val="224899587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B50DC-E288-4B6D-9410-F6CE9C9935E9}"/>
              </a:ext>
            </a:extLst>
          </p:cNvPr>
          <p:cNvSpPr>
            <a:spLocks noGrp="1"/>
          </p:cNvSpPr>
          <p:nvPr>
            <p:ph type="title"/>
          </p:nvPr>
        </p:nvSpPr>
        <p:spPr/>
        <p:txBody>
          <a:bodyPr/>
          <a:lstStyle/>
          <a:p>
            <a:r>
              <a:rPr lang="en-IN" dirty="0"/>
              <a:t>Trace the Reverse Method </a:t>
            </a:r>
            <a:r>
              <a:rPr lang="en-IN" sz="2000" b="0" dirty="0"/>
              <a:t>(4 of 22)</a:t>
            </a:r>
            <a:endParaRPr lang="en-IN" b="0" dirty="0"/>
          </a:p>
        </p:txBody>
      </p:sp>
      <p:pic>
        <p:nvPicPr>
          <p:cNvPr id="5" name="Content Placeholder 4" descr="An arrow labeled, i = 0 and j = 5. For long description in Notes pane, press F6.">
            <a:extLst>
              <a:ext uri="{FF2B5EF4-FFF2-40B4-BE49-F238E27FC236}">
                <a16:creationId xmlns:a16="http://schemas.microsoft.com/office/drawing/2014/main" id="{F935E988-C97A-4E6C-9C61-B0E1AFE1FF39}"/>
              </a:ext>
            </a:extLst>
          </p:cNvPr>
          <p:cNvPicPr>
            <a:picLocks noGrp="1" noChangeAspect="1"/>
          </p:cNvPicPr>
          <p:nvPr>
            <p:ph sz="quarter" idx="13"/>
          </p:nvPr>
        </p:nvPicPr>
        <p:blipFill>
          <a:blip r:embed="rId3"/>
          <a:stretch>
            <a:fillRect/>
          </a:stretch>
        </p:blipFill>
        <p:spPr>
          <a:xfrm>
            <a:off x="741763" y="1554163"/>
            <a:ext cx="7431425" cy="4664075"/>
          </a:xfrm>
          <a:prstGeom prst="rect">
            <a:avLst/>
          </a:prstGeom>
        </p:spPr>
      </p:pic>
    </p:spTree>
    <p:extLst>
      <p:ext uri="{BB962C8B-B14F-4D97-AF65-F5344CB8AC3E}">
        <p14:creationId xmlns:p14="http://schemas.microsoft.com/office/powerpoint/2010/main" val="234614959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B50DC-E288-4B6D-9410-F6CE9C9935E9}"/>
              </a:ext>
            </a:extLst>
          </p:cNvPr>
          <p:cNvSpPr>
            <a:spLocks noGrp="1"/>
          </p:cNvSpPr>
          <p:nvPr>
            <p:ph type="title"/>
          </p:nvPr>
        </p:nvSpPr>
        <p:spPr/>
        <p:txBody>
          <a:bodyPr/>
          <a:lstStyle/>
          <a:p>
            <a:r>
              <a:rPr lang="en-IN" dirty="0"/>
              <a:t>Trace the Reverse Method </a:t>
            </a:r>
            <a:r>
              <a:rPr lang="en-IN" sz="2000" b="0" dirty="0"/>
              <a:t>(5 of 22)</a:t>
            </a:r>
            <a:endParaRPr lang="en-IN" b="0" dirty="0"/>
          </a:p>
        </p:txBody>
      </p:sp>
      <p:pic>
        <p:nvPicPr>
          <p:cNvPr id="6" name="Content Placeholder 5" descr="An arrow labeled After this, i becomes 1 and j becomes 4, points to the text, i plus plus, j negative negative.">
            <a:extLst>
              <a:ext uri="{FF2B5EF4-FFF2-40B4-BE49-F238E27FC236}">
                <a16:creationId xmlns:a16="http://schemas.microsoft.com/office/drawing/2014/main" id="{D53D35FB-F959-42C1-AC53-AF3DCE5167D9}"/>
              </a:ext>
            </a:extLst>
          </p:cNvPr>
          <p:cNvPicPr>
            <a:picLocks noGrp="1" noChangeAspect="1"/>
          </p:cNvPicPr>
          <p:nvPr>
            <p:ph sz="quarter" idx="13"/>
          </p:nvPr>
        </p:nvPicPr>
        <p:blipFill>
          <a:blip r:embed="rId2"/>
          <a:stretch>
            <a:fillRect/>
          </a:stretch>
        </p:blipFill>
        <p:spPr>
          <a:xfrm>
            <a:off x="741600" y="1554163"/>
            <a:ext cx="7431425" cy="4664075"/>
          </a:xfrm>
          <a:prstGeom prst="rect">
            <a:avLst/>
          </a:prstGeom>
        </p:spPr>
      </p:pic>
    </p:spTree>
    <p:extLst>
      <p:ext uri="{BB962C8B-B14F-4D97-AF65-F5344CB8AC3E}">
        <p14:creationId xmlns:p14="http://schemas.microsoft.com/office/powerpoint/2010/main" val="78086392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B50DC-E288-4B6D-9410-F6CE9C9935E9}"/>
              </a:ext>
            </a:extLst>
          </p:cNvPr>
          <p:cNvSpPr>
            <a:spLocks noGrp="1"/>
          </p:cNvSpPr>
          <p:nvPr>
            <p:ph type="title"/>
          </p:nvPr>
        </p:nvSpPr>
        <p:spPr/>
        <p:txBody>
          <a:bodyPr/>
          <a:lstStyle/>
          <a:p>
            <a:r>
              <a:rPr lang="en-IN" dirty="0"/>
              <a:t>Trace the Reverse Method </a:t>
            </a:r>
            <a:r>
              <a:rPr lang="en-IN" sz="2000" b="0" dirty="0"/>
              <a:t>(6 of 22)</a:t>
            </a:r>
            <a:endParaRPr lang="en-IN" b="0" dirty="0"/>
          </a:p>
        </p:txBody>
      </p:sp>
      <p:pic>
        <p:nvPicPr>
          <p:cNvPr id="5" name="Content Placeholder 4" descr="An arrow labeled i open parenthesis = 1 close parenthesis is less than 6, points to the text, i less than list. Length.">
            <a:extLst>
              <a:ext uri="{FF2B5EF4-FFF2-40B4-BE49-F238E27FC236}">
                <a16:creationId xmlns:a16="http://schemas.microsoft.com/office/drawing/2014/main" id="{490BF680-5E5E-4A3E-AA4B-15ED8DFDE318}"/>
              </a:ext>
            </a:extLst>
          </p:cNvPr>
          <p:cNvPicPr>
            <a:picLocks noGrp="1" noChangeAspect="1"/>
          </p:cNvPicPr>
          <p:nvPr>
            <p:ph sz="quarter" idx="13"/>
          </p:nvPr>
        </p:nvPicPr>
        <p:blipFill>
          <a:blip r:embed="rId2"/>
          <a:stretch>
            <a:fillRect/>
          </a:stretch>
        </p:blipFill>
        <p:spPr>
          <a:xfrm>
            <a:off x="741600" y="1554163"/>
            <a:ext cx="7431425" cy="4664075"/>
          </a:xfrm>
          <a:prstGeom prst="rect">
            <a:avLst/>
          </a:prstGeom>
        </p:spPr>
      </p:pic>
    </p:spTree>
    <p:extLst>
      <p:ext uri="{BB962C8B-B14F-4D97-AF65-F5344CB8AC3E}">
        <p14:creationId xmlns:p14="http://schemas.microsoft.com/office/powerpoint/2010/main" val="126141905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B50DC-E288-4B6D-9410-F6CE9C9935E9}"/>
              </a:ext>
            </a:extLst>
          </p:cNvPr>
          <p:cNvSpPr>
            <a:spLocks noGrp="1"/>
          </p:cNvSpPr>
          <p:nvPr>
            <p:ph type="title"/>
          </p:nvPr>
        </p:nvSpPr>
        <p:spPr/>
        <p:txBody>
          <a:bodyPr/>
          <a:lstStyle/>
          <a:p>
            <a:r>
              <a:rPr lang="en-IN" dirty="0"/>
              <a:t>Trace the Reverse Method </a:t>
            </a:r>
            <a:r>
              <a:rPr lang="en-IN" sz="2000" b="0" dirty="0"/>
              <a:t>(7 of 22)</a:t>
            </a:r>
            <a:endParaRPr lang="en-IN" b="0" dirty="0"/>
          </a:p>
        </p:txBody>
      </p:sp>
      <p:pic>
        <p:nvPicPr>
          <p:cNvPr id="6" name="Content Placeholder 5" descr="An arrow labeled i =1 and j = 4.  For long description in Notes pane, press F6.">
            <a:extLst>
              <a:ext uri="{FF2B5EF4-FFF2-40B4-BE49-F238E27FC236}">
                <a16:creationId xmlns:a16="http://schemas.microsoft.com/office/drawing/2014/main" id="{CC06AB84-6393-475F-A922-F431FADAA7FB}"/>
              </a:ext>
            </a:extLst>
          </p:cNvPr>
          <p:cNvPicPr>
            <a:picLocks noGrp="1" noChangeAspect="1"/>
          </p:cNvPicPr>
          <p:nvPr>
            <p:ph sz="quarter" idx="13"/>
          </p:nvPr>
        </p:nvPicPr>
        <p:blipFill>
          <a:blip r:embed="rId3"/>
          <a:stretch>
            <a:fillRect/>
          </a:stretch>
        </p:blipFill>
        <p:spPr>
          <a:xfrm>
            <a:off x="741600" y="1554163"/>
            <a:ext cx="7431425" cy="4664075"/>
          </a:xfrm>
          <a:prstGeom prst="rect">
            <a:avLst/>
          </a:prstGeom>
        </p:spPr>
      </p:pic>
    </p:spTree>
    <p:extLst>
      <p:ext uri="{BB962C8B-B14F-4D97-AF65-F5344CB8AC3E}">
        <p14:creationId xmlns:p14="http://schemas.microsoft.com/office/powerpoint/2010/main" val="217637601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B50DC-E288-4B6D-9410-F6CE9C9935E9}"/>
              </a:ext>
            </a:extLst>
          </p:cNvPr>
          <p:cNvSpPr>
            <a:spLocks noGrp="1"/>
          </p:cNvSpPr>
          <p:nvPr>
            <p:ph type="title"/>
          </p:nvPr>
        </p:nvSpPr>
        <p:spPr/>
        <p:txBody>
          <a:bodyPr/>
          <a:lstStyle/>
          <a:p>
            <a:r>
              <a:rPr lang="en-IN" dirty="0"/>
              <a:t>Trace the Reverse Method </a:t>
            </a:r>
            <a:r>
              <a:rPr lang="en-IN" sz="2000" b="0" dirty="0"/>
              <a:t>(8 of 22)</a:t>
            </a:r>
            <a:endParaRPr lang="en-IN" b="0" dirty="0"/>
          </a:p>
        </p:txBody>
      </p:sp>
      <p:pic>
        <p:nvPicPr>
          <p:cNvPr id="5" name="Content Placeholder 4" descr="An arrow labeled After this, i becomes 2 and j becomes 3, points to the text, i plus plus, j negative negative.">
            <a:extLst>
              <a:ext uri="{FF2B5EF4-FFF2-40B4-BE49-F238E27FC236}">
                <a16:creationId xmlns:a16="http://schemas.microsoft.com/office/drawing/2014/main" id="{7F94B638-C1E0-421A-B85D-AE8EEB44792A}"/>
              </a:ext>
            </a:extLst>
          </p:cNvPr>
          <p:cNvPicPr>
            <a:picLocks noGrp="1" noChangeAspect="1"/>
          </p:cNvPicPr>
          <p:nvPr>
            <p:ph sz="quarter" idx="13"/>
          </p:nvPr>
        </p:nvPicPr>
        <p:blipFill>
          <a:blip r:embed="rId2"/>
          <a:stretch>
            <a:fillRect/>
          </a:stretch>
        </p:blipFill>
        <p:spPr>
          <a:xfrm>
            <a:off x="741600" y="1554163"/>
            <a:ext cx="7431425" cy="4664075"/>
          </a:xfrm>
          <a:prstGeom prst="rect">
            <a:avLst/>
          </a:prstGeom>
        </p:spPr>
      </p:pic>
    </p:spTree>
    <p:extLst>
      <p:ext uri="{BB962C8B-B14F-4D97-AF65-F5344CB8AC3E}">
        <p14:creationId xmlns:p14="http://schemas.microsoft.com/office/powerpoint/2010/main" val="97629346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B50DC-E288-4B6D-9410-F6CE9C9935E9}"/>
              </a:ext>
            </a:extLst>
          </p:cNvPr>
          <p:cNvSpPr>
            <a:spLocks noGrp="1"/>
          </p:cNvSpPr>
          <p:nvPr>
            <p:ph type="title"/>
          </p:nvPr>
        </p:nvSpPr>
        <p:spPr/>
        <p:txBody>
          <a:bodyPr/>
          <a:lstStyle/>
          <a:p>
            <a:r>
              <a:rPr lang="en-IN" dirty="0"/>
              <a:t>Trace the Reverse Method </a:t>
            </a:r>
            <a:r>
              <a:rPr lang="en-IN" sz="2000" b="0" dirty="0"/>
              <a:t>(9 of 22)</a:t>
            </a:r>
            <a:endParaRPr lang="en-IN" b="0" dirty="0"/>
          </a:p>
        </p:txBody>
      </p:sp>
      <p:pic>
        <p:nvPicPr>
          <p:cNvPr id="6" name="Content Placeholder 5" descr="An arrow labeled, i open parenthesis = 2 close parenthesis is still less than 6, points to the text, i less than list. Length. ">
            <a:extLst>
              <a:ext uri="{FF2B5EF4-FFF2-40B4-BE49-F238E27FC236}">
                <a16:creationId xmlns:a16="http://schemas.microsoft.com/office/drawing/2014/main" id="{065A90AD-E527-4D21-90E8-CA42526FB33A}"/>
              </a:ext>
            </a:extLst>
          </p:cNvPr>
          <p:cNvPicPr>
            <a:picLocks noGrp="1" noChangeAspect="1"/>
          </p:cNvPicPr>
          <p:nvPr>
            <p:ph sz="quarter" idx="13"/>
          </p:nvPr>
        </p:nvPicPr>
        <p:blipFill>
          <a:blip r:embed="rId2"/>
          <a:stretch>
            <a:fillRect/>
          </a:stretch>
        </p:blipFill>
        <p:spPr>
          <a:xfrm>
            <a:off x="741600" y="1554163"/>
            <a:ext cx="7431425" cy="4664075"/>
          </a:xfrm>
          <a:prstGeom prst="rect">
            <a:avLst/>
          </a:prstGeom>
        </p:spPr>
      </p:pic>
    </p:spTree>
    <p:extLst>
      <p:ext uri="{BB962C8B-B14F-4D97-AF65-F5344CB8AC3E}">
        <p14:creationId xmlns:p14="http://schemas.microsoft.com/office/powerpoint/2010/main" val="306128287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B50DC-E288-4B6D-9410-F6CE9C9935E9}"/>
              </a:ext>
            </a:extLst>
          </p:cNvPr>
          <p:cNvSpPr>
            <a:spLocks noGrp="1"/>
          </p:cNvSpPr>
          <p:nvPr>
            <p:ph type="title"/>
          </p:nvPr>
        </p:nvSpPr>
        <p:spPr/>
        <p:txBody>
          <a:bodyPr/>
          <a:lstStyle/>
          <a:p>
            <a:r>
              <a:rPr lang="en-IN" dirty="0"/>
              <a:t>Trace the Reverse Method </a:t>
            </a:r>
            <a:r>
              <a:rPr lang="en-IN" sz="2000" b="0" dirty="0"/>
              <a:t>(10 of 22)</a:t>
            </a:r>
            <a:endParaRPr lang="en-IN" b="0" dirty="0"/>
          </a:p>
        </p:txBody>
      </p:sp>
      <p:pic>
        <p:nvPicPr>
          <p:cNvPr id="5" name="Content Placeholder 4" descr="An arrow labeled i = 2 and j = 3. For long description in Notes pane, press F6.">
            <a:extLst>
              <a:ext uri="{FF2B5EF4-FFF2-40B4-BE49-F238E27FC236}">
                <a16:creationId xmlns:a16="http://schemas.microsoft.com/office/drawing/2014/main" id="{D1466EF1-DB16-4B31-996C-FBE279627C90}"/>
              </a:ext>
            </a:extLst>
          </p:cNvPr>
          <p:cNvPicPr>
            <a:picLocks noGrp="1" noChangeAspect="1"/>
          </p:cNvPicPr>
          <p:nvPr>
            <p:ph sz="quarter" idx="13"/>
          </p:nvPr>
        </p:nvPicPr>
        <p:blipFill>
          <a:blip r:embed="rId3"/>
          <a:stretch>
            <a:fillRect/>
          </a:stretch>
        </p:blipFill>
        <p:spPr>
          <a:xfrm>
            <a:off x="741600" y="1554163"/>
            <a:ext cx="7431425" cy="4664075"/>
          </a:xfrm>
          <a:prstGeom prst="rect">
            <a:avLst/>
          </a:prstGeom>
        </p:spPr>
      </p:pic>
    </p:spTree>
    <p:extLst>
      <p:ext uri="{BB962C8B-B14F-4D97-AF65-F5344CB8AC3E}">
        <p14:creationId xmlns:p14="http://schemas.microsoft.com/office/powerpoint/2010/main" val="1853186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B50DC-E288-4B6D-9410-F6CE9C9935E9}"/>
              </a:ext>
            </a:extLst>
          </p:cNvPr>
          <p:cNvSpPr>
            <a:spLocks noGrp="1"/>
          </p:cNvSpPr>
          <p:nvPr>
            <p:ph type="title"/>
          </p:nvPr>
        </p:nvSpPr>
        <p:spPr/>
        <p:txBody>
          <a:bodyPr/>
          <a:lstStyle/>
          <a:p>
            <a:r>
              <a:rPr lang="en-IN" dirty="0"/>
              <a:t>Trace the Reverse Method </a:t>
            </a:r>
            <a:r>
              <a:rPr lang="en-IN" sz="2000" b="0" dirty="0"/>
              <a:t>(11 of 22)</a:t>
            </a:r>
            <a:endParaRPr lang="en-IN" b="0" dirty="0"/>
          </a:p>
        </p:txBody>
      </p:sp>
      <p:pic>
        <p:nvPicPr>
          <p:cNvPr id="6" name="Content Placeholder 5" descr="An arrow labeled After this, i becomes 3 and j becomes 2, points to the text, i plus plus, j negative negative.">
            <a:extLst>
              <a:ext uri="{FF2B5EF4-FFF2-40B4-BE49-F238E27FC236}">
                <a16:creationId xmlns:a16="http://schemas.microsoft.com/office/drawing/2014/main" id="{2F9AA943-191E-4284-91BB-5E7C52203F4D}"/>
              </a:ext>
            </a:extLst>
          </p:cNvPr>
          <p:cNvPicPr>
            <a:picLocks noGrp="1" noChangeAspect="1"/>
          </p:cNvPicPr>
          <p:nvPr>
            <p:ph sz="quarter" idx="13"/>
          </p:nvPr>
        </p:nvPicPr>
        <p:blipFill>
          <a:blip r:embed="rId2"/>
          <a:stretch>
            <a:fillRect/>
          </a:stretch>
        </p:blipFill>
        <p:spPr>
          <a:xfrm>
            <a:off x="741600" y="1554163"/>
            <a:ext cx="7431425" cy="4664075"/>
          </a:xfrm>
          <a:prstGeom prst="rect">
            <a:avLst/>
          </a:prstGeom>
        </p:spPr>
      </p:pic>
    </p:spTree>
    <p:extLst>
      <p:ext uri="{BB962C8B-B14F-4D97-AF65-F5344CB8AC3E}">
        <p14:creationId xmlns:p14="http://schemas.microsoft.com/office/powerpoint/2010/main" val="11729681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4238F3-3C4F-459C-A214-43F47F1E970C}"/>
              </a:ext>
            </a:extLst>
          </p:cNvPr>
          <p:cNvSpPr>
            <a:spLocks noGrp="1"/>
          </p:cNvSpPr>
          <p:nvPr>
            <p:ph type="title"/>
          </p:nvPr>
        </p:nvSpPr>
        <p:spPr/>
        <p:txBody>
          <a:bodyPr/>
          <a:lstStyle/>
          <a:p>
            <a:r>
              <a:rPr lang="en-IN" dirty="0"/>
              <a:t>Creating Arrays</a:t>
            </a:r>
          </a:p>
        </p:txBody>
      </p:sp>
      <p:sp>
        <p:nvSpPr>
          <p:cNvPr id="3" name="Content Placeholder 2">
            <a:extLst>
              <a:ext uri="{FF2B5EF4-FFF2-40B4-BE49-F238E27FC236}">
                <a16:creationId xmlns:a16="http://schemas.microsoft.com/office/drawing/2014/main" id="{DCE06379-CE81-4B6E-B73C-A0BAC869EB15}"/>
              </a:ext>
            </a:extLst>
          </p:cNvPr>
          <p:cNvSpPr>
            <a:spLocks noGrp="1"/>
          </p:cNvSpPr>
          <p:nvPr>
            <p:ph sz="quarter" idx="13"/>
          </p:nvPr>
        </p:nvSpPr>
        <p:spPr/>
        <p:txBody>
          <a:bodyPr/>
          <a:lstStyle/>
          <a:p>
            <a:pPr marL="432" indent="0">
              <a:buNone/>
            </a:pPr>
            <a:r>
              <a:rPr lang="en-IN" dirty="0" err="1">
                <a:latin typeface="Courier New" panose="02070309020205020404" pitchFamily="49" charset="0"/>
                <a:cs typeface="Courier New" panose="02070309020205020404" pitchFamily="49" charset="0"/>
              </a:rPr>
              <a:t>arrayRefVar</a:t>
            </a:r>
            <a:r>
              <a:rPr lang="en-IN" dirty="0">
                <a:latin typeface="Courier New" panose="02070309020205020404" pitchFamily="49" charset="0"/>
                <a:cs typeface="Courier New" panose="02070309020205020404" pitchFamily="49" charset="0"/>
              </a:rPr>
              <a:t> = new datatype[</a:t>
            </a:r>
            <a:r>
              <a:rPr lang="en-IN" dirty="0" err="1">
                <a:latin typeface="Courier New" panose="02070309020205020404" pitchFamily="49" charset="0"/>
                <a:cs typeface="Courier New" panose="02070309020205020404" pitchFamily="49" charset="0"/>
              </a:rPr>
              <a:t>arraySize</a:t>
            </a:r>
            <a:r>
              <a:rPr lang="en-IN" dirty="0">
                <a:latin typeface="Courier New" panose="02070309020205020404" pitchFamily="49" charset="0"/>
                <a:cs typeface="Courier New" panose="02070309020205020404" pitchFamily="49" charset="0"/>
              </a:rPr>
              <a:t>];</a:t>
            </a:r>
          </a:p>
          <a:p>
            <a:pPr marL="432" indent="0">
              <a:buNone/>
            </a:pPr>
            <a:r>
              <a:rPr lang="en-IN" dirty="0"/>
              <a:t>Example:</a:t>
            </a:r>
          </a:p>
          <a:p>
            <a:pPr marL="432" indent="0">
              <a:buNone/>
            </a:pPr>
            <a:r>
              <a:rPr lang="en-IN" dirty="0" err="1">
                <a:latin typeface="Courier New" panose="02070309020205020404" pitchFamily="49" charset="0"/>
                <a:cs typeface="Courier New" panose="02070309020205020404" pitchFamily="49" charset="0"/>
              </a:rPr>
              <a:t>myList</a:t>
            </a:r>
            <a:r>
              <a:rPr lang="en-IN" dirty="0">
                <a:latin typeface="Courier New" panose="02070309020205020404" pitchFamily="49" charset="0"/>
                <a:cs typeface="Courier New" panose="02070309020205020404" pitchFamily="49" charset="0"/>
              </a:rPr>
              <a:t> = new double[10];</a:t>
            </a:r>
          </a:p>
          <a:p>
            <a:pPr marL="432" indent="0">
              <a:buNone/>
            </a:pPr>
            <a:r>
              <a:rPr lang="en-IN" dirty="0" err="1">
                <a:latin typeface="Courier New" panose="02070309020205020404" pitchFamily="49" charset="0"/>
                <a:cs typeface="Courier New" panose="02070309020205020404" pitchFamily="49" charset="0"/>
              </a:rPr>
              <a:t>myList</a:t>
            </a:r>
            <a:r>
              <a:rPr lang="en-IN" dirty="0">
                <a:latin typeface="Courier New" panose="02070309020205020404" pitchFamily="49" charset="0"/>
                <a:cs typeface="Courier New" panose="02070309020205020404" pitchFamily="49" charset="0"/>
              </a:rPr>
              <a:t>[0] </a:t>
            </a:r>
            <a:r>
              <a:rPr lang="en-IN" dirty="0"/>
              <a:t>references the first element in the array.</a:t>
            </a:r>
          </a:p>
          <a:p>
            <a:pPr marL="432" indent="0">
              <a:buNone/>
            </a:pPr>
            <a:r>
              <a:rPr lang="en-IN" dirty="0" err="1">
                <a:latin typeface="Courier New" panose="02070309020205020404" pitchFamily="49" charset="0"/>
                <a:cs typeface="Courier New" panose="02070309020205020404" pitchFamily="49" charset="0"/>
              </a:rPr>
              <a:t>myList</a:t>
            </a:r>
            <a:r>
              <a:rPr lang="en-IN" dirty="0">
                <a:latin typeface="Courier New" panose="02070309020205020404" pitchFamily="49" charset="0"/>
                <a:cs typeface="Courier New" panose="02070309020205020404" pitchFamily="49" charset="0"/>
              </a:rPr>
              <a:t>[9] </a:t>
            </a:r>
            <a:r>
              <a:rPr lang="en-IN" dirty="0"/>
              <a:t>references the last element in the array.</a:t>
            </a:r>
          </a:p>
        </p:txBody>
      </p:sp>
    </p:spTree>
    <p:extLst>
      <p:ext uri="{BB962C8B-B14F-4D97-AF65-F5344CB8AC3E}">
        <p14:creationId xmlns:p14="http://schemas.microsoft.com/office/powerpoint/2010/main" val="71484250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B50DC-E288-4B6D-9410-F6CE9C9935E9}"/>
              </a:ext>
            </a:extLst>
          </p:cNvPr>
          <p:cNvSpPr>
            <a:spLocks noGrp="1"/>
          </p:cNvSpPr>
          <p:nvPr>
            <p:ph type="title"/>
          </p:nvPr>
        </p:nvSpPr>
        <p:spPr/>
        <p:txBody>
          <a:bodyPr/>
          <a:lstStyle/>
          <a:p>
            <a:r>
              <a:rPr lang="en-IN" dirty="0"/>
              <a:t>Trace the Reverse Method </a:t>
            </a:r>
            <a:r>
              <a:rPr lang="en-IN" sz="2000" b="0" dirty="0"/>
              <a:t>(12 of 22)</a:t>
            </a:r>
            <a:endParaRPr lang="en-IN" b="0" dirty="0"/>
          </a:p>
        </p:txBody>
      </p:sp>
      <p:pic>
        <p:nvPicPr>
          <p:cNvPr id="5" name="Content Placeholder 4" descr="An arrow labeled, i open parenthesis = 3 close parenthesis is still less than 6, points to the text, i less than list. Length.">
            <a:extLst>
              <a:ext uri="{FF2B5EF4-FFF2-40B4-BE49-F238E27FC236}">
                <a16:creationId xmlns:a16="http://schemas.microsoft.com/office/drawing/2014/main" id="{237B1EFF-1FB1-46E5-A01C-0F7ACEBE486C}"/>
              </a:ext>
            </a:extLst>
          </p:cNvPr>
          <p:cNvPicPr>
            <a:picLocks noGrp="1" noChangeAspect="1"/>
          </p:cNvPicPr>
          <p:nvPr>
            <p:ph sz="quarter" idx="13"/>
          </p:nvPr>
        </p:nvPicPr>
        <p:blipFill>
          <a:blip r:embed="rId2"/>
          <a:stretch>
            <a:fillRect/>
          </a:stretch>
        </p:blipFill>
        <p:spPr>
          <a:xfrm>
            <a:off x="741600" y="1554163"/>
            <a:ext cx="7431425" cy="4664075"/>
          </a:xfrm>
          <a:prstGeom prst="rect">
            <a:avLst/>
          </a:prstGeom>
        </p:spPr>
      </p:pic>
    </p:spTree>
    <p:extLst>
      <p:ext uri="{BB962C8B-B14F-4D97-AF65-F5344CB8AC3E}">
        <p14:creationId xmlns:p14="http://schemas.microsoft.com/office/powerpoint/2010/main" val="260235948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B50DC-E288-4B6D-9410-F6CE9C9935E9}"/>
              </a:ext>
            </a:extLst>
          </p:cNvPr>
          <p:cNvSpPr>
            <a:spLocks noGrp="1"/>
          </p:cNvSpPr>
          <p:nvPr>
            <p:ph type="title"/>
          </p:nvPr>
        </p:nvSpPr>
        <p:spPr/>
        <p:txBody>
          <a:bodyPr/>
          <a:lstStyle/>
          <a:p>
            <a:r>
              <a:rPr lang="en-IN" dirty="0"/>
              <a:t>Trace the Reverse Method </a:t>
            </a:r>
            <a:r>
              <a:rPr lang="en-IN" sz="2000" b="0" dirty="0"/>
              <a:t>(13 of 22)</a:t>
            </a:r>
            <a:endParaRPr lang="en-IN" b="0" dirty="0"/>
          </a:p>
        </p:txBody>
      </p:sp>
      <p:pic>
        <p:nvPicPr>
          <p:cNvPr id="6" name="Content Placeholder 5" descr="An arrow labeled i = 3 and j = 2. For long description in Notes pane, press F6.">
            <a:extLst>
              <a:ext uri="{FF2B5EF4-FFF2-40B4-BE49-F238E27FC236}">
                <a16:creationId xmlns:a16="http://schemas.microsoft.com/office/drawing/2014/main" id="{6D360F24-4E2C-4F7F-B16D-7505B8147E18}"/>
              </a:ext>
            </a:extLst>
          </p:cNvPr>
          <p:cNvPicPr>
            <a:picLocks noGrp="1" noChangeAspect="1"/>
          </p:cNvPicPr>
          <p:nvPr>
            <p:ph sz="quarter" idx="13"/>
          </p:nvPr>
        </p:nvPicPr>
        <p:blipFill>
          <a:blip r:embed="rId3"/>
          <a:stretch>
            <a:fillRect/>
          </a:stretch>
        </p:blipFill>
        <p:spPr>
          <a:xfrm>
            <a:off x="741600" y="1554163"/>
            <a:ext cx="7431425" cy="4664075"/>
          </a:xfrm>
          <a:prstGeom prst="rect">
            <a:avLst/>
          </a:prstGeom>
        </p:spPr>
      </p:pic>
    </p:spTree>
    <p:extLst>
      <p:ext uri="{BB962C8B-B14F-4D97-AF65-F5344CB8AC3E}">
        <p14:creationId xmlns:p14="http://schemas.microsoft.com/office/powerpoint/2010/main" val="53878036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B50DC-E288-4B6D-9410-F6CE9C9935E9}"/>
              </a:ext>
            </a:extLst>
          </p:cNvPr>
          <p:cNvSpPr>
            <a:spLocks noGrp="1"/>
          </p:cNvSpPr>
          <p:nvPr>
            <p:ph type="title"/>
          </p:nvPr>
        </p:nvSpPr>
        <p:spPr/>
        <p:txBody>
          <a:bodyPr/>
          <a:lstStyle/>
          <a:p>
            <a:r>
              <a:rPr lang="en-IN" dirty="0"/>
              <a:t>Trace the Reverse Method </a:t>
            </a:r>
            <a:r>
              <a:rPr lang="en-IN" sz="2000" b="0" dirty="0"/>
              <a:t>(14 of 22)</a:t>
            </a:r>
            <a:endParaRPr lang="en-IN" b="0" dirty="0"/>
          </a:p>
        </p:txBody>
      </p:sp>
      <p:pic>
        <p:nvPicPr>
          <p:cNvPr id="5" name="Content Placeholder 4" descr="An arrow labeled After this, i becomes 4 and j becomes 1, points to the text, i plus plus, j negative negative.">
            <a:extLst>
              <a:ext uri="{FF2B5EF4-FFF2-40B4-BE49-F238E27FC236}">
                <a16:creationId xmlns:a16="http://schemas.microsoft.com/office/drawing/2014/main" id="{AFB7DFF5-8DD3-446A-A778-6EE73A96A345}"/>
              </a:ext>
            </a:extLst>
          </p:cNvPr>
          <p:cNvPicPr>
            <a:picLocks noGrp="1" noChangeAspect="1"/>
          </p:cNvPicPr>
          <p:nvPr>
            <p:ph sz="quarter" idx="13"/>
          </p:nvPr>
        </p:nvPicPr>
        <p:blipFill>
          <a:blip r:embed="rId2"/>
          <a:stretch>
            <a:fillRect/>
          </a:stretch>
        </p:blipFill>
        <p:spPr>
          <a:xfrm>
            <a:off x="741600" y="1554163"/>
            <a:ext cx="7431425" cy="4664075"/>
          </a:xfrm>
          <a:prstGeom prst="rect">
            <a:avLst/>
          </a:prstGeom>
        </p:spPr>
      </p:pic>
    </p:spTree>
    <p:extLst>
      <p:ext uri="{BB962C8B-B14F-4D97-AF65-F5344CB8AC3E}">
        <p14:creationId xmlns:p14="http://schemas.microsoft.com/office/powerpoint/2010/main" val="190295182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B50DC-E288-4B6D-9410-F6CE9C9935E9}"/>
              </a:ext>
            </a:extLst>
          </p:cNvPr>
          <p:cNvSpPr>
            <a:spLocks noGrp="1"/>
          </p:cNvSpPr>
          <p:nvPr>
            <p:ph type="title"/>
          </p:nvPr>
        </p:nvSpPr>
        <p:spPr/>
        <p:txBody>
          <a:bodyPr/>
          <a:lstStyle/>
          <a:p>
            <a:r>
              <a:rPr lang="en-IN" dirty="0"/>
              <a:t>Trace the Reverse Method </a:t>
            </a:r>
            <a:r>
              <a:rPr lang="en-IN" sz="2000" b="0" dirty="0"/>
              <a:t>(15 of 22)</a:t>
            </a:r>
            <a:endParaRPr lang="en-IN" b="0" dirty="0"/>
          </a:p>
        </p:txBody>
      </p:sp>
      <p:pic>
        <p:nvPicPr>
          <p:cNvPr id="6" name="Content Placeholder 5" descr="An arrow labeled, i open parenthesis = 4 close parenthesis is still less than 6, points to the text, i less than list. Length.">
            <a:extLst>
              <a:ext uri="{FF2B5EF4-FFF2-40B4-BE49-F238E27FC236}">
                <a16:creationId xmlns:a16="http://schemas.microsoft.com/office/drawing/2014/main" id="{098FFDF9-F8AF-41C6-8DEB-29B022A2993A}"/>
              </a:ext>
            </a:extLst>
          </p:cNvPr>
          <p:cNvPicPr>
            <a:picLocks noGrp="1" noChangeAspect="1"/>
          </p:cNvPicPr>
          <p:nvPr>
            <p:ph sz="quarter" idx="13"/>
          </p:nvPr>
        </p:nvPicPr>
        <p:blipFill>
          <a:blip r:embed="rId2"/>
          <a:stretch>
            <a:fillRect/>
          </a:stretch>
        </p:blipFill>
        <p:spPr>
          <a:xfrm>
            <a:off x="741600" y="1554163"/>
            <a:ext cx="7431425" cy="4664075"/>
          </a:xfrm>
          <a:prstGeom prst="rect">
            <a:avLst/>
          </a:prstGeom>
        </p:spPr>
      </p:pic>
    </p:spTree>
    <p:extLst>
      <p:ext uri="{BB962C8B-B14F-4D97-AF65-F5344CB8AC3E}">
        <p14:creationId xmlns:p14="http://schemas.microsoft.com/office/powerpoint/2010/main" val="246270840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B50DC-E288-4B6D-9410-F6CE9C9935E9}"/>
              </a:ext>
            </a:extLst>
          </p:cNvPr>
          <p:cNvSpPr>
            <a:spLocks noGrp="1"/>
          </p:cNvSpPr>
          <p:nvPr>
            <p:ph type="title"/>
          </p:nvPr>
        </p:nvSpPr>
        <p:spPr/>
        <p:txBody>
          <a:bodyPr/>
          <a:lstStyle/>
          <a:p>
            <a:r>
              <a:rPr lang="en-IN" dirty="0"/>
              <a:t>Trace the Reverse Method </a:t>
            </a:r>
            <a:r>
              <a:rPr lang="en-IN" sz="2000" b="0" dirty="0"/>
              <a:t>(16 of 22)</a:t>
            </a:r>
            <a:endParaRPr lang="en-IN" b="0" dirty="0"/>
          </a:p>
        </p:txBody>
      </p:sp>
      <p:pic>
        <p:nvPicPr>
          <p:cNvPr id="5" name="Content Placeholder 4" descr="An arrow labeled i = 4 and j = 1. For long description in Notes pane, press F6.">
            <a:extLst>
              <a:ext uri="{FF2B5EF4-FFF2-40B4-BE49-F238E27FC236}">
                <a16:creationId xmlns:a16="http://schemas.microsoft.com/office/drawing/2014/main" id="{1EF6C058-7BC3-4D50-9594-D3D975C005D9}"/>
              </a:ext>
            </a:extLst>
          </p:cNvPr>
          <p:cNvPicPr>
            <a:picLocks noGrp="1" noChangeAspect="1"/>
          </p:cNvPicPr>
          <p:nvPr>
            <p:ph sz="quarter" idx="13"/>
          </p:nvPr>
        </p:nvPicPr>
        <p:blipFill>
          <a:blip r:embed="rId3"/>
          <a:stretch>
            <a:fillRect/>
          </a:stretch>
        </p:blipFill>
        <p:spPr>
          <a:xfrm>
            <a:off x="741600" y="1554163"/>
            <a:ext cx="7431425" cy="4664075"/>
          </a:xfrm>
          <a:prstGeom prst="rect">
            <a:avLst/>
          </a:prstGeom>
        </p:spPr>
      </p:pic>
    </p:spTree>
    <p:extLst>
      <p:ext uri="{BB962C8B-B14F-4D97-AF65-F5344CB8AC3E}">
        <p14:creationId xmlns:p14="http://schemas.microsoft.com/office/powerpoint/2010/main" val="193428279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B50DC-E288-4B6D-9410-F6CE9C9935E9}"/>
              </a:ext>
            </a:extLst>
          </p:cNvPr>
          <p:cNvSpPr>
            <a:spLocks noGrp="1"/>
          </p:cNvSpPr>
          <p:nvPr>
            <p:ph type="title"/>
          </p:nvPr>
        </p:nvSpPr>
        <p:spPr/>
        <p:txBody>
          <a:bodyPr/>
          <a:lstStyle/>
          <a:p>
            <a:r>
              <a:rPr lang="en-IN" dirty="0"/>
              <a:t>Trace the Reverse Method </a:t>
            </a:r>
            <a:r>
              <a:rPr lang="en-IN" sz="2000" b="0" dirty="0"/>
              <a:t>(17 of 22)</a:t>
            </a:r>
            <a:endParaRPr lang="en-IN" b="0" dirty="0"/>
          </a:p>
        </p:txBody>
      </p:sp>
      <p:pic>
        <p:nvPicPr>
          <p:cNvPr id="6" name="Content Placeholder 5" descr="An arrow labeled After this, i becomes 5 and j becomes 0, points to the text, i plus plus, j negative negative.">
            <a:extLst>
              <a:ext uri="{FF2B5EF4-FFF2-40B4-BE49-F238E27FC236}">
                <a16:creationId xmlns:a16="http://schemas.microsoft.com/office/drawing/2014/main" id="{28D6A489-35A8-4CE3-B6DF-F4C20CEA3156}"/>
              </a:ext>
            </a:extLst>
          </p:cNvPr>
          <p:cNvPicPr>
            <a:picLocks noGrp="1" noChangeAspect="1"/>
          </p:cNvPicPr>
          <p:nvPr>
            <p:ph sz="quarter" idx="13"/>
          </p:nvPr>
        </p:nvPicPr>
        <p:blipFill>
          <a:blip r:embed="rId2"/>
          <a:stretch>
            <a:fillRect/>
          </a:stretch>
        </p:blipFill>
        <p:spPr>
          <a:xfrm>
            <a:off x="741600" y="1554163"/>
            <a:ext cx="7431425" cy="4664075"/>
          </a:xfrm>
          <a:prstGeom prst="rect">
            <a:avLst/>
          </a:prstGeom>
        </p:spPr>
      </p:pic>
    </p:spTree>
    <p:extLst>
      <p:ext uri="{BB962C8B-B14F-4D97-AF65-F5344CB8AC3E}">
        <p14:creationId xmlns:p14="http://schemas.microsoft.com/office/powerpoint/2010/main" val="243789361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B50DC-E288-4B6D-9410-F6CE9C9935E9}"/>
              </a:ext>
            </a:extLst>
          </p:cNvPr>
          <p:cNvSpPr>
            <a:spLocks noGrp="1"/>
          </p:cNvSpPr>
          <p:nvPr>
            <p:ph type="title"/>
          </p:nvPr>
        </p:nvSpPr>
        <p:spPr/>
        <p:txBody>
          <a:bodyPr/>
          <a:lstStyle/>
          <a:p>
            <a:r>
              <a:rPr lang="en-IN" dirty="0"/>
              <a:t>Trace the Reverse Method </a:t>
            </a:r>
            <a:r>
              <a:rPr lang="en-IN" sz="2000" b="0" dirty="0"/>
              <a:t>(18 of 22)</a:t>
            </a:r>
            <a:endParaRPr lang="en-IN" b="0" dirty="0"/>
          </a:p>
        </p:txBody>
      </p:sp>
      <p:pic>
        <p:nvPicPr>
          <p:cNvPr id="5" name="Content Placeholder 4" descr="An arrow labeled, i open parenthesis = 5 close parenthesis is still less than 6, points to the text, i less than list. Length.&#10;">
            <a:extLst>
              <a:ext uri="{FF2B5EF4-FFF2-40B4-BE49-F238E27FC236}">
                <a16:creationId xmlns:a16="http://schemas.microsoft.com/office/drawing/2014/main" id="{7ADAB892-5AC9-46D8-A551-0F8B583D6C11}"/>
              </a:ext>
            </a:extLst>
          </p:cNvPr>
          <p:cNvPicPr>
            <a:picLocks noGrp="1" noChangeAspect="1"/>
          </p:cNvPicPr>
          <p:nvPr>
            <p:ph sz="quarter" idx="13"/>
          </p:nvPr>
        </p:nvPicPr>
        <p:blipFill>
          <a:blip r:embed="rId2"/>
          <a:stretch>
            <a:fillRect/>
          </a:stretch>
        </p:blipFill>
        <p:spPr>
          <a:xfrm>
            <a:off x="741600" y="1554163"/>
            <a:ext cx="7431425" cy="4664075"/>
          </a:xfrm>
          <a:prstGeom prst="rect">
            <a:avLst/>
          </a:prstGeom>
        </p:spPr>
      </p:pic>
    </p:spTree>
    <p:extLst>
      <p:ext uri="{BB962C8B-B14F-4D97-AF65-F5344CB8AC3E}">
        <p14:creationId xmlns:p14="http://schemas.microsoft.com/office/powerpoint/2010/main" val="105891937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B50DC-E288-4B6D-9410-F6CE9C9935E9}"/>
              </a:ext>
            </a:extLst>
          </p:cNvPr>
          <p:cNvSpPr>
            <a:spLocks noGrp="1"/>
          </p:cNvSpPr>
          <p:nvPr>
            <p:ph type="title"/>
          </p:nvPr>
        </p:nvSpPr>
        <p:spPr/>
        <p:txBody>
          <a:bodyPr/>
          <a:lstStyle/>
          <a:p>
            <a:r>
              <a:rPr lang="en-IN" dirty="0"/>
              <a:t>Trace the Reverse Method </a:t>
            </a:r>
            <a:r>
              <a:rPr lang="en-IN" sz="2000" b="0" dirty="0"/>
              <a:t>(19 of 22)</a:t>
            </a:r>
            <a:endParaRPr lang="en-IN" b="0" dirty="0"/>
          </a:p>
        </p:txBody>
      </p:sp>
      <p:pic>
        <p:nvPicPr>
          <p:cNvPr id="6" name="Content Placeholder 5" descr="An arrow labeled i = 5 and j = 0. For long description in Notes pane, press F6.">
            <a:extLst>
              <a:ext uri="{FF2B5EF4-FFF2-40B4-BE49-F238E27FC236}">
                <a16:creationId xmlns:a16="http://schemas.microsoft.com/office/drawing/2014/main" id="{FCE18089-D440-4868-9341-667C9B23DB64}"/>
              </a:ext>
            </a:extLst>
          </p:cNvPr>
          <p:cNvPicPr>
            <a:picLocks noGrp="1" noChangeAspect="1"/>
          </p:cNvPicPr>
          <p:nvPr>
            <p:ph sz="quarter" idx="13"/>
          </p:nvPr>
        </p:nvPicPr>
        <p:blipFill>
          <a:blip r:embed="rId3"/>
          <a:stretch>
            <a:fillRect/>
          </a:stretch>
        </p:blipFill>
        <p:spPr>
          <a:xfrm>
            <a:off x="741600" y="1554163"/>
            <a:ext cx="7431425" cy="4664075"/>
          </a:xfrm>
          <a:prstGeom prst="rect">
            <a:avLst/>
          </a:prstGeom>
        </p:spPr>
      </p:pic>
    </p:spTree>
    <p:extLst>
      <p:ext uri="{BB962C8B-B14F-4D97-AF65-F5344CB8AC3E}">
        <p14:creationId xmlns:p14="http://schemas.microsoft.com/office/powerpoint/2010/main" val="16396457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B50DC-E288-4B6D-9410-F6CE9C9935E9}"/>
              </a:ext>
            </a:extLst>
          </p:cNvPr>
          <p:cNvSpPr>
            <a:spLocks noGrp="1"/>
          </p:cNvSpPr>
          <p:nvPr>
            <p:ph type="title"/>
          </p:nvPr>
        </p:nvSpPr>
        <p:spPr/>
        <p:txBody>
          <a:bodyPr/>
          <a:lstStyle/>
          <a:p>
            <a:r>
              <a:rPr lang="en-IN" dirty="0"/>
              <a:t>Trace the Reverse Method </a:t>
            </a:r>
            <a:r>
              <a:rPr lang="en-IN" sz="2000" b="0" dirty="0"/>
              <a:t>(20 of 22)</a:t>
            </a:r>
            <a:endParaRPr lang="en-IN" b="0" dirty="0"/>
          </a:p>
        </p:txBody>
      </p:sp>
      <p:pic>
        <p:nvPicPr>
          <p:cNvPr id="5" name="Content Placeholder 4" descr="An arrow labeled After this, i becomes 6 and j becomes negative 1, points to the text, i plus plus, j negative negative.">
            <a:extLst>
              <a:ext uri="{FF2B5EF4-FFF2-40B4-BE49-F238E27FC236}">
                <a16:creationId xmlns:a16="http://schemas.microsoft.com/office/drawing/2014/main" id="{DFE4E146-A7B5-49C9-BB68-44BC05138C6F}"/>
              </a:ext>
            </a:extLst>
          </p:cNvPr>
          <p:cNvPicPr>
            <a:picLocks noGrp="1" noChangeAspect="1"/>
          </p:cNvPicPr>
          <p:nvPr>
            <p:ph sz="quarter" idx="13"/>
          </p:nvPr>
        </p:nvPicPr>
        <p:blipFill>
          <a:blip r:embed="rId2"/>
          <a:stretch>
            <a:fillRect/>
          </a:stretch>
        </p:blipFill>
        <p:spPr>
          <a:xfrm>
            <a:off x="741600" y="1554163"/>
            <a:ext cx="7431425" cy="4664075"/>
          </a:xfrm>
          <a:prstGeom prst="rect">
            <a:avLst/>
          </a:prstGeom>
        </p:spPr>
      </p:pic>
    </p:spTree>
    <p:extLst>
      <p:ext uri="{BB962C8B-B14F-4D97-AF65-F5344CB8AC3E}">
        <p14:creationId xmlns:p14="http://schemas.microsoft.com/office/powerpoint/2010/main" val="96345993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B50DC-E288-4B6D-9410-F6CE9C9935E9}"/>
              </a:ext>
            </a:extLst>
          </p:cNvPr>
          <p:cNvSpPr>
            <a:spLocks noGrp="1"/>
          </p:cNvSpPr>
          <p:nvPr>
            <p:ph type="title"/>
          </p:nvPr>
        </p:nvSpPr>
        <p:spPr/>
        <p:txBody>
          <a:bodyPr/>
          <a:lstStyle/>
          <a:p>
            <a:r>
              <a:rPr lang="en-IN" dirty="0"/>
              <a:t>Trace the Reverse Method </a:t>
            </a:r>
            <a:r>
              <a:rPr lang="en-IN" sz="2000" b="0" dirty="0"/>
              <a:t>(21 of 22)</a:t>
            </a:r>
            <a:endParaRPr lang="en-IN" b="0" dirty="0"/>
          </a:p>
        </p:txBody>
      </p:sp>
      <p:pic>
        <p:nvPicPr>
          <p:cNvPr id="6" name="Content Placeholder 5" descr="An arrow labeled, i open parenthesis = 6 close parenthesis less than 6 is false. So exit the loop, points to the text, i less than list. Length.">
            <a:extLst>
              <a:ext uri="{FF2B5EF4-FFF2-40B4-BE49-F238E27FC236}">
                <a16:creationId xmlns:a16="http://schemas.microsoft.com/office/drawing/2014/main" id="{EF1FFE58-EDDA-43DD-9E56-CD8FB94DFBA1}"/>
              </a:ext>
            </a:extLst>
          </p:cNvPr>
          <p:cNvPicPr>
            <a:picLocks noGrp="1" noChangeAspect="1"/>
          </p:cNvPicPr>
          <p:nvPr>
            <p:ph sz="quarter" idx="13"/>
          </p:nvPr>
        </p:nvPicPr>
        <p:blipFill>
          <a:blip r:embed="rId2"/>
          <a:stretch>
            <a:fillRect/>
          </a:stretch>
        </p:blipFill>
        <p:spPr>
          <a:xfrm>
            <a:off x="741600" y="1554163"/>
            <a:ext cx="7457336" cy="4664075"/>
          </a:xfrm>
          <a:prstGeom prst="rect">
            <a:avLst/>
          </a:prstGeom>
        </p:spPr>
      </p:pic>
    </p:spTree>
    <p:extLst>
      <p:ext uri="{BB962C8B-B14F-4D97-AF65-F5344CB8AC3E}">
        <p14:creationId xmlns:p14="http://schemas.microsoft.com/office/powerpoint/2010/main" val="25321666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065DBD-CDBE-471E-BB96-608D222E4FEE}"/>
              </a:ext>
            </a:extLst>
          </p:cNvPr>
          <p:cNvSpPr>
            <a:spLocks noGrp="1"/>
          </p:cNvSpPr>
          <p:nvPr>
            <p:ph type="title"/>
          </p:nvPr>
        </p:nvSpPr>
        <p:spPr/>
        <p:txBody>
          <a:bodyPr/>
          <a:lstStyle/>
          <a:p>
            <a:r>
              <a:rPr lang="en-IN" dirty="0"/>
              <a:t>Declaring and Creating in One Step</a:t>
            </a:r>
          </a:p>
        </p:txBody>
      </p:sp>
      <p:sp>
        <p:nvSpPr>
          <p:cNvPr id="3" name="Content Placeholder 2">
            <a:extLst>
              <a:ext uri="{FF2B5EF4-FFF2-40B4-BE49-F238E27FC236}">
                <a16:creationId xmlns:a16="http://schemas.microsoft.com/office/drawing/2014/main" id="{BEA68CC6-0C73-4398-8368-F1552BB01ACB}"/>
              </a:ext>
            </a:extLst>
          </p:cNvPr>
          <p:cNvSpPr>
            <a:spLocks noGrp="1"/>
          </p:cNvSpPr>
          <p:nvPr>
            <p:ph sz="quarter" idx="13"/>
          </p:nvPr>
        </p:nvSpPr>
        <p:spPr>
          <a:xfrm>
            <a:off x="457200" y="1552575"/>
            <a:ext cx="8229600" cy="916305"/>
          </a:xfrm>
        </p:spPr>
        <p:txBody>
          <a:bodyPr/>
          <a:lstStyle/>
          <a:p>
            <a:r>
              <a:rPr lang="en-IN" dirty="0">
                <a:latin typeface="Courier New" panose="02070309020205020404" pitchFamily="49" charset="0"/>
                <a:cs typeface="Courier New" panose="02070309020205020404" pitchFamily="49" charset="0"/>
              </a:rPr>
              <a:t>datatype[] </a:t>
            </a:r>
            <a:r>
              <a:rPr lang="en-IN" dirty="0" err="1">
                <a:latin typeface="Courier New" panose="02070309020205020404" pitchFamily="49" charset="0"/>
                <a:cs typeface="Courier New" panose="02070309020205020404" pitchFamily="49" charset="0"/>
              </a:rPr>
              <a:t>arrayRefVar</a:t>
            </a:r>
            <a:r>
              <a:rPr lang="en-IN" dirty="0">
                <a:latin typeface="Courier New" panose="02070309020205020404" pitchFamily="49" charset="0"/>
                <a:cs typeface="Courier New" panose="02070309020205020404" pitchFamily="49" charset="0"/>
              </a:rPr>
              <a:t> = new datatype[</a:t>
            </a:r>
            <a:r>
              <a:rPr lang="en-IN" dirty="0" err="1">
                <a:latin typeface="Courier New" panose="02070309020205020404" pitchFamily="49" charset="0"/>
                <a:cs typeface="Courier New" panose="02070309020205020404" pitchFamily="49" charset="0"/>
              </a:rPr>
              <a:t>arraySize</a:t>
            </a:r>
            <a:r>
              <a:rPr lang="en-IN" dirty="0">
                <a:latin typeface="Courier New" panose="02070309020205020404" pitchFamily="49" charset="0"/>
                <a:cs typeface="Courier New" panose="02070309020205020404" pitchFamily="49" charset="0"/>
              </a:rPr>
              <a:t>];</a:t>
            </a:r>
          </a:p>
        </p:txBody>
      </p:sp>
      <p:sp>
        <p:nvSpPr>
          <p:cNvPr id="4" name="Content Placeholder 3">
            <a:extLst>
              <a:ext uri="{FF2B5EF4-FFF2-40B4-BE49-F238E27FC236}">
                <a16:creationId xmlns:a16="http://schemas.microsoft.com/office/drawing/2014/main" id="{0A8EC3A8-78C1-4EEA-B446-F4D34C074EB9}"/>
              </a:ext>
            </a:extLst>
          </p:cNvPr>
          <p:cNvSpPr>
            <a:spLocks noGrp="1"/>
          </p:cNvSpPr>
          <p:nvPr>
            <p:ph sz="quarter" idx="14"/>
          </p:nvPr>
        </p:nvSpPr>
        <p:spPr>
          <a:xfrm>
            <a:off x="457200" y="2592323"/>
            <a:ext cx="8229600" cy="577315"/>
          </a:xfrm>
        </p:spPr>
        <p:txBody>
          <a:bodyPr/>
          <a:lstStyle/>
          <a:p>
            <a:pPr marL="255600" indent="0">
              <a:buNone/>
            </a:pPr>
            <a:r>
              <a:rPr lang="en-IN" dirty="0">
                <a:latin typeface="Courier New" panose="02070309020205020404" pitchFamily="49" charset="0"/>
                <a:cs typeface="Courier New" panose="02070309020205020404" pitchFamily="49" charset="0"/>
              </a:rPr>
              <a:t>double[] </a:t>
            </a:r>
            <a:r>
              <a:rPr lang="en-IN" dirty="0" err="1">
                <a:latin typeface="Courier New" panose="02070309020205020404" pitchFamily="49" charset="0"/>
                <a:cs typeface="Courier New" panose="02070309020205020404" pitchFamily="49" charset="0"/>
              </a:rPr>
              <a:t>myList</a:t>
            </a:r>
            <a:r>
              <a:rPr lang="en-IN" dirty="0">
                <a:latin typeface="Courier New" panose="02070309020205020404" pitchFamily="49" charset="0"/>
                <a:cs typeface="Courier New" panose="02070309020205020404" pitchFamily="49" charset="0"/>
              </a:rPr>
              <a:t> = new double[10];</a:t>
            </a:r>
          </a:p>
        </p:txBody>
      </p:sp>
      <p:sp>
        <p:nvSpPr>
          <p:cNvPr id="5" name="Content Placeholder 4">
            <a:extLst>
              <a:ext uri="{FF2B5EF4-FFF2-40B4-BE49-F238E27FC236}">
                <a16:creationId xmlns:a16="http://schemas.microsoft.com/office/drawing/2014/main" id="{A38A8199-BBEC-4588-8E2D-DAB3B15CF386}"/>
              </a:ext>
            </a:extLst>
          </p:cNvPr>
          <p:cNvSpPr>
            <a:spLocks noGrp="1"/>
          </p:cNvSpPr>
          <p:nvPr>
            <p:ph sz="quarter" idx="15"/>
          </p:nvPr>
        </p:nvSpPr>
        <p:spPr>
          <a:xfrm>
            <a:off x="457200" y="3289939"/>
            <a:ext cx="8229600" cy="931542"/>
          </a:xfrm>
        </p:spPr>
        <p:txBody>
          <a:bodyPr/>
          <a:lstStyle/>
          <a:p>
            <a:r>
              <a:rPr lang="en-IN" dirty="0">
                <a:latin typeface="Courier New" panose="02070309020205020404" pitchFamily="49" charset="0"/>
                <a:cs typeface="Courier New" panose="02070309020205020404" pitchFamily="49" charset="0"/>
              </a:rPr>
              <a:t>datatype </a:t>
            </a:r>
            <a:r>
              <a:rPr lang="en-IN" dirty="0" err="1">
                <a:latin typeface="Courier New" panose="02070309020205020404" pitchFamily="49" charset="0"/>
                <a:cs typeface="Courier New" panose="02070309020205020404" pitchFamily="49" charset="0"/>
              </a:rPr>
              <a:t>arrayRefVar</a:t>
            </a:r>
            <a:r>
              <a:rPr lang="en-IN" dirty="0">
                <a:latin typeface="Courier New" panose="02070309020205020404" pitchFamily="49" charset="0"/>
                <a:cs typeface="Courier New" panose="02070309020205020404" pitchFamily="49" charset="0"/>
              </a:rPr>
              <a:t>[] = new datatype[</a:t>
            </a:r>
            <a:r>
              <a:rPr lang="en-IN" dirty="0" err="1">
                <a:latin typeface="Courier New" panose="02070309020205020404" pitchFamily="49" charset="0"/>
                <a:cs typeface="Courier New" panose="02070309020205020404" pitchFamily="49" charset="0"/>
              </a:rPr>
              <a:t>arraySize</a:t>
            </a:r>
            <a:r>
              <a:rPr lang="en-IN" dirty="0">
                <a:latin typeface="Courier New" panose="02070309020205020404" pitchFamily="49" charset="0"/>
                <a:cs typeface="Courier New" panose="02070309020205020404" pitchFamily="49" charset="0"/>
              </a:rPr>
              <a:t>];</a:t>
            </a:r>
          </a:p>
        </p:txBody>
      </p:sp>
      <p:sp>
        <p:nvSpPr>
          <p:cNvPr id="6" name="Content Placeholder 5">
            <a:extLst>
              <a:ext uri="{FF2B5EF4-FFF2-40B4-BE49-F238E27FC236}">
                <a16:creationId xmlns:a16="http://schemas.microsoft.com/office/drawing/2014/main" id="{F5C1060C-52B7-45E8-A256-2C9682649A20}"/>
              </a:ext>
            </a:extLst>
          </p:cNvPr>
          <p:cNvSpPr>
            <a:spLocks noGrp="1"/>
          </p:cNvSpPr>
          <p:nvPr>
            <p:ph sz="quarter" idx="16"/>
          </p:nvPr>
        </p:nvSpPr>
        <p:spPr>
          <a:xfrm>
            <a:off x="457200" y="4337867"/>
            <a:ext cx="8229600" cy="632596"/>
          </a:xfrm>
        </p:spPr>
        <p:txBody>
          <a:bodyPr/>
          <a:lstStyle/>
          <a:p>
            <a:pPr marL="255600" indent="0">
              <a:buNone/>
            </a:pPr>
            <a:r>
              <a:rPr lang="en-IN" dirty="0">
                <a:latin typeface="Courier New" panose="02070309020205020404" pitchFamily="49" charset="0"/>
                <a:cs typeface="Courier New" panose="02070309020205020404" pitchFamily="49" charset="0"/>
              </a:rPr>
              <a:t>double </a:t>
            </a:r>
            <a:r>
              <a:rPr lang="en-IN" dirty="0" err="1">
                <a:latin typeface="Courier New" panose="02070309020205020404" pitchFamily="49" charset="0"/>
                <a:cs typeface="Courier New" panose="02070309020205020404" pitchFamily="49" charset="0"/>
              </a:rPr>
              <a:t>myList</a:t>
            </a:r>
            <a:r>
              <a:rPr lang="en-IN" dirty="0">
                <a:latin typeface="Courier New" panose="02070309020205020404" pitchFamily="49" charset="0"/>
                <a:cs typeface="Courier New" panose="02070309020205020404" pitchFamily="49" charset="0"/>
              </a:rPr>
              <a:t>[] = new double[10];</a:t>
            </a:r>
          </a:p>
        </p:txBody>
      </p:sp>
    </p:spTree>
    <p:extLst>
      <p:ext uri="{BB962C8B-B14F-4D97-AF65-F5344CB8AC3E}">
        <p14:creationId xmlns:p14="http://schemas.microsoft.com/office/powerpoint/2010/main" val="36424615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B50DC-E288-4B6D-9410-F6CE9C9935E9}"/>
              </a:ext>
            </a:extLst>
          </p:cNvPr>
          <p:cNvSpPr>
            <a:spLocks noGrp="1"/>
          </p:cNvSpPr>
          <p:nvPr>
            <p:ph type="title"/>
          </p:nvPr>
        </p:nvSpPr>
        <p:spPr/>
        <p:txBody>
          <a:bodyPr/>
          <a:lstStyle/>
          <a:p>
            <a:r>
              <a:rPr lang="en-IN" dirty="0"/>
              <a:t>Trace the Reverse Method </a:t>
            </a:r>
            <a:r>
              <a:rPr lang="en-IN" sz="2000" b="0" dirty="0"/>
              <a:t>(22 of 22)</a:t>
            </a:r>
            <a:endParaRPr lang="en-IN" b="0" dirty="0"/>
          </a:p>
        </p:txBody>
      </p:sp>
      <p:pic>
        <p:nvPicPr>
          <p:cNvPr id="5" name="Content Placeholder 4" descr="An arrow labeled Return result, points to the text, return result. For long description in Notes pane, press F6.">
            <a:extLst>
              <a:ext uri="{FF2B5EF4-FFF2-40B4-BE49-F238E27FC236}">
                <a16:creationId xmlns:a16="http://schemas.microsoft.com/office/drawing/2014/main" id="{E0D86DD6-80D2-4488-8C6E-5AFD569EB89D}"/>
              </a:ext>
            </a:extLst>
          </p:cNvPr>
          <p:cNvPicPr>
            <a:picLocks noGrp="1" noChangeAspect="1"/>
          </p:cNvPicPr>
          <p:nvPr>
            <p:ph sz="quarter" idx="13"/>
          </p:nvPr>
        </p:nvPicPr>
        <p:blipFill>
          <a:blip r:embed="rId3"/>
          <a:stretch>
            <a:fillRect/>
          </a:stretch>
        </p:blipFill>
        <p:spPr>
          <a:xfrm>
            <a:off x="741600" y="1554163"/>
            <a:ext cx="7498076" cy="4664075"/>
          </a:xfrm>
          <a:prstGeom prst="rect">
            <a:avLst/>
          </a:prstGeom>
        </p:spPr>
      </p:pic>
    </p:spTree>
    <p:extLst>
      <p:ext uri="{BB962C8B-B14F-4D97-AF65-F5344CB8AC3E}">
        <p14:creationId xmlns:p14="http://schemas.microsoft.com/office/powerpoint/2010/main" val="104321101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9FCC11-6684-469F-A33F-A0BC1E1B8106}"/>
              </a:ext>
            </a:extLst>
          </p:cNvPr>
          <p:cNvSpPr>
            <a:spLocks noGrp="1"/>
          </p:cNvSpPr>
          <p:nvPr>
            <p:ph type="title"/>
          </p:nvPr>
        </p:nvSpPr>
        <p:spPr/>
        <p:txBody>
          <a:bodyPr/>
          <a:lstStyle/>
          <a:p>
            <a:r>
              <a:rPr lang="en-IN" sz="3200" dirty="0"/>
              <a:t>Problem: Counting Occurrence of Each Letter</a:t>
            </a:r>
          </a:p>
        </p:txBody>
      </p:sp>
      <p:sp>
        <p:nvSpPr>
          <p:cNvPr id="3" name="Content Placeholder 2">
            <a:extLst>
              <a:ext uri="{FF2B5EF4-FFF2-40B4-BE49-F238E27FC236}">
                <a16:creationId xmlns:a16="http://schemas.microsoft.com/office/drawing/2014/main" id="{110E9D91-8DC3-41B9-8301-B3CC2809CB96}"/>
              </a:ext>
            </a:extLst>
          </p:cNvPr>
          <p:cNvSpPr>
            <a:spLocks noGrp="1"/>
          </p:cNvSpPr>
          <p:nvPr>
            <p:ph sz="quarter" idx="13"/>
          </p:nvPr>
        </p:nvSpPr>
        <p:spPr>
          <a:xfrm>
            <a:off x="457200" y="1552575"/>
            <a:ext cx="8229600" cy="1489007"/>
          </a:xfrm>
        </p:spPr>
        <p:txBody>
          <a:bodyPr/>
          <a:lstStyle/>
          <a:p>
            <a:r>
              <a:rPr lang="en-IN" dirty="0"/>
              <a:t>Generate 100 lowercase letters randomly and assign to an array of characters.</a:t>
            </a:r>
          </a:p>
          <a:p>
            <a:r>
              <a:rPr lang="en-IN" dirty="0"/>
              <a:t>Count the occurrence of each letter in the array.</a:t>
            </a:r>
          </a:p>
        </p:txBody>
      </p:sp>
      <p:pic>
        <p:nvPicPr>
          <p:cNvPr id="16" name="Content Placeholder 15" descr="An illustration shows five columns, consisting of stacks and heap. For long description in Notes pane, press F6.">
            <a:extLst>
              <a:ext uri="{FF2B5EF4-FFF2-40B4-BE49-F238E27FC236}">
                <a16:creationId xmlns:a16="http://schemas.microsoft.com/office/drawing/2014/main" id="{2E10B6D9-704B-43FC-958C-C6F41269031A}"/>
              </a:ext>
            </a:extLst>
          </p:cNvPr>
          <p:cNvPicPr>
            <a:picLocks noGrp="1" noChangeAspect="1"/>
          </p:cNvPicPr>
          <p:nvPr>
            <p:ph sz="quarter" idx="14"/>
          </p:nvPr>
        </p:nvPicPr>
        <p:blipFill>
          <a:blip r:embed="rId3"/>
          <a:stretch>
            <a:fillRect/>
          </a:stretch>
        </p:blipFill>
        <p:spPr>
          <a:xfrm>
            <a:off x="720161" y="3281507"/>
            <a:ext cx="7703676" cy="2407756"/>
          </a:xfrm>
          <a:prstGeom prst="rect">
            <a:avLst/>
          </a:prstGeom>
        </p:spPr>
      </p:pic>
      <p:sp>
        <p:nvSpPr>
          <p:cNvPr id="10" name="Text Placeholder 9">
            <a:extLst>
              <a:ext uri="{FF2B5EF4-FFF2-40B4-BE49-F238E27FC236}">
                <a16:creationId xmlns:a16="http://schemas.microsoft.com/office/drawing/2014/main" id="{D1B14350-48C9-4F8B-B7F3-536111EF88D7}"/>
              </a:ext>
            </a:extLst>
          </p:cNvPr>
          <p:cNvSpPr>
            <a:spLocks noGrp="1"/>
          </p:cNvSpPr>
          <p:nvPr>
            <p:ph type="body" sz="quarter" idx="20"/>
          </p:nvPr>
        </p:nvSpPr>
        <p:spPr>
          <a:xfrm>
            <a:off x="5617029" y="5799626"/>
            <a:ext cx="3069771" cy="496207"/>
          </a:xfrm>
        </p:spPr>
        <p:txBody>
          <a:bodyPr/>
          <a:lstStyle/>
          <a:p>
            <a:pPr marL="432" indent="0">
              <a:buNone/>
            </a:pPr>
            <a:r>
              <a:rPr lang="en-IN" dirty="0" err="1">
                <a:hlinkClick r:id="rId4"/>
              </a:rPr>
              <a:t>CountLettersInArray</a:t>
            </a:r>
            <a:endParaRPr lang="en-IN" dirty="0">
              <a:hlinkClick r:id="rId4"/>
            </a:endParaRPr>
          </a:p>
        </p:txBody>
      </p:sp>
    </p:spTree>
    <p:extLst>
      <p:ext uri="{BB962C8B-B14F-4D97-AF65-F5344CB8AC3E}">
        <p14:creationId xmlns:p14="http://schemas.microsoft.com/office/powerpoint/2010/main" val="265278491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9FCC11-6684-469F-A33F-A0BC1E1B8106}"/>
              </a:ext>
            </a:extLst>
          </p:cNvPr>
          <p:cNvSpPr>
            <a:spLocks noGrp="1"/>
          </p:cNvSpPr>
          <p:nvPr>
            <p:ph type="title"/>
          </p:nvPr>
        </p:nvSpPr>
        <p:spPr/>
        <p:txBody>
          <a:bodyPr/>
          <a:lstStyle/>
          <a:p>
            <a:r>
              <a:rPr lang="en-IN" sz="3200" dirty="0"/>
              <a:t>Variable-Length Arguments</a:t>
            </a:r>
          </a:p>
        </p:txBody>
      </p:sp>
      <p:sp>
        <p:nvSpPr>
          <p:cNvPr id="3" name="Content Placeholder 2">
            <a:extLst>
              <a:ext uri="{FF2B5EF4-FFF2-40B4-BE49-F238E27FC236}">
                <a16:creationId xmlns:a16="http://schemas.microsoft.com/office/drawing/2014/main" id="{110E9D91-8DC3-41B9-8301-B3CC2809CB96}"/>
              </a:ext>
            </a:extLst>
          </p:cNvPr>
          <p:cNvSpPr>
            <a:spLocks noGrp="1"/>
          </p:cNvSpPr>
          <p:nvPr>
            <p:ph sz="quarter" idx="13"/>
          </p:nvPr>
        </p:nvSpPr>
        <p:spPr>
          <a:xfrm>
            <a:off x="457200" y="1552576"/>
            <a:ext cx="8229600" cy="958396"/>
          </a:xfrm>
        </p:spPr>
        <p:txBody>
          <a:bodyPr/>
          <a:lstStyle/>
          <a:p>
            <a:pPr marL="432" indent="0">
              <a:buNone/>
            </a:pPr>
            <a:r>
              <a:rPr lang="en-IN" dirty="0"/>
              <a:t>You can pass a variable number of arguments of the same type to a method.</a:t>
            </a:r>
          </a:p>
        </p:txBody>
      </p:sp>
      <p:sp>
        <p:nvSpPr>
          <p:cNvPr id="10" name="Text Placeholder 9">
            <a:extLst>
              <a:ext uri="{FF2B5EF4-FFF2-40B4-BE49-F238E27FC236}">
                <a16:creationId xmlns:a16="http://schemas.microsoft.com/office/drawing/2014/main" id="{D1B14350-48C9-4F8B-B7F3-536111EF88D7}"/>
              </a:ext>
            </a:extLst>
          </p:cNvPr>
          <p:cNvSpPr>
            <a:spLocks noGrp="1"/>
          </p:cNvSpPr>
          <p:nvPr>
            <p:ph type="body" sz="quarter" idx="20"/>
          </p:nvPr>
        </p:nvSpPr>
        <p:spPr>
          <a:xfrm>
            <a:off x="6424551" y="5759533"/>
            <a:ext cx="2262249" cy="595676"/>
          </a:xfrm>
        </p:spPr>
        <p:txBody>
          <a:bodyPr/>
          <a:lstStyle/>
          <a:p>
            <a:pPr marL="432" indent="0">
              <a:buNone/>
            </a:pPr>
            <a:r>
              <a:rPr lang="en-IN" dirty="0" err="1">
                <a:hlinkClick r:id="rId3"/>
              </a:rPr>
              <a:t>VarArgsDemo</a:t>
            </a:r>
            <a:endParaRPr lang="en-IN" dirty="0">
              <a:hlinkClick r:id="rId3"/>
            </a:endParaRPr>
          </a:p>
        </p:txBody>
      </p:sp>
    </p:spTree>
    <p:extLst>
      <p:ext uri="{BB962C8B-B14F-4D97-AF65-F5344CB8AC3E}">
        <p14:creationId xmlns:p14="http://schemas.microsoft.com/office/powerpoint/2010/main" val="86962670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2DA1F7-F7A5-4875-AF45-2BB75A22829E}"/>
              </a:ext>
            </a:extLst>
          </p:cNvPr>
          <p:cNvSpPr>
            <a:spLocks noGrp="1"/>
          </p:cNvSpPr>
          <p:nvPr>
            <p:ph type="title"/>
          </p:nvPr>
        </p:nvSpPr>
        <p:spPr/>
        <p:txBody>
          <a:bodyPr/>
          <a:lstStyle/>
          <a:p>
            <a:r>
              <a:rPr lang="en-IN" dirty="0"/>
              <a:t>Searching Arrays</a:t>
            </a:r>
          </a:p>
        </p:txBody>
      </p:sp>
      <p:sp>
        <p:nvSpPr>
          <p:cNvPr id="3" name="Content Placeholder 2">
            <a:extLst>
              <a:ext uri="{FF2B5EF4-FFF2-40B4-BE49-F238E27FC236}">
                <a16:creationId xmlns:a16="http://schemas.microsoft.com/office/drawing/2014/main" id="{B99A3314-8F35-456E-A87D-2F83A218144C}"/>
              </a:ext>
            </a:extLst>
          </p:cNvPr>
          <p:cNvSpPr>
            <a:spLocks noGrp="1"/>
          </p:cNvSpPr>
          <p:nvPr>
            <p:ph sz="quarter" idx="13"/>
          </p:nvPr>
        </p:nvSpPr>
        <p:spPr>
          <a:xfrm>
            <a:off x="457199" y="1556327"/>
            <a:ext cx="8229601" cy="2507673"/>
          </a:xfrm>
        </p:spPr>
        <p:txBody>
          <a:bodyPr/>
          <a:lstStyle/>
          <a:p>
            <a:pPr marL="432" indent="0">
              <a:buNone/>
            </a:pPr>
            <a:r>
              <a:rPr lang="en-IN" sz="2200" dirty="0"/>
              <a:t>Searching is the process of looking for a specific element in an array; for example, discovering whether a certain score is included in a list of scores. Searching is a common task in computer programming. There are many algorithms and data structures devoted to searching. In this section, two commonly used approaches are discussed, </a:t>
            </a:r>
            <a:r>
              <a:rPr lang="en-IN" sz="2200" b="1" dirty="0"/>
              <a:t>linear search </a:t>
            </a:r>
            <a:r>
              <a:rPr lang="en-IN" sz="2200" dirty="0"/>
              <a:t>and </a:t>
            </a:r>
            <a:r>
              <a:rPr lang="en-IN" sz="2200" b="1" dirty="0"/>
              <a:t>binary search.</a:t>
            </a:r>
          </a:p>
        </p:txBody>
      </p:sp>
      <p:pic>
        <p:nvPicPr>
          <p:cNvPr id="5" name="Content Placeholder 4" descr="An array reads, For long description in Notes pane, press F6.">
            <a:extLst>
              <a:ext uri="{FF2B5EF4-FFF2-40B4-BE49-F238E27FC236}">
                <a16:creationId xmlns:a16="http://schemas.microsoft.com/office/drawing/2014/main" id="{A5801D21-AB7B-432A-9FE0-41F6C2FEE876}"/>
              </a:ext>
            </a:extLst>
          </p:cNvPr>
          <p:cNvPicPr>
            <a:picLocks noGrp="1" noChangeAspect="1"/>
          </p:cNvPicPr>
          <p:nvPr>
            <p:ph sz="quarter" idx="14"/>
          </p:nvPr>
        </p:nvPicPr>
        <p:blipFill>
          <a:blip r:embed="rId3"/>
          <a:stretch>
            <a:fillRect/>
          </a:stretch>
        </p:blipFill>
        <p:spPr>
          <a:xfrm>
            <a:off x="448074" y="4249159"/>
            <a:ext cx="8211348" cy="2105025"/>
          </a:xfrm>
          <a:prstGeom prst="rect">
            <a:avLst/>
          </a:prstGeom>
        </p:spPr>
      </p:pic>
    </p:spTree>
    <p:extLst>
      <p:ext uri="{BB962C8B-B14F-4D97-AF65-F5344CB8AC3E}">
        <p14:creationId xmlns:p14="http://schemas.microsoft.com/office/powerpoint/2010/main" val="253235058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C88059-1CC9-4A7F-B65C-E7F16D2CD8FF}"/>
              </a:ext>
            </a:extLst>
          </p:cNvPr>
          <p:cNvSpPr>
            <a:spLocks noGrp="1"/>
          </p:cNvSpPr>
          <p:nvPr>
            <p:ph type="title"/>
          </p:nvPr>
        </p:nvSpPr>
        <p:spPr/>
        <p:txBody>
          <a:bodyPr/>
          <a:lstStyle/>
          <a:p>
            <a:r>
              <a:rPr lang="en-IN" dirty="0"/>
              <a:t>Linear Search</a:t>
            </a:r>
          </a:p>
        </p:txBody>
      </p:sp>
      <p:sp>
        <p:nvSpPr>
          <p:cNvPr id="3" name="Content Placeholder 2">
            <a:extLst>
              <a:ext uri="{FF2B5EF4-FFF2-40B4-BE49-F238E27FC236}">
                <a16:creationId xmlns:a16="http://schemas.microsoft.com/office/drawing/2014/main" id="{EEFB3AED-52A1-4DF2-83BB-BA025C18A90C}"/>
              </a:ext>
            </a:extLst>
          </p:cNvPr>
          <p:cNvSpPr>
            <a:spLocks noGrp="1"/>
          </p:cNvSpPr>
          <p:nvPr>
            <p:ph sz="quarter" idx="13"/>
          </p:nvPr>
        </p:nvSpPr>
        <p:spPr>
          <a:xfrm>
            <a:off x="457200" y="1556327"/>
            <a:ext cx="8229600" cy="2350655"/>
          </a:xfrm>
        </p:spPr>
        <p:txBody>
          <a:bodyPr/>
          <a:lstStyle/>
          <a:p>
            <a:pPr marL="432" indent="0">
              <a:buNone/>
            </a:pPr>
            <a:r>
              <a:rPr lang="en-IN" dirty="0"/>
              <a:t>The linear search approach compares the key element, </a:t>
            </a:r>
            <a:r>
              <a:rPr lang="en-IN" u="sng" dirty="0"/>
              <a:t>key</a:t>
            </a:r>
            <a:r>
              <a:rPr lang="en-IN" dirty="0"/>
              <a:t>, </a:t>
            </a:r>
            <a:r>
              <a:rPr lang="en-IN" b="1" dirty="0"/>
              <a:t>sequentially</a:t>
            </a:r>
            <a:r>
              <a:rPr lang="en-IN" dirty="0"/>
              <a:t> with each element in the array </a:t>
            </a:r>
            <a:r>
              <a:rPr lang="en-IN" u="sng" dirty="0"/>
              <a:t>list</a:t>
            </a:r>
            <a:r>
              <a:rPr lang="en-IN" dirty="0"/>
              <a:t>. The method continues to do so until the key matches an element in the list or the list is exhausted without a match being found. If a match is made, the linear search returns the index of the element in the array that matches the key.</a:t>
            </a:r>
          </a:p>
        </p:txBody>
      </p:sp>
      <p:sp>
        <p:nvSpPr>
          <p:cNvPr id="4" name="Content Placeholder 3"/>
          <p:cNvSpPr>
            <a:spLocks noGrp="1"/>
          </p:cNvSpPr>
          <p:nvPr>
            <p:ph sz="quarter" idx="14"/>
          </p:nvPr>
        </p:nvSpPr>
        <p:spPr>
          <a:xfrm>
            <a:off x="457201" y="3983801"/>
            <a:ext cx="5492338" cy="433820"/>
          </a:xfrm>
        </p:spPr>
        <p:txBody>
          <a:bodyPr tIns="0"/>
          <a:lstStyle/>
          <a:p>
            <a:pPr marL="432" indent="0">
              <a:buNone/>
            </a:pPr>
            <a:r>
              <a:rPr lang="en-IN" dirty="0"/>
              <a:t>If no match is found, the search returns</a:t>
            </a:r>
          </a:p>
        </p:txBody>
      </p:sp>
      <p:graphicFrame>
        <p:nvGraphicFramePr>
          <p:cNvPr id="5" name="Object 4" descr="negative 1."/>
          <p:cNvGraphicFramePr>
            <a:graphicFrameLocks noChangeAspect="1"/>
          </p:cNvGraphicFramePr>
          <p:nvPr>
            <p:extLst>
              <p:ext uri="{D42A27DB-BD31-4B8C-83A1-F6EECF244321}">
                <p14:modId xmlns:p14="http://schemas.microsoft.com/office/powerpoint/2010/main" val="1821541295"/>
              </p:ext>
            </p:extLst>
          </p:nvPr>
        </p:nvGraphicFramePr>
        <p:xfrm>
          <a:off x="6013940" y="3980461"/>
          <a:ext cx="515072" cy="437811"/>
        </p:xfrm>
        <a:graphic>
          <a:graphicData uri="http://schemas.openxmlformats.org/presentationml/2006/ole">
            <mc:AlternateContent xmlns:mc="http://schemas.openxmlformats.org/markup-compatibility/2006">
              <mc:Choice xmlns:v="urn:schemas-microsoft-com:vml" Requires="v">
                <p:oleObj name="Equation" r:id="rId2" imgW="253800" imgH="215640" progId="Equation.DSMT4">
                  <p:embed/>
                </p:oleObj>
              </mc:Choice>
              <mc:Fallback>
                <p:oleObj name="Equation" r:id="rId2" imgW="253800" imgH="215640" progId="Equation.DSMT4">
                  <p:embed/>
                  <p:pic>
                    <p:nvPicPr>
                      <p:cNvPr id="0" name=""/>
                      <p:cNvPicPr/>
                      <p:nvPr/>
                    </p:nvPicPr>
                    <p:blipFill>
                      <a:blip r:embed="rId3"/>
                      <a:stretch>
                        <a:fillRect/>
                      </a:stretch>
                    </p:blipFill>
                    <p:spPr>
                      <a:xfrm>
                        <a:off x="6013940" y="3980461"/>
                        <a:ext cx="515072" cy="437811"/>
                      </a:xfrm>
                      <a:prstGeom prst="rect">
                        <a:avLst/>
                      </a:prstGeom>
                    </p:spPr>
                  </p:pic>
                </p:oleObj>
              </mc:Fallback>
            </mc:AlternateContent>
          </a:graphicData>
        </a:graphic>
      </p:graphicFrame>
    </p:spTree>
    <p:extLst>
      <p:ext uri="{BB962C8B-B14F-4D97-AF65-F5344CB8AC3E}">
        <p14:creationId xmlns:p14="http://schemas.microsoft.com/office/powerpoint/2010/main" val="391380679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D8DFBC-3D33-46ED-AA01-F46FD086451C}"/>
              </a:ext>
            </a:extLst>
          </p:cNvPr>
          <p:cNvSpPr>
            <a:spLocks noGrp="1"/>
          </p:cNvSpPr>
          <p:nvPr>
            <p:ph type="title"/>
          </p:nvPr>
        </p:nvSpPr>
        <p:spPr/>
        <p:txBody>
          <a:bodyPr/>
          <a:lstStyle/>
          <a:p>
            <a:r>
              <a:rPr lang="en-IN" dirty="0"/>
              <a:t>Linear Search Animation </a:t>
            </a:r>
            <a:r>
              <a:rPr lang="en-IN" sz="2000" b="0" dirty="0"/>
              <a:t>(1 of 2)</a:t>
            </a:r>
            <a:endParaRPr lang="en-IN" b="0" dirty="0"/>
          </a:p>
        </p:txBody>
      </p:sp>
      <p:pic>
        <p:nvPicPr>
          <p:cNvPr id="4" name="Content Placeholder 3" descr="An illustration shows Linea search animation. There are two columns labeled, Key and List. For long description in Notes pane, press F6.">
            <a:extLst>
              <a:ext uri="{FF2B5EF4-FFF2-40B4-BE49-F238E27FC236}">
                <a16:creationId xmlns:a16="http://schemas.microsoft.com/office/drawing/2014/main" id="{ED8A10C9-990E-446C-8BA1-A9764597E276}"/>
              </a:ext>
            </a:extLst>
          </p:cNvPr>
          <p:cNvPicPr>
            <a:picLocks noGrp="1" noChangeAspect="1"/>
          </p:cNvPicPr>
          <p:nvPr>
            <p:ph sz="quarter" idx="13"/>
          </p:nvPr>
        </p:nvPicPr>
        <p:blipFill>
          <a:blip r:embed="rId3"/>
          <a:stretch>
            <a:fillRect/>
          </a:stretch>
        </p:blipFill>
        <p:spPr>
          <a:xfrm>
            <a:off x="2118247" y="1554163"/>
            <a:ext cx="4910680" cy="4664075"/>
          </a:xfrm>
          <a:prstGeom prst="rect">
            <a:avLst/>
          </a:prstGeom>
        </p:spPr>
      </p:pic>
    </p:spTree>
    <p:extLst>
      <p:ext uri="{BB962C8B-B14F-4D97-AF65-F5344CB8AC3E}">
        <p14:creationId xmlns:p14="http://schemas.microsoft.com/office/powerpoint/2010/main" val="206156555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D8DFBC-3D33-46ED-AA01-F46FD086451C}"/>
              </a:ext>
            </a:extLst>
          </p:cNvPr>
          <p:cNvSpPr>
            <a:spLocks noGrp="1"/>
          </p:cNvSpPr>
          <p:nvPr>
            <p:ph type="title"/>
          </p:nvPr>
        </p:nvSpPr>
        <p:spPr/>
        <p:txBody>
          <a:bodyPr/>
          <a:lstStyle/>
          <a:p>
            <a:r>
              <a:rPr lang="en-IN" dirty="0"/>
              <a:t>Linear Search Animation </a:t>
            </a:r>
            <a:r>
              <a:rPr lang="en-IN" sz="2000" b="0" dirty="0"/>
              <a:t>(2 of 2)</a:t>
            </a:r>
            <a:endParaRPr lang="en-IN" b="0" dirty="0"/>
          </a:p>
        </p:txBody>
      </p:sp>
      <p:sp>
        <p:nvSpPr>
          <p:cNvPr id="15" name="Text Placeholder 14"/>
          <p:cNvSpPr>
            <a:spLocks noGrp="1"/>
          </p:cNvSpPr>
          <p:nvPr>
            <p:ph type="body" sz="quarter" idx="25"/>
          </p:nvPr>
        </p:nvSpPr>
        <p:spPr>
          <a:xfrm>
            <a:off x="457200" y="1579422"/>
            <a:ext cx="8229600" cy="950026"/>
          </a:xfrm>
        </p:spPr>
        <p:txBody>
          <a:bodyPr/>
          <a:lstStyle/>
          <a:p>
            <a:pPr marL="432" indent="0">
              <a:buNone/>
            </a:pPr>
            <a:r>
              <a:rPr lang="en-IN" dirty="0">
                <a:hlinkClick r:id="rId2" tooltip="https://liveexample.pearsoncmg.com/dsanimation/LinearSearcheBook.html"/>
              </a:rPr>
              <a:t>https://liveexample.pearsoncmg.com/dsanimation/LinearSearcheBook.html</a:t>
            </a:r>
            <a:endParaRPr lang="en-IN" dirty="0"/>
          </a:p>
        </p:txBody>
      </p:sp>
    </p:spTree>
    <p:extLst>
      <p:ext uri="{BB962C8B-B14F-4D97-AF65-F5344CB8AC3E}">
        <p14:creationId xmlns:p14="http://schemas.microsoft.com/office/powerpoint/2010/main" val="54367774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08517E-8184-4BFC-9427-4D29E02BA553}"/>
              </a:ext>
            </a:extLst>
          </p:cNvPr>
          <p:cNvSpPr>
            <a:spLocks noGrp="1"/>
          </p:cNvSpPr>
          <p:nvPr>
            <p:ph type="title"/>
          </p:nvPr>
        </p:nvSpPr>
        <p:spPr/>
        <p:txBody>
          <a:bodyPr/>
          <a:lstStyle/>
          <a:p>
            <a:r>
              <a:rPr lang="en-IN" dirty="0"/>
              <a:t>From Idea to Solution </a:t>
            </a:r>
            <a:r>
              <a:rPr lang="en-IN" sz="2000" b="0" dirty="0"/>
              <a:t>(1 of 6)</a:t>
            </a:r>
            <a:endParaRPr lang="en-IN" b="0" dirty="0"/>
          </a:p>
        </p:txBody>
      </p:sp>
      <p:pic>
        <p:nvPicPr>
          <p:cNvPr id="14" name="Content Placeholder 13" descr="Forward slash asterisk symbol asterisk symbol The method for finding a key in the list asterisk symbol forward slash For long description in Notes pane, press F6.">
            <a:extLst>
              <a:ext uri="{FF2B5EF4-FFF2-40B4-BE49-F238E27FC236}">
                <a16:creationId xmlns:a16="http://schemas.microsoft.com/office/drawing/2014/main" id="{803508EC-8D55-4C83-BEBC-7B0132ECAE53}"/>
              </a:ext>
            </a:extLst>
          </p:cNvPr>
          <p:cNvPicPr>
            <a:picLocks noGrp="1" noChangeAspect="1"/>
          </p:cNvPicPr>
          <p:nvPr>
            <p:ph sz="quarter" idx="13"/>
          </p:nvPr>
        </p:nvPicPr>
        <p:blipFill>
          <a:blip r:embed="rId3"/>
          <a:stretch>
            <a:fillRect/>
          </a:stretch>
        </p:blipFill>
        <p:spPr>
          <a:xfrm>
            <a:off x="525160" y="1769876"/>
            <a:ext cx="7161893" cy="2284092"/>
          </a:xfrm>
          <a:prstGeom prst="rect">
            <a:avLst/>
          </a:prstGeom>
        </p:spPr>
      </p:pic>
      <p:sp>
        <p:nvSpPr>
          <p:cNvPr id="7" name="Content Placeholder 6">
            <a:extLst>
              <a:ext uri="{FF2B5EF4-FFF2-40B4-BE49-F238E27FC236}">
                <a16:creationId xmlns:a16="http://schemas.microsoft.com/office/drawing/2014/main" id="{0AD31CCD-0999-405B-92EC-2DE7E242194B}"/>
              </a:ext>
            </a:extLst>
          </p:cNvPr>
          <p:cNvSpPr>
            <a:spLocks noGrp="1"/>
          </p:cNvSpPr>
          <p:nvPr>
            <p:ph sz="quarter" idx="14"/>
          </p:nvPr>
        </p:nvSpPr>
        <p:spPr>
          <a:xfrm>
            <a:off x="525160" y="4154552"/>
            <a:ext cx="3933383" cy="526775"/>
          </a:xfrm>
        </p:spPr>
        <p:txBody>
          <a:bodyPr/>
          <a:lstStyle/>
          <a:p>
            <a:pPr marL="432" indent="0">
              <a:buNone/>
            </a:pPr>
            <a:r>
              <a:rPr lang="en-IN" sz="2200" dirty="0"/>
              <a:t>Trace the method</a:t>
            </a:r>
          </a:p>
        </p:txBody>
      </p:sp>
      <p:pic>
        <p:nvPicPr>
          <p:cNvPr id="11" name="Content Placeholder 10" descr="int left bracket right bracket list = left brace 1, 4, 4, 2, 5,  negative 3, 6, 2 right brace semi colon For long description in Notes pane, press F6.">
            <a:extLst>
              <a:ext uri="{FF2B5EF4-FFF2-40B4-BE49-F238E27FC236}">
                <a16:creationId xmlns:a16="http://schemas.microsoft.com/office/drawing/2014/main" id="{BF67833E-3837-4A58-9C36-43D55B30F966}"/>
              </a:ext>
            </a:extLst>
          </p:cNvPr>
          <p:cNvPicPr>
            <a:picLocks noGrp="1" noChangeAspect="1"/>
          </p:cNvPicPr>
          <p:nvPr>
            <p:ph sz="quarter" idx="15"/>
          </p:nvPr>
        </p:nvPicPr>
        <p:blipFill>
          <a:blip r:embed="rId4"/>
          <a:stretch>
            <a:fillRect/>
          </a:stretch>
        </p:blipFill>
        <p:spPr>
          <a:xfrm>
            <a:off x="525160" y="4906311"/>
            <a:ext cx="7383318" cy="1402359"/>
          </a:xfrm>
          <a:prstGeom prst="rect">
            <a:avLst/>
          </a:prstGeom>
        </p:spPr>
      </p:pic>
    </p:spTree>
    <p:extLst>
      <p:ext uri="{BB962C8B-B14F-4D97-AF65-F5344CB8AC3E}">
        <p14:creationId xmlns:p14="http://schemas.microsoft.com/office/powerpoint/2010/main" val="50652844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FB34D7-0F29-4EAE-B9E4-3B4823D9D8AC}"/>
              </a:ext>
            </a:extLst>
          </p:cNvPr>
          <p:cNvSpPr>
            <a:spLocks noGrp="1"/>
          </p:cNvSpPr>
          <p:nvPr>
            <p:ph type="title"/>
          </p:nvPr>
        </p:nvSpPr>
        <p:spPr/>
        <p:txBody>
          <a:bodyPr/>
          <a:lstStyle/>
          <a:p>
            <a:r>
              <a:rPr lang="en-IN" dirty="0"/>
              <a:t>Binary Search </a:t>
            </a:r>
            <a:r>
              <a:rPr lang="en-IN" sz="2000" b="0" dirty="0"/>
              <a:t>(1 of 6)</a:t>
            </a:r>
            <a:endParaRPr lang="en-IN" b="0" dirty="0"/>
          </a:p>
        </p:txBody>
      </p:sp>
      <p:sp>
        <p:nvSpPr>
          <p:cNvPr id="3" name="Content Placeholder 2">
            <a:extLst>
              <a:ext uri="{FF2B5EF4-FFF2-40B4-BE49-F238E27FC236}">
                <a16:creationId xmlns:a16="http://schemas.microsoft.com/office/drawing/2014/main" id="{9F67673E-1AF8-409F-A0C0-86A7B93ECA3D}"/>
              </a:ext>
            </a:extLst>
          </p:cNvPr>
          <p:cNvSpPr>
            <a:spLocks noGrp="1"/>
          </p:cNvSpPr>
          <p:nvPr>
            <p:ph sz="quarter" idx="13"/>
          </p:nvPr>
        </p:nvSpPr>
        <p:spPr/>
        <p:txBody>
          <a:bodyPr/>
          <a:lstStyle/>
          <a:p>
            <a:pPr marL="432" indent="0">
              <a:buNone/>
            </a:pPr>
            <a:r>
              <a:rPr lang="en-IN" dirty="0"/>
              <a:t>For binary search to work, the elements in the array must already be ordered. Without loss of generality, assume that the array is in ascending order.</a:t>
            </a:r>
          </a:p>
          <a:p>
            <a:pPr marL="432" indent="0">
              <a:buNone/>
            </a:pPr>
            <a:r>
              <a:rPr lang="en-IN" dirty="0"/>
              <a:t>e.g., 2 4 7 10 11 45 50 59 60 66 69 70 79</a:t>
            </a:r>
          </a:p>
          <a:p>
            <a:pPr marL="432" indent="0">
              <a:buNone/>
            </a:pPr>
            <a:r>
              <a:rPr lang="en-IN" dirty="0"/>
              <a:t>The binary search first compares the key with the element in the middle of the array.</a:t>
            </a:r>
          </a:p>
        </p:txBody>
      </p:sp>
    </p:spTree>
    <p:extLst>
      <p:ext uri="{BB962C8B-B14F-4D97-AF65-F5344CB8AC3E}">
        <p14:creationId xmlns:p14="http://schemas.microsoft.com/office/powerpoint/2010/main" val="265253203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FB34D7-0F29-4EAE-B9E4-3B4823D9D8AC}"/>
              </a:ext>
            </a:extLst>
          </p:cNvPr>
          <p:cNvSpPr>
            <a:spLocks noGrp="1"/>
          </p:cNvSpPr>
          <p:nvPr>
            <p:ph type="title"/>
          </p:nvPr>
        </p:nvSpPr>
        <p:spPr/>
        <p:txBody>
          <a:bodyPr/>
          <a:lstStyle/>
          <a:p>
            <a:r>
              <a:rPr lang="en-IN" dirty="0"/>
              <a:t>Binary Search </a:t>
            </a:r>
            <a:r>
              <a:rPr lang="en-IN" sz="2000" b="0" dirty="0"/>
              <a:t>(2 of 6)</a:t>
            </a:r>
            <a:endParaRPr lang="en-IN" b="0" dirty="0"/>
          </a:p>
        </p:txBody>
      </p:sp>
      <p:sp>
        <p:nvSpPr>
          <p:cNvPr id="3" name="Content Placeholder 2">
            <a:extLst>
              <a:ext uri="{FF2B5EF4-FFF2-40B4-BE49-F238E27FC236}">
                <a16:creationId xmlns:a16="http://schemas.microsoft.com/office/drawing/2014/main" id="{9F67673E-1AF8-409F-A0C0-86A7B93ECA3D}"/>
              </a:ext>
            </a:extLst>
          </p:cNvPr>
          <p:cNvSpPr>
            <a:spLocks noGrp="1"/>
          </p:cNvSpPr>
          <p:nvPr>
            <p:ph sz="quarter" idx="13"/>
          </p:nvPr>
        </p:nvSpPr>
        <p:spPr/>
        <p:txBody>
          <a:bodyPr/>
          <a:lstStyle/>
          <a:p>
            <a:pPr marL="432" indent="0">
              <a:buNone/>
            </a:pPr>
            <a:r>
              <a:rPr lang="en-IN" dirty="0"/>
              <a:t>Consider the following three cases:</a:t>
            </a:r>
          </a:p>
          <a:p>
            <a:r>
              <a:rPr lang="en-IN" dirty="0"/>
              <a:t>If the key is less than the middle element, you only need to search the key in the first half of the array.</a:t>
            </a:r>
          </a:p>
          <a:p>
            <a:r>
              <a:rPr lang="en-IN" dirty="0"/>
              <a:t>If the key is equal to the middle element, the search ends with a match.</a:t>
            </a:r>
          </a:p>
          <a:p>
            <a:r>
              <a:rPr lang="en-IN" dirty="0"/>
              <a:t>If the key is greater than the middle element, you only need to search the key in the second half of the array.</a:t>
            </a:r>
          </a:p>
        </p:txBody>
      </p:sp>
    </p:spTree>
    <p:extLst>
      <p:ext uri="{BB962C8B-B14F-4D97-AF65-F5344CB8AC3E}">
        <p14:creationId xmlns:p14="http://schemas.microsoft.com/office/powerpoint/2010/main" val="36668737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6EBC1-96A4-4D38-B750-B10F9260CF48}"/>
              </a:ext>
            </a:extLst>
          </p:cNvPr>
          <p:cNvSpPr>
            <a:spLocks noGrp="1"/>
          </p:cNvSpPr>
          <p:nvPr>
            <p:ph type="title"/>
          </p:nvPr>
        </p:nvSpPr>
        <p:spPr/>
        <p:txBody>
          <a:bodyPr/>
          <a:lstStyle/>
          <a:p>
            <a:r>
              <a:rPr lang="en-IN" dirty="0"/>
              <a:t>The Length of an Array</a:t>
            </a:r>
          </a:p>
        </p:txBody>
      </p:sp>
      <p:sp>
        <p:nvSpPr>
          <p:cNvPr id="3" name="Content Placeholder 2">
            <a:extLst>
              <a:ext uri="{FF2B5EF4-FFF2-40B4-BE49-F238E27FC236}">
                <a16:creationId xmlns:a16="http://schemas.microsoft.com/office/drawing/2014/main" id="{9F364A0C-64B0-4535-8E0C-800937478304}"/>
              </a:ext>
            </a:extLst>
          </p:cNvPr>
          <p:cNvSpPr>
            <a:spLocks noGrp="1"/>
          </p:cNvSpPr>
          <p:nvPr>
            <p:ph sz="quarter" idx="13"/>
          </p:nvPr>
        </p:nvSpPr>
        <p:spPr/>
        <p:txBody>
          <a:bodyPr/>
          <a:lstStyle/>
          <a:p>
            <a:pPr marL="432" indent="0">
              <a:buNone/>
            </a:pPr>
            <a:r>
              <a:rPr lang="en-IN" dirty="0"/>
              <a:t>Once an array is created, its size is fixed. It cannot be changed. You can find its size using</a:t>
            </a:r>
          </a:p>
          <a:p>
            <a:pPr marL="255600" indent="0">
              <a:buNone/>
            </a:pPr>
            <a:r>
              <a:rPr lang="en-IN" dirty="0" err="1"/>
              <a:t>arrayRefVar.length</a:t>
            </a:r>
            <a:endParaRPr lang="en-IN" dirty="0"/>
          </a:p>
          <a:p>
            <a:pPr marL="432" indent="0">
              <a:buNone/>
            </a:pPr>
            <a:r>
              <a:rPr lang="en-IN" dirty="0"/>
              <a:t>For example,</a:t>
            </a:r>
          </a:p>
          <a:p>
            <a:pPr marL="255600" indent="0">
              <a:buNone/>
            </a:pPr>
            <a:r>
              <a:rPr lang="en-IN" dirty="0" err="1"/>
              <a:t>myList.length</a:t>
            </a:r>
            <a:r>
              <a:rPr lang="en-IN" dirty="0"/>
              <a:t> returns 10</a:t>
            </a:r>
          </a:p>
        </p:txBody>
      </p:sp>
    </p:spTree>
    <p:extLst>
      <p:ext uri="{BB962C8B-B14F-4D97-AF65-F5344CB8AC3E}">
        <p14:creationId xmlns:p14="http://schemas.microsoft.com/office/powerpoint/2010/main" val="367958578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FB34D7-0F29-4EAE-B9E4-3B4823D9D8AC}"/>
              </a:ext>
            </a:extLst>
          </p:cNvPr>
          <p:cNvSpPr>
            <a:spLocks noGrp="1"/>
          </p:cNvSpPr>
          <p:nvPr>
            <p:ph type="title"/>
          </p:nvPr>
        </p:nvSpPr>
        <p:spPr/>
        <p:txBody>
          <a:bodyPr/>
          <a:lstStyle/>
          <a:p>
            <a:r>
              <a:rPr lang="en-IN" dirty="0"/>
              <a:t>Binary Search </a:t>
            </a:r>
            <a:r>
              <a:rPr lang="en-IN" sz="2000" b="0" dirty="0"/>
              <a:t>(3 of 6)</a:t>
            </a:r>
            <a:endParaRPr lang="en-IN" b="0" dirty="0"/>
          </a:p>
        </p:txBody>
      </p:sp>
      <p:pic>
        <p:nvPicPr>
          <p:cNvPr id="7" name="Content Placeholder 6" descr="An illustration shows Binary search, consisting of two columns labeled, Key and List. For long description in Notes pane, press F6.">
            <a:extLst>
              <a:ext uri="{FF2B5EF4-FFF2-40B4-BE49-F238E27FC236}">
                <a16:creationId xmlns:a16="http://schemas.microsoft.com/office/drawing/2014/main" id="{27FC61B1-876D-4AA4-84E4-0EA3FFCF406C}"/>
              </a:ext>
            </a:extLst>
          </p:cNvPr>
          <p:cNvPicPr>
            <a:picLocks noGrp="1" noChangeAspect="1"/>
          </p:cNvPicPr>
          <p:nvPr>
            <p:ph sz="quarter" idx="13"/>
          </p:nvPr>
        </p:nvPicPr>
        <p:blipFill>
          <a:blip r:embed="rId3"/>
          <a:stretch>
            <a:fillRect/>
          </a:stretch>
        </p:blipFill>
        <p:spPr>
          <a:xfrm>
            <a:off x="1651762" y="2252285"/>
            <a:ext cx="5843651" cy="3267830"/>
          </a:xfrm>
          <a:prstGeom prst="rect">
            <a:avLst/>
          </a:prstGeom>
        </p:spPr>
      </p:pic>
    </p:spTree>
    <p:extLst>
      <p:ext uri="{BB962C8B-B14F-4D97-AF65-F5344CB8AC3E}">
        <p14:creationId xmlns:p14="http://schemas.microsoft.com/office/powerpoint/2010/main" val="103112689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58A25E-1B1D-4149-8E63-A878C5F9F1F5}"/>
              </a:ext>
            </a:extLst>
          </p:cNvPr>
          <p:cNvSpPr>
            <a:spLocks noGrp="1"/>
          </p:cNvSpPr>
          <p:nvPr>
            <p:ph type="title"/>
          </p:nvPr>
        </p:nvSpPr>
        <p:spPr/>
        <p:txBody>
          <a:bodyPr/>
          <a:lstStyle/>
          <a:p>
            <a:r>
              <a:rPr lang="en-IN" dirty="0"/>
              <a:t>Binary Search Animation</a:t>
            </a:r>
          </a:p>
        </p:txBody>
      </p:sp>
      <p:sp>
        <p:nvSpPr>
          <p:cNvPr id="15" name="Text Placeholder 14"/>
          <p:cNvSpPr>
            <a:spLocks noGrp="1"/>
          </p:cNvSpPr>
          <p:nvPr>
            <p:ph type="body" sz="quarter" idx="25"/>
          </p:nvPr>
        </p:nvSpPr>
        <p:spPr>
          <a:xfrm>
            <a:off x="457200" y="1557338"/>
            <a:ext cx="8229600" cy="1316491"/>
          </a:xfrm>
        </p:spPr>
        <p:txBody>
          <a:bodyPr/>
          <a:lstStyle/>
          <a:p>
            <a:pPr marL="432" indent="0">
              <a:buNone/>
            </a:pPr>
            <a:r>
              <a:rPr lang="en-IN" dirty="0">
                <a:hlinkClick r:id="rId2" tooltip="https://liveexample.pearsoncmg.com/dsanimation/BinarySearcheBook.html"/>
              </a:rPr>
              <a:t>https://liveexample.pearsoncmg.com/dsanimation/BinarySearcheBook.html</a:t>
            </a:r>
            <a:endParaRPr lang="en-IN" dirty="0"/>
          </a:p>
        </p:txBody>
      </p:sp>
    </p:spTree>
    <p:extLst>
      <p:ext uri="{BB962C8B-B14F-4D97-AF65-F5344CB8AC3E}">
        <p14:creationId xmlns:p14="http://schemas.microsoft.com/office/powerpoint/2010/main" val="351191267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AA530C-1F83-4FE4-BA36-5769DA63207A}"/>
              </a:ext>
            </a:extLst>
          </p:cNvPr>
          <p:cNvSpPr>
            <a:spLocks noGrp="1"/>
          </p:cNvSpPr>
          <p:nvPr>
            <p:ph type="title"/>
          </p:nvPr>
        </p:nvSpPr>
        <p:spPr/>
        <p:txBody>
          <a:bodyPr/>
          <a:lstStyle/>
          <a:p>
            <a:r>
              <a:rPr lang="en-IN" dirty="0"/>
              <a:t>Binary Search </a:t>
            </a:r>
            <a:r>
              <a:rPr lang="en-IN" sz="2000" b="0" dirty="0"/>
              <a:t>(4 of 6)</a:t>
            </a:r>
            <a:endParaRPr lang="en-IN" b="0" dirty="0"/>
          </a:p>
        </p:txBody>
      </p:sp>
      <p:pic>
        <p:nvPicPr>
          <p:cNvPr id="4" name="Content Placeholder 3" descr="An illustration shows Binary search. It shows key as 11.  For long description in Notes pane, press F6.">
            <a:extLst>
              <a:ext uri="{FF2B5EF4-FFF2-40B4-BE49-F238E27FC236}">
                <a16:creationId xmlns:a16="http://schemas.microsoft.com/office/drawing/2014/main" id="{B4F4BCC5-F68E-45AA-9A31-8CF7683A7794}"/>
              </a:ext>
            </a:extLst>
          </p:cNvPr>
          <p:cNvPicPr>
            <a:picLocks noGrp="1" noChangeAspect="1"/>
          </p:cNvPicPr>
          <p:nvPr>
            <p:ph sz="quarter" idx="13"/>
          </p:nvPr>
        </p:nvPicPr>
        <p:blipFill>
          <a:blip r:embed="rId3"/>
          <a:stretch>
            <a:fillRect/>
          </a:stretch>
        </p:blipFill>
        <p:spPr>
          <a:xfrm>
            <a:off x="457200" y="1570733"/>
            <a:ext cx="8232775" cy="4630935"/>
          </a:xfrm>
          <a:prstGeom prst="rect">
            <a:avLst/>
          </a:prstGeom>
        </p:spPr>
      </p:pic>
    </p:spTree>
    <p:extLst>
      <p:ext uri="{BB962C8B-B14F-4D97-AF65-F5344CB8AC3E}">
        <p14:creationId xmlns:p14="http://schemas.microsoft.com/office/powerpoint/2010/main" val="422506257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AA530C-1F83-4FE4-BA36-5769DA63207A}"/>
              </a:ext>
            </a:extLst>
          </p:cNvPr>
          <p:cNvSpPr>
            <a:spLocks noGrp="1"/>
          </p:cNvSpPr>
          <p:nvPr>
            <p:ph type="title"/>
          </p:nvPr>
        </p:nvSpPr>
        <p:spPr/>
        <p:txBody>
          <a:bodyPr/>
          <a:lstStyle/>
          <a:p>
            <a:r>
              <a:rPr lang="en-IN" dirty="0"/>
              <a:t>Binary Search </a:t>
            </a:r>
            <a:r>
              <a:rPr lang="en-IN" sz="2000" b="0" dirty="0"/>
              <a:t>(5 of 6)</a:t>
            </a:r>
            <a:endParaRPr lang="en-IN" b="0" dirty="0"/>
          </a:p>
        </p:txBody>
      </p:sp>
      <p:pic>
        <p:nvPicPr>
          <p:cNvPr id="6" name="Content Placeholder 5" descr="An illustration shows Binary search. It shows key as 54.  For long description in Notes pane, press F6.">
            <a:extLst>
              <a:ext uri="{FF2B5EF4-FFF2-40B4-BE49-F238E27FC236}">
                <a16:creationId xmlns:a16="http://schemas.microsoft.com/office/drawing/2014/main" id="{E8AC885F-1DD6-4C0B-B995-E39507D58943}"/>
              </a:ext>
            </a:extLst>
          </p:cNvPr>
          <p:cNvPicPr>
            <a:picLocks noGrp="1" noChangeAspect="1"/>
          </p:cNvPicPr>
          <p:nvPr>
            <p:ph sz="quarter" idx="13"/>
          </p:nvPr>
        </p:nvPicPr>
        <p:blipFill>
          <a:blip r:embed="rId3"/>
          <a:stretch>
            <a:fillRect/>
          </a:stretch>
        </p:blipFill>
        <p:spPr>
          <a:xfrm>
            <a:off x="1005987" y="1554163"/>
            <a:ext cx="7135200" cy="4664075"/>
          </a:xfrm>
          <a:prstGeom prst="rect">
            <a:avLst/>
          </a:prstGeom>
        </p:spPr>
      </p:pic>
    </p:spTree>
    <p:extLst>
      <p:ext uri="{BB962C8B-B14F-4D97-AF65-F5344CB8AC3E}">
        <p14:creationId xmlns:p14="http://schemas.microsoft.com/office/powerpoint/2010/main" val="255803655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AA530C-1F83-4FE4-BA36-5769DA63207A}"/>
              </a:ext>
            </a:extLst>
          </p:cNvPr>
          <p:cNvSpPr>
            <a:spLocks noGrp="1"/>
          </p:cNvSpPr>
          <p:nvPr>
            <p:ph type="title"/>
          </p:nvPr>
        </p:nvSpPr>
        <p:spPr/>
        <p:txBody>
          <a:bodyPr/>
          <a:lstStyle/>
          <a:p>
            <a:r>
              <a:rPr lang="en-IN" dirty="0"/>
              <a:t>Binary Search </a:t>
            </a:r>
            <a:r>
              <a:rPr lang="en-IN" sz="2000" b="0" dirty="0"/>
              <a:t>(6 of 6)</a:t>
            </a:r>
            <a:endParaRPr lang="en-IN" b="0" dirty="0"/>
          </a:p>
        </p:txBody>
      </p:sp>
      <p:sp>
        <p:nvSpPr>
          <p:cNvPr id="4" name="Content Placeholder 3">
            <a:extLst>
              <a:ext uri="{FF2B5EF4-FFF2-40B4-BE49-F238E27FC236}">
                <a16:creationId xmlns:a16="http://schemas.microsoft.com/office/drawing/2014/main" id="{BD347F53-D976-44E4-89C2-15458F79862A}"/>
              </a:ext>
            </a:extLst>
          </p:cNvPr>
          <p:cNvSpPr>
            <a:spLocks noGrp="1"/>
          </p:cNvSpPr>
          <p:nvPr>
            <p:ph sz="quarter" idx="13"/>
          </p:nvPr>
        </p:nvSpPr>
        <p:spPr/>
        <p:txBody>
          <a:bodyPr/>
          <a:lstStyle/>
          <a:p>
            <a:pPr marL="432" indent="0">
              <a:buNone/>
            </a:pPr>
            <a:r>
              <a:rPr lang="en-IN" dirty="0"/>
              <a:t>The </a:t>
            </a:r>
            <a:r>
              <a:rPr lang="en-IN" dirty="0" err="1"/>
              <a:t>binarySearch</a:t>
            </a:r>
            <a:r>
              <a:rPr lang="en-IN" dirty="0"/>
              <a:t> method returns the index of the element in the list that matches the search key if it is contained in the list. Otherwise, it returns</a:t>
            </a:r>
          </a:p>
          <a:p>
            <a:pPr marL="432" indent="0">
              <a:buNone/>
            </a:pPr>
            <a:r>
              <a:rPr lang="en-IN" dirty="0"/>
              <a:t>-insertion point - 1.</a:t>
            </a:r>
          </a:p>
          <a:p>
            <a:pPr marL="432" indent="0">
              <a:buNone/>
            </a:pPr>
            <a:r>
              <a:rPr lang="en-IN" dirty="0"/>
              <a:t>The insertion point is the point at which the key would be inserted into the list.</a:t>
            </a:r>
          </a:p>
        </p:txBody>
      </p:sp>
    </p:spTree>
    <p:extLst>
      <p:ext uri="{BB962C8B-B14F-4D97-AF65-F5344CB8AC3E}">
        <p14:creationId xmlns:p14="http://schemas.microsoft.com/office/powerpoint/2010/main" val="242273183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5CA38E-EC84-4862-8535-4736E71BB83E}"/>
              </a:ext>
            </a:extLst>
          </p:cNvPr>
          <p:cNvSpPr>
            <a:spLocks noGrp="1"/>
          </p:cNvSpPr>
          <p:nvPr>
            <p:ph type="title"/>
          </p:nvPr>
        </p:nvSpPr>
        <p:spPr/>
        <p:txBody>
          <a:bodyPr/>
          <a:lstStyle/>
          <a:p>
            <a:r>
              <a:rPr lang="en-IN" dirty="0"/>
              <a:t>From Idea to Solution </a:t>
            </a:r>
            <a:r>
              <a:rPr lang="en-IN" sz="2000" b="0" dirty="0"/>
              <a:t>(2 of 6)</a:t>
            </a:r>
            <a:endParaRPr lang="en-IN" dirty="0"/>
          </a:p>
        </p:txBody>
      </p:sp>
      <p:sp>
        <p:nvSpPr>
          <p:cNvPr id="3" name="Content Placeholder 2">
            <a:extLst>
              <a:ext uri="{FF2B5EF4-FFF2-40B4-BE49-F238E27FC236}">
                <a16:creationId xmlns:a16="http://schemas.microsoft.com/office/drawing/2014/main" id="{00618DE6-F693-4636-A15C-72A716096D8F}"/>
              </a:ext>
            </a:extLst>
          </p:cNvPr>
          <p:cNvSpPr>
            <a:spLocks noGrp="1"/>
          </p:cNvSpPr>
          <p:nvPr>
            <p:ph sz="quarter" idx="13"/>
          </p:nvPr>
        </p:nvSpPr>
        <p:spPr>
          <a:xfrm>
            <a:off x="457200" y="1554920"/>
            <a:ext cx="8232775" cy="4860394"/>
          </a:xfrm>
        </p:spPr>
        <p:txBody>
          <a:bodyPr/>
          <a:lstStyle/>
          <a:p>
            <a:pPr marL="432" indent="0">
              <a:spcBef>
                <a:spcPts val="0"/>
              </a:spcBef>
              <a:buNone/>
            </a:pPr>
            <a:r>
              <a:rPr lang="en-IN" sz="1800" b="1" dirty="0">
                <a:latin typeface="Courier New" panose="02070309020205020404" pitchFamily="49" charset="0"/>
                <a:cs typeface="Courier New" panose="02070309020205020404" pitchFamily="49" charset="0"/>
              </a:rPr>
              <a:t>/** Use binary search to find the key in the list */</a:t>
            </a:r>
          </a:p>
          <a:p>
            <a:pPr marL="432" indent="0">
              <a:spcBef>
                <a:spcPts val="0"/>
              </a:spcBef>
              <a:buNone/>
            </a:pPr>
            <a:r>
              <a:rPr lang="en-IN" sz="1800" b="1" dirty="0">
                <a:latin typeface="Courier New" panose="02070309020205020404" pitchFamily="49" charset="0"/>
                <a:cs typeface="Courier New" panose="02070309020205020404" pitchFamily="49" charset="0"/>
              </a:rPr>
              <a:t>public static int </a:t>
            </a:r>
            <a:r>
              <a:rPr lang="en-IN" sz="1800" b="1" dirty="0" err="1">
                <a:latin typeface="Courier New" panose="02070309020205020404" pitchFamily="49" charset="0"/>
                <a:cs typeface="Courier New" panose="02070309020205020404" pitchFamily="49" charset="0"/>
              </a:rPr>
              <a:t>binarySearch</a:t>
            </a:r>
            <a:r>
              <a:rPr lang="en-IN" sz="1800" b="1" dirty="0">
                <a:latin typeface="Courier New" panose="02070309020205020404" pitchFamily="49" charset="0"/>
                <a:cs typeface="Courier New" panose="02070309020205020404" pitchFamily="49" charset="0"/>
              </a:rPr>
              <a:t>(int[] list, int key) {</a:t>
            </a:r>
          </a:p>
          <a:p>
            <a:pPr marL="180000" indent="0">
              <a:spcBef>
                <a:spcPts val="0"/>
              </a:spcBef>
              <a:buNone/>
            </a:pPr>
            <a:r>
              <a:rPr lang="en-IN" sz="1800" b="1" dirty="0">
                <a:latin typeface="Courier New" panose="02070309020205020404" pitchFamily="49" charset="0"/>
                <a:cs typeface="Courier New" panose="02070309020205020404" pitchFamily="49" charset="0"/>
              </a:rPr>
              <a:t>int low = 0;</a:t>
            </a:r>
          </a:p>
          <a:p>
            <a:pPr marL="180000" indent="0">
              <a:spcBef>
                <a:spcPts val="0"/>
              </a:spcBef>
              <a:buNone/>
            </a:pPr>
            <a:r>
              <a:rPr lang="en-IN" sz="1800" b="1" dirty="0">
                <a:latin typeface="Courier New" panose="02070309020205020404" pitchFamily="49" charset="0"/>
                <a:cs typeface="Courier New" panose="02070309020205020404" pitchFamily="49" charset="0"/>
              </a:rPr>
              <a:t>int high = </a:t>
            </a:r>
            <a:r>
              <a:rPr lang="en-IN" sz="1800" b="1" dirty="0" err="1">
                <a:latin typeface="Courier New" panose="02070309020205020404" pitchFamily="49" charset="0"/>
                <a:cs typeface="Courier New" panose="02070309020205020404" pitchFamily="49" charset="0"/>
              </a:rPr>
              <a:t>list.length</a:t>
            </a:r>
            <a:r>
              <a:rPr lang="en-IN" sz="1800" b="1" dirty="0">
                <a:latin typeface="Courier New" panose="02070309020205020404" pitchFamily="49" charset="0"/>
                <a:cs typeface="Courier New" panose="02070309020205020404" pitchFamily="49" charset="0"/>
              </a:rPr>
              <a:t> - 1;</a:t>
            </a:r>
          </a:p>
          <a:p>
            <a:pPr marL="432" indent="0">
              <a:spcBef>
                <a:spcPts val="0"/>
              </a:spcBef>
              <a:buNone/>
            </a:pPr>
            <a:endParaRPr lang="en-IN" sz="1800" b="1" dirty="0">
              <a:latin typeface="Courier New" panose="02070309020205020404" pitchFamily="49" charset="0"/>
              <a:cs typeface="Courier New" panose="02070309020205020404" pitchFamily="49" charset="0"/>
            </a:endParaRPr>
          </a:p>
          <a:p>
            <a:pPr marL="180000" indent="0">
              <a:spcBef>
                <a:spcPts val="0"/>
              </a:spcBef>
              <a:buNone/>
            </a:pPr>
            <a:r>
              <a:rPr lang="en-IN" sz="1800" b="1" dirty="0">
                <a:latin typeface="Courier New" panose="02070309020205020404" pitchFamily="49" charset="0"/>
                <a:cs typeface="Courier New" panose="02070309020205020404" pitchFamily="49" charset="0"/>
              </a:rPr>
              <a:t>while (high &gt;= low) {</a:t>
            </a:r>
          </a:p>
          <a:p>
            <a:pPr marL="540000" indent="0">
              <a:spcBef>
                <a:spcPts val="0"/>
              </a:spcBef>
              <a:buNone/>
            </a:pPr>
            <a:r>
              <a:rPr lang="en-IN" sz="1800" b="1" dirty="0">
                <a:latin typeface="Courier New" panose="02070309020205020404" pitchFamily="49" charset="0"/>
                <a:cs typeface="Courier New" panose="02070309020205020404" pitchFamily="49" charset="0"/>
              </a:rPr>
              <a:t>int mid = (low + high) / 2;</a:t>
            </a:r>
          </a:p>
          <a:p>
            <a:pPr marL="540000" indent="0">
              <a:spcBef>
                <a:spcPts val="0"/>
              </a:spcBef>
              <a:buNone/>
            </a:pPr>
            <a:r>
              <a:rPr lang="en-IN" sz="1800" b="1" dirty="0">
                <a:latin typeface="Courier New" panose="02070309020205020404" pitchFamily="49" charset="0"/>
                <a:cs typeface="Courier New" panose="02070309020205020404" pitchFamily="49" charset="0"/>
              </a:rPr>
              <a:t>if (key &lt; list[mid])</a:t>
            </a:r>
          </a:p>
          <a:p>
            <a:pPr marL="720000" indent="0">
              <a:spcBef>
                <a:spcPts val="0"/>
              </a:spcBef>
              <a:buNone/>
            </a:pPr>
            <a:r>
              <a:rPr lang="en-IN" sz="1800" b="1" dirty="0">
                <a:latin typeface="Courier New" panose="02070309020205020404" pitchFamily="49" charset="0"/>
                <a:cs typeface="Courier New" panose="02070309020205020404" pitchFamily="49" charset="0"/>
              </a:rPr>
              <a:t>high = mid - 1;</a:t>
            </a:r>
          </a:p>
          <a:p>
            <a:pPr marL="540000" indent="0">
              <a:spcBef>
                <a:spcPts val="0"/>
              </a:spcBef>
              <a:buNone/>
            </a:pPr>
            <a:r>
              <a:rPr lang="en-IN" sz="1800" b="1" dirty="0">
                <a:latin typeface="Courier New" panose="02070309020205020404" pitchFamily="49" charset="0"/>
                <a:cs typeface="Courier New" panose="02070309020205020404" pitchFamily="49" charset="0"/>
              </a:rPr>
              <a:t>else if (key == list[mid])</a:t>
            </a:r>
          </a:p>
          <a:p>
            <a:pPr marL="720000" indent="0">
              <a:spcBef>
                <a:spcPts val="0"/>
              </a:spcBef>
              <a:buNone/>
            </a:pPr>
            <a:r>
              <a:rPr lang="en-IN" sz="1800" b="1" dirty="0">
                <a:latin typeface="Courier New" panose="02070309020205020404" pitchFamily="49" charset="0"/>
                <a:cs typeface="Courier New" panose="02070309020205020404" pitchFamily="49" charset="0"/>
              </a:rPr>
              <a:t>return mid;</a:t>
            </a:r>
          </a:p>
          <a:p>
            <a:pPr marL="540000" indent="0">
              <a:spcBef>
                <a:spcPts val="0"/>
              </a:spcBef>
              <a:buNone/>
            </a:pPr>
            <a:r>
              <a:rPr lang="en-IN" sz="1800" b="1" dirty="0">
                <a:latin typeface="Courier New" panose="02070309020205020404" pitchFamily="49" charset="0"/>
                <a:cs typeface="Courier New" panose="02070309020205020404" pitchFamily="49" charset="0"/>
              </a:rPr>
              <a:t>else</a:t>
            </a:r>
          </a:p>
          <a:p>
            <a:pPr marL="720000" indent="0">
              <a:spcBef>
                <a:spcPts val="0"/>
              </a:spcBef>
              <a:buNone/>
            </a:pPr>
            <a:r>
              <a:rPr lang="en-IN" sz="1800" b="1" dirty="0">
                <a:latin typeface="Courier New" panose="02070309020205020404" pitchFamily="49" charset="0"/>
                <a:cs typeface="Courier New" panose="02070309020205020404" pitchFamily="49" charset="0"/>
              </a:rPr>
              <a:t>low = mid + 1;</a:t>
            </a:r>
          </a:p>
          <a:p>
            <a:pPr marL="180000" indent="0">
              <a:spcBef>
                <a:spcPts val="0"/>
              </a:spcBef>
              <a:buNone/>
            </a:pPr>
            <a:r>
              <a:rPr lang="en-IN" sz="1800" b="1" dirty="0">
                <a:latin typeface="Courier New" panose="02070309020205020404" pitchFamily="49" charset="0"/>
                <a:cs typeface="Courier New" panose="02070309020205020404" pitchFamily="49" charset="0"/>
              </a:rPr>
              <a:t>}</a:t>
            </a:r>
          </a:p>
          <a:p>
            <a:pPr marL="432" indent="0">
              <a:spcBef>
                <a:spcPts val="0"/>
              </a:spcBef>
              <a:buNone/>
            </a:pPr>
            <a:endParaRPr lang="en-IN" sz="1800" b="1" dirty="0">
              <a:latin typeface="Courier New" panose="02070309020205020404" pitchFamily="49" charset="0"/>
              <a:cs typeface="Courier New" panose="02070309020205020404" pitchFamily="49" charset="0"/>
            </a:endParaRPr>
          </a:p>
          <a:p>
            <a:pPr marL="180000" indent="0">
              <a:spcBef>
                <a:spcPts val="0"/>
              </a:spcBef>
              <a:buNone/>
            </a:pPr>
            <a:r>
              <a:rPr lang="en-IN" sz="1800" b="1" dirty="0">
                <a:latin typeface="Courier New" panose="02070309020205020404" pitchFamily="49" charset="0"/>
                <a:cs typeface="Courier New" panose="02070309020205020404" pitchFamily="49" charset="0"/>
              </a:rPr>
              <a:t>return -1 - low;</a:t>
            </a:r>
          </a:p>
          <a:p>
            <a:pPr marL="432" indent="0">
              <a:spcBef>
                <a:spcPts val="0"/>
              </a:spcBef>
              <a:buNone/>
            </a:pPr>
            <a:r>
              <a:rPr lang="en-IN" sz="1800" b="1" dirty="0">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309067567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B14632-DEC9-45F9-8CC4-357D63656593}"/>
              </a:ext>
            </a:extLst>
          </p:cNvPr>
          <p:cNvSpPr>
            <a:spLocks noGrp="1"/>
          </p:cNvSpPr>
          <p:nvPr>
            <p:ph type="title"/>
          </p:nvPr>
        </p:nvSpPr>
        <p:spPr/>
        <p:txBody>
          <a:bodyPr/>
          <a:lstStyle/>
          <a:p>
            <a:r>
              <a:rPr lang="en-IN" dirty="0"/>
              <a:t>The </a:t>
            </a:r>
            <a:r>
              <a:rPr lang="en-IN" dirty="0" err="1"/>
              <a:t>Arrays.binarySearch</a:t>
            </a:r>
            <a:r>
              <a:rPr lang="en-IN" dirty="0"/>
              <a:t> Method</a:t>
            </a:r>
          </a:p>
        </p:txBody>
      </p:sp>
      <p:sp>
        <p:nvSpPr>
          <p:cNvPr id="3" name="Content Placeholder 2">
            <a:extLst>
              <a:ext uri="{FF2B5EF4-FFF2-40B4-BE49-F238E27FC236}">
                <a16:creationId xmlns:a16="http://schemas.microsoft.com/office/drawing/2014/main" id="{C091E627-10D4-4CE2-82E7-DB7BB76D1177}"/>
              </a:ext>
            </a:extLst>
          </p:cNvPr>
          <p:cNvSpPr>
            <a:spLocks noGrp="1"/>
          </p:cNvSpPr>
          <p:nvPr>
            <p:ph sz="quarter" idx="13"/>
          </p:nvPr>
        </p:nvSpPr>
        <p:spPr>
          <a:xfrm>
            <a:off x="457200" y="1552574"/>
            <a:ext cx="8229601" cy="1684111"/>
          </a:xfrm>
        </p:spPr>
        <p:txBody>
          <a:bodyPr/>
          <a:lstStyle/>
          <a:p>
            <a:pPr marL="432" indent="0">
              <a:buNone/>
            </a:pPr>
            <a:r>
              <a:rPr lang="en-IN" sz="2000" dirty="0"/>
              <a:t>Since binary search is frequently used in programming, Java provides several overloaded </a:t>
            </a:r>
            <a:r>
              <a:rPr lang="en-IN" sz="2000" dirty="0" err="1"/>
              <a:t>binarySearch</a:t>
            </a:r>
            <a:r>
              <a:rPr lang="en-IN" sz="2000" dirty="0"/>
              <a:t> methods for searching a key in an array of int, double, char, short, long, and float in the </a:t>
            </a:r>
            <a:r>
              <a:rPr lang="en-IN" sz="2000" dirty="0" err="1"/>
              <a:t>java.util.Arrays</a:t>
            </a:r>
            <a:r>
              <a:rPr lang="en-IN" sz="2000" dirty="0"/>
              <a:t> class. For example, the following code searches the keys in an array of numbers and an array of characters.</a:t>
            </a:r>
          </a:p>
        </p:txBody>
      </p:sp>
      <p:pic>
        <p:nvPicPr>
          <p:cNvPr id="12" name="Content Placeholder 11" descr="int list open and close bracket list = open brace 2, 4, 7, 10, 11, 45, 50, 59, 60, 66, 69, 70, and 79 close brace. For long description in Notes pane, press F6.">
            <a:extLst>
              <a:ext uri="{FF2B5EF4-FFF2-40B4-BE49-F238E27FC236}">
                <a16:creationId xmlns:a16="http://schemas.microsoft.com/office/drawing/2014/main" id="{E9CB9B74-5295-4C01-8C91-D04809E49311}"/>
              </a:ext>
            </a:extLst>
          </p:cNvPr>
          <p:cNvPicPr>
            <a:picLocks noGrp="1" noChangeAspect="1"/>
          </p:cNvPicPr>
          <p:nvPr>
            <p:ph sz="quarter" idx="14"/>
          </p:nvPr>
        </p:nvPicPr>
        <p:blipFill>
          <a:blip r:embed="rId3"/>
          <a:stretch>
            <a:fillRect/>
          </a:stretch>
        </p:blipFill>
        <p:spPr>
          <a:xfrm>
            <a:off x="840024" y="3365144"/>
            <a:ext cx="7177884" cy="2040318"/>
          </a:xfrm>
        </p:spPr>
      </p:pic>
      <p:sp>
        <p:nvSpPr>
          <p:cNvPr id="5" name="Content Placeholder 4">
            <a:extLst>
              <a:ext uri="{FF2B5EF4-FFF2-40B4-BE49-F238E27FC236}">
                <a16:creationId xmlns:a16="http://schemas.microsoft.com/office/drawing/2014/main" id="{DDE425EC-BEA2-40AC-B42F-77DE1EFF0D71}"/>
              </a:ext>
            </a:extLst>
          </p:cNvPr>
          <p:cNvSpPr>
            <a:spLocks noGrp="1"/>
          </p:cNvSpPr>
          <p:nvPr>
            <p:ph sz="quarter" idx="15"/>
          </p:nvPr>
        </p:nvSpPr>
        <p:spPr>
          <a:xfrm>
            <a:off x="457200" y="5486421"/>
            <a:ext cx="8229601" cy="783750"/>
          </a:xfrm>
        </p:spPr>
        <p:txBody>
          <a:bodyPr/>
          <a:lstStyle/>
          <a:p>
            <a:pPr marL="432" indent="0">
              <a:buNone/>
            </a:pPr>
            <a:r>
              <a:rPr lang="en-IN" sz="2000" dirty="0"/>
              <a:t>For the </a:t>
            </a:r>
            <a:r>
              <a:rPr lang="en-IN" sz="2000" dirty="0" err="1"/>
              <a:t>binarySearch</a:t>
            </a:r>
            <a:r>
              <a:rPr lang="en-IN" sz="2000" dirty="0"/>
              <a:t> method to work, the array must be pre-sorted in increasing order.</a:t>
            </a:r>
          </a:p>
        </p:txBody>
      </p:sp>
    </p:spTree>
    <p:extLst>
      <p:ext uri="{BB962C8B-B14F-4D97-AF65-F5344CB8AC3E}">
        <p14:creationId xmlns:p14="http://schemas.microsoft.com/office/powerpoint/2010/main" val="305010737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DCA87-E6E5-40E0-8BC7-91799B745723}"/>
              </a:ext>
            </a:extLst>
          </p:cNvPr>
          <p:cNvSpPr>
            <a:spLocks noGrp="1"/>
          </p:cNvSpPr>
          <p:nvPr>
            <p:ph type="title"/>
          </p:nvPr>
        </p:nvSpPr>
        <p:spPr/>
        <p:txBody>
          <a:bodyPr/>
          <a:lstStyle/>
          <a:p>
            <a:r>
              <a:rPr lang="en-IN" dirty="0"/>
              <a:t>Sorting Arrays</a:t>
            </a:r>
          </a:p>
        </p:txBody>
      </p:sp>
      <p:sp>
        <p:nvSpPr>
          <p:cNvPr id="3" name="Content Placeholder 2">
            <a:extLst>
              <a:ext uri="{FF2B5EF4-FFF2-40B4-BE49-F238E27FC236}">
                <a16:creationId xmlns:a16="http://schemas.microsoft.com/office/drawing/2014/main" id="{73054551-3A7B-4006-9A3A-DE8D5578EABD}"/>
              </a:ext>
            </a:extLst>
          </p:cNvPr>
          <p:cNvSpPr>
            <a:spLocks noGrp="1"/>
          </p:cNvSpPr>
          <p:nvPr>
            <p:ph sz="quarter" idx="13"/>
          </p:nvPr>
        </p:nvSpPr>
        <p:spPr>
          <a:xfrm>
            <a:off x="457200" y="1554921"/>
            <a:ext cx="8232775" cy="2280810"/>
          </a:xfrm>
        </p:spPr>
        <p:txBody>
          <a:bodyPr/>
          <a:lstStyle/>
          <a:p>
            <a:pPr marL="432" indent="0">
              <a:buNone/>
            </a:pPr>
            <a:r>
              <a:rPr lang="en-IN" dirty="0"/>
              <a:t>Sorting, like searching, is also a common task in computer programming. Many different algorithms have been developed for sorting. This section introduces a simple, intuitive sorting algorithms: </a:t>
            </a:r>
            <a:r>
              <a:rPr lang="en-IN" b="1" dirty="0"/>
              <a:t>selection sort</a:t>
            </a:r>
            <a:r>
              <a:rPr lang="en-IN" dirty="0"/>
              <a:t>.</a:t>
            </a:r>
          </a:p>
        </p:txBody>
      </p:sp>
    </p:spTree>
    <p:extLst>
      <p:ext uri="{BB962C8B-B14F-4D97-AF65-F5344CB8AC3E}">
        <p14:creationId xmlns:p14="http://schemas.microsoft.com/office/powerpoint/2010/main" val="177178752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DE983E-CDA7-4827-AEE5-513C6612548A}"/>
              </a:ext>
            </a:extLst>
          </p:cNvPr>
          <p:cNvSpPr>
            <a:spLocks noGrp="1"/>
          </p:cNvSpPr>
          <p:nvPr>
            <p:ph type="title"/>
          </p:nvPr>
        </p:nvSpPr>
        <p:spPr/>
        <p:txBody>
          <a:bodyPr/>
          <a:lstStyle/>
          <a:p>
            <a:r>
              <a:rPr lang="en-IN" dirty="0"/>
              <a:t>Selection Sort</a:t>
            </a:r>
          </a:p>
        </p:txBody>
      </p:sp>
      <p:sp>
        <p:nvSpPr>
          <p:cNvPr id="3" name="Content Placeholder 2">
            <a:extLst>
              <a:ext uri="{FF2B5EF4-FFF2-40B4-BE49-F238E27FC236}">
                <a16:creationId xmlns:a16="http://schemas.microsoft.com/office/drawing/2014/main" id="{0FFF73DC-4589-4EFB-BD20-64F252096F08}"/>
              </a:ext>
            </a:extLst>
          </p:cNvPr>
          <p:cNvSpPr>
            <a:spLocks noGrp="1"/>
          </p:cNvSpPr>
          <p:nvPr>
            <p:ph sz="quarter" idx="13"/>
          </p:nvPr>
        </p:nvSpPr>
        <p:spPr>
          <a:xfrm>
            <a:off x="457200" y="1556327"/>
            <a:ext cx="2721430" cy="4162302"/>
          </a:xfrm>
        </p:spPr>
        <p:txBody>
          <a:bodyPr/>
          <a:lstStyle/>
          <a:p>
            <a:pPr marL="432" indent="0">
              <a:buNone/>
            </a:pPr>
            <a:r>
              <a:rPr lang="en-IN" sz="2000" dirty="0"/>
              <a:t>Selection sort finds the smallest number in the list and places it first. It then finds the smallest number remaining and places it second, and so on until the list contains only a single number.</a:t>
            </a:r>
          </a:p>
        </p:txBody>
      </p:sp>
      <p:pic>
        <p:nvPicPr>
          <p:cNvPr id="5" name="Content Placeholder 4" descr="An illustration shows Selection sort. For long description in Notes pane, press F6.">
            <a:extLst>
              <a:ext uri="{FF2B5EF4-FFF2-40B4-BE49-F238E27FC236}">
                <a16:creationId xmlns:a16="http://schemas.microsoft.com/office/drawing/2014/main" id="{4D0E1FB3-145E-4B12-A92A-8AF5C7FCCDE1}"/>
              </a:ext>
            </a:extLst>
          </p:cNvPr>
          <p:cNvPicPr>
            <a:picLocks noGrp="1" noChangeAspect="1"/>
          </p:cNvPicPr>
          <p:nvPr>
            <p:ph sz="quarter" idx="14"/>
          </p:nvPr>
        </p:nvPicPr>
        <p:blipFill>
          <a:blip r:embed="rId3"/>
          <a:stretch>
            <a:fillRect/>
          </a:stretch>
        </p:blipFill>
        <p:spPr>
          <a:xfrm>
            <a:off x="3465136" y="1556327"/>
            <a:ext cx="5221664" cy="4212648"/>
          </a:xfrm>
          <a:prstGeom prst="rect">
            <a:avLst/>
          </a:prstGeom>
        </p:spPr>
      </p:pic>
    </p:spTree>
    <p:extLst>
      <p:ext uri="{BB962C8B-B14F-4D97-AF65-F5344CB8AC3E}">
        <p14:creationId xmlns:p14="http://schemas.microsoft.com/office/powerpoint/2010/main" val="124366187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0399FD-7208-4797-8F5B-E7830952A017}"/>
              </a:ext>
            </a:extLst>
          </p:cNvPr>
          <p:cNvSpPr>
            <a:spLocks noGrp="1"/>
          </p:cNvSpPr>
          <p:nvPr>
            <p:ph type="title"/>
          </p:nvPr>
        </p:nvSpPr>
        <p:spPr/>
        <p:txBody>
          <a:bodyPr/>
          <a:lstStyle/>
          <a:p>
            <a:r>
              <a:rPr lang="en-IN" dirty="0"/>
              <a:t>Selection Sort Animation</a:t>
            </a:r>
          </a:p>
        </p:txBody>
      </p:sp>
      <p:sp>
        <p:nvSpPr>
          <p:cNvPr id="15" name="Text Placeholder 14"/>
          <p:cNvSpPr>
            <a:spLocks noGrp="1"/>
          </p:cNvSpPr>
          <p:nvPr>
            <p:ph type="body" sz="quarter" idx="25"/>
          </p:nvPr>
        </p:nvSpPr>
        <p:spPr>
          <a:xfrm>
            <a:off x="457200" y="1552576"/>
            <a:ext cx="8229600" cy="1273751"/>
          </a:xfrm>
        </p:spPr>
        <p:txBody>
          <a:bodyPr/>
          <a:lstStyle/>
          <a:p>
            <a:pPr marL="432" indent="0">
              <a:buNone/>
            </a:pPr>
            <a:r>
              <a:rPr lang="en-IN" dirty="0">
                <a:hlinkClick r:id="rId2" tooltip="https://liveexample.pearsoncmg.com/dsanimation/SelectionSortNew.html"/>
              </a:rPr>
              <a:t>https://liveexample.pearsoncmg.com/dsanimation/SelectionSortNew.html</a:t>
            </a:r>
            <a:endParaRPr lang="en-IN" dirty="0"/>
          </a:p>
        </p:txBody>
      </p:sp>
    </p:spTree>
    <p:extLst>
      <p:ext uri="{BB962C8B-B14F-4D97-AF65-F5344CB8AC3E}">
        <p14:creationId xmlns:p14="http://schemas.microsoft.com/office/powerpoint/2010/main" val="2581987895"/>
      </p:ext>
    </p:extLst>
  </p:cSld>
  <p:clrMapOvr>
    <a:masterClrMapping/>
  </p:clrMapOvr>
</p:sld>
</file>

<file path=ppt/theme/theme1.xml><?xml version="1.0" encoding="utf-8"?>
<a:theme xmlns:a="http://schemas.openxmlformats.org/drawingml/2006/main" name="USH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USHE_slide options">
  <a:themeElements>
    <a:clrScheme name="Custom 40">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33399"/>
      </a:hlink>
      <a:folHlink>
        <a:srgbClr val="7030A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6D90B95B22DD945BDFF45EB84A5E21C" ma:contentTypeVersion="16" ma:contentTypeDescription="Create a new document." ma:contentTypeScope="" ma:versionID="29a186ed1e65123c1a0879605a93f476">
  <xsd:schema xmlns:xsd="http://www.w3.org/2001/XMLSchema" xmlns:xs="http://www.w3.org/2001/XMLSchema" xmlns:p="http://schemas.microsoft.com/office/2006/metadata/properties" xmlns:ns2="7c1bd8dc-4e40-424f-a15f-9ffcd522197f" xmlns:ns3="6125ffc9-2c56-435e-8267-1393444907b2" targetNamespace="http://schemas.microsoft.com/office/2006/metadata/properties" ma:root="true" ma:fieldsID="d0b181892f94accdb799936a4747b12d" ns2:_="" ns3:_="">
    <xsd:import namespace="7c1bd8dc-4e40-424f-a15f-9ffcd522197f"/>
    <xsd:import namespace="6125ffc9-2c56-435e-8267-1393444907b2"/>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1bd8dc-4e40-424f-a15f-9ffcd522197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db6de40a-7f9e-437f-b1fb-43a1e580b69e}" ma:internalName="TaxCatchAll" ma:showField="CatchAllData" ma:web="7c1bd8dc-4e40-424f-a15f-9ffcd522197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6125ffc9-2c56-435e-8267-1393444907b2"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46342d94-4a90-4c9b-8c88-cb4c8647e98f"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7c1bd8dc-4e40-424f-a15f-9ffcd522197f" xsi:nil="true"/>
    <lcf76f155ced4ddcb4097134ff3c332f xmlns="6125ffc9-2c56-435e-8267-1393444907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00F8F007-77F5-4A24-B1A1-730A2C709DF6}"/>
</file>

<file path=customXml/itemProps2.xml><?xml version="1.0" encoding="utf-8"?>
<ds:datastoreItem xmlns:ds="http://schemas.openxmlformats.org/officeDocument/2006/customXml" ds:itemID="{FBEA5EBE-EE03-4A37-920E-56EB0FB4FBBE}"/>
</file>

<file path=customXml/itemProps3.xml><?xml version="1.0" encoding="utf-8"?>
<ds:datastoreItem xmlns:ds="http://schemas.openxmlformats.org/officeDocument/2006/customXml" ds:itemID="{79EB9C11-96C0-41DF-B95D-22CD9794C2AC}"/>
</file>

<file path=docProps/app.xml><?xml version="1.0" encoding="utf-8"?>
<Properties xmlns="http://schemas.openxmlformats.org/officeDocument/2006/extended-properties" xmlns:vt="http://schemas.openxmlformats.org/officeDocument/2006/docPropsVTypes">
  <TotalTime>146555</TotalTime>
  <Words>9149</Words>
  <Application>Microsoft Office PowerPoint</Application>
  <PresentationFormat>On-screen Show (4:3)</PresentationFormat>
  <Paragraphs>532</Paragraphs>
  <Slides>111</Slides>
  <Notes>46</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111</vt:i4>
      </vt:variant>
    </vt:vector>
  </HeadingPairs>
  <TitlesOfParts>
    <vt:vector size="119" baseType="lpstr">
      <vt:lpstr>Arial</vt:lpstr>
      <vt:lpstr>Verdana</vt:lpstr>
      <vt:lpstr>Times New Roman</vt:lpstr>
      <vt:lpstr>Courier New</vt:lpstr>
      <vt:lpstr>Noto Sans Symbols</vt:lpstr>
      <vt:lpstr>USHE</vt:lpstr>
      <vt:lpstr>USHE_slide options</vt:lpstr>
      <vt:lpstr>Equation</vt:lpstr>
      <vt:lpstr>Introduction to Java Programming and Data Structures</vt:lpstr>
      <vt:lpstr>Opening Problem</vt:lpstr>
      <vt:lpstr>Objectives (1 of 2)</vt:lpstr>
      <vt:lpstr>Objectives (2 of 2)</vt:lpstr>
      <vt:lpstr>Introducing Arrays</vt:lpstr>
      <vt:lpstr>Declaring Array Variables</vt:lpstr>
      <vt:lpstr>Creating Arrays</vt:lpstr>
      <vt:lpstr>Declaring and Creating in One Step</vt:lpstr>
      <vt:lpstr>The Length of an Array</vt:lpstr>
      <vt:lpstr>Default Values</vt:lpstr>
      <vt:lpstr>Indexed Variables</vt:lpstr>
      <vt:lpstr>Using Indexed Variables</vt:lpstr>
      <vt:lpstr>Array Initializers</vt:lpstr>
      <vt:lpstr>Declaring, Creating, Initializing Using the Shorthand Notation</vt:lpstr>
      <vt:lpstr>CAUTION</vt:lpstr>
      <vt:lpstr>Trace Program with Arrays (1 of 16)</vt:lpstr>
      <vt:lpstr>Trace Program with Arrays (2 of 16)</vt:lpstr>
      <vt:lpstr>Trace Program with Arrays (3 of 16)</vt:lpstr>
      <vt:lpstr>Trace Program with Arrays (4 of 16)</vt:lpstr>
      <vt:lpstr>Trace Program with Arrays (5 of 16)</vt:lpstr>
      <vt:lpstr>Trace Program with Arrays (6 of 16)</vt:lpstr>
      <vt:lpstr>Trace Program with Arrays (7 of 16)</vt:lpstr>
      <vt:lpstr>Trace Program with Arrays (8 of 16)</vt:lpstr>
      <vt:lpstr>Trace Program with Arrays (9 of 16)</vt:lpstr>
      <vt:lpstr>Trace Program with Arrays (10 of 16)</vt:lpstr>
      <vt:lpstr>Trace Program with Arrays (11 of 16)</vt:lpstr>
      <vt:lpstr>Trace Program with Arrays (12 of 16)</vt:lpstr>
      <vt:lpstr>Trace Program with Arrays (13 of 16)</vt:lpstr>
      <vt:lpstr>Trace Program with Arrays (14 of 16)</vt:lpstr>
      <vt:lpstr>Trace Program with Arrays (15 of 16)</vt:lpstr>
      <vt:lpstr>Trace Program with Arrays (16 of 16)</vt:lpstr>
      <vt:lpstr>Processing Arrays</vt:lpstr>
      <vt:lpstr>Initializing Arrays With Input Values</vt:lpstr>
      <vt:lpstr>Initializing Arrays With Random Values</vt:lpstr>
      <vt:lpstr>Printing Arrays</vt:lpstr>
      <vt:lpstr>Summing All Elements</vt:lpstr>
      <vt:lpstr>Finding the Largest Element</vt:lpstr>
      <vt:lpstr>Random Shuffling</vt:lpstr>
      <vt:lpstr>Shifting Elements</vt:lpstr>
      <vt:lpstr>Enhanced for Loop (for-each loop)</vt:lpstr>
      <vt:lpstr>Analyze Numbers</vt:lpstr>
      <vt:lpstr>Problem: Deck of Cards (1 of 4)</vt:lpstr>
      <vt:lpstr>Problem: Deck of Cards (2 of 4)</vt:lpstr>
      <vt:lpstr>Problem: Deck of Cards (3 of 4)</vt:lpstr>
      <vt:lpstr>Problem: Deck of Cards (4 of 4)</vt:lpstr>
      <vt:lpstr>Copying Arrays (1 of 2)</vt:lpstr>
      <vt:lpstr>Copying Arrays (2 of 2)</vt:lpstr>
      <vt:lpstr>The arraycopy Utility</vt:lpstr>
      <vt:lpstr>Passing Arrays to Methods</vt:lpstr>
      <vt:lpstr>Anonymous Array</vt:lpstr>
      <vt:lpstr>Pass By Value</vt:lpstr>
      <vt:lpstr>Simple Example</vt:lpstr>
      <vt:lpstr>Call Stack (1 of 2)</vt:lpstr>
      <vt:lpstr>Call Stack (2 of 2)</vt:lpstr>
      <vt:lpstr>Heap</vt:lpstr>
      <vt:lpstr>Passing Arrays as Arguments</vt:lpstr>
      <vt:lpstr>Example</vt:lpstr>
      <vt:lpstr>Returning an Array from a Method</vt:lpstr>
      <vt:lpstr>Trace the Reverse Method (1 of 22)</vt:lpstr>
      <vt:lpstr>Trace the Reverse Method (2 of 22)</vt:lpstr>
      <vt:lpstr>Trace the Reverse Method (3 of 22)</vt:lpstr>
      <vt:lpstr>Trace the Reverse Method (4 of 22)</vt:lpstr>
      <vt:lpstr>Trace the Reverse Method (5 of 22)</vt:lpstr>
      <vt:lpstr>Trace the Reverse Method (6 of 22)</vt:lpstr>
      <vt:lpstr>Trace the Reverse Method (7 of 22)</vt:lpstr>
      <vt:lpstr>Trace the Reverse Method (8 of 22)</vt:lpstr>
      <vt:lpstr>Trace the Reverse Method (9 of 22)</vt:lpstr>
      <vt:lpstr>Trace the Reverse Method (10 of 22)</vt:lpstr>
      <vt:lpstr>Trace the Reverse Method (11 of 22)</vt:lpstr>
      <vt:lpstr>Trace the Reverse Method (12 of 22)</vt:lpstr>
      <vt:lpstr>Trace the Reverse Method (13 of 22)</vt:lpstr>
      <vt:lpstr>Trace the Reverse Method (14 of 22)</vt:lpstr>
      <vt:lpstr>Trace the Reverse Method (15 of 22)</vt:lpstr>
      <vt:lpstr>Trace the Reverse Method (16 of 22)</vt:lpstr>
      <vt:lpstr>Trace the Reverse Method (17 of 22)</vt:lpstr>
      <vt:lpstr>Trace the Reverse Method (18 of 22)</vt:lpstr>
      <vt:lpstr>Trace the Reverse Method (19 of 22)</vt:lpstr>
      <vt:lpstr>Trace the Reverse Method (20 of 22)</vt:lpstr>
      <vt:lpstr>Trace the Reverse Method (21 of 22)</vt:lpstr>
      <vt:lpstr>Trace the Reverse Method (22 of 22)</vt:lpstr>
      <vt:lpstr>Problem: Counting Occurrence of Each Letter</vt:lpstr>
      <vt:lpstr>Variable-Length Arguments</vt:lpstr>
      <vt:lpstr>Searching Arrays</vt:lpstr>
      <vt:lpstr>Linear Search</vt:lpstr>
      <vt:lpstr>Linear Search Animation (1 of 2)</vt:lpstr>
      <vt:lpstr>Linear Search Animation (2 of 2)</vt:lpstr>
      <vt:lpstr>From Idea to Solution (1 of 6)</vt:lpstr>
      <vt:lpstr>Binary Search (1 of 6)</vt:lpstr>
      <vt:lpstr>Binary Search (2 of 6)</vt:lpstr>
      <vt:lpstr>Binary Search (3 of 6)</vt:lpstr>
      <vt:lpstr>Binary Search Animation</vt:lpstr>
      <vt:lpstr>Binary Search (4 of 6)</vt:lpstr>
      <vt:lpstr>Binary Search (5 of 6)</vt:lpstr>
      <vt:lpstr>Binary Search (6 of 6)</vt:lpstr>
      <vt:lpstr>From Idea to Solution (2 of 6)</vt:lpstr>
      <vt:lpstr>The Arrays.binarySearch Method</vt:lpstr>
      <vt:lpstr>Sorting Arrays</vt:lpstr>
      <vt:lpstr>Selection Sort</vt:lpstr>
      <vt:lpstr>Selection Sort Animation</vt:lpstr>
      <vt:lpstr>From Idea to Solution (3 of 6)</vt:lpstr>
      <vt:lpstr>From Idea to Solution (4 of 6)</vt:lpstr>
      <vt:lpstr>From Idea to Solution (5 of 6)</vt:lpstr>
      <vt:lpstr>From Idea to Solution (6 of 6)</vt:lpstr>
      <vt:lpstr>Wrap it in a Method</vt:lpstr>
      <vt:lpstr>The Arrays.sort Method</vt:lpstr>
      <vt:lpstr>The Arrays.toString(list) Method</vt:lpstr>
      <vt:lpstr>Main Method Is Just a Regular Method</vt:lpstr>
      <vt:lpstr>Command-Line Parameters</vt:lpstr>
      <vt:lpstr>Processing Command-Line Parameters</vt:lpstr>
      <vt:lpstr>Problem: Calculator</vt:lpstr>
      <vt:lpstr>Copyright</vt:lpstr>
    </vt:vector>
  </TitlesOfParts>
  <Company>Pearson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Java Programming and Data Structures, Twelfth Edition, Chapter 7, Single-Dimensional Arrays</dc:title>
  <dc:subject>IT</dc:subject>
  <dc:creator>Liang</dc:creator>
  <cp:keywords>Introduction to Java Programming and Data Structures</cp:keywords>
  <dc:description>This deck contains code snippets and symbols, screen reader users may need to increase verbosity levels; Long description alt-text is inserted in the notes pane; This presentation contains the hyperlinks located in Notes Pane.</dc:description>
  <cp:lastModifiedBy>AnnMarie Short</cp:lastModifiedBy>
  <cp:revision>865</cp:revision>
  <dcterms:modified xsi:type="dcterms:W3CDTF">2021-03-23T16:06:08Z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0x01010086D90B95B22DD945BDFF45EB84A5E21C</vt:lpwstr>
  </property>
</Properties>
</file>